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12801600" cy="9601200" type="A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s) Isaac Truscott" initials="(IT" lastIdx="1" clrIdx="0">
    <p:extLst>
      <p:ext uri="{19B8F6BF-5375-455C-9EA6-DF929625EA0E}">
        <p15:presenceInfo xmlns:p15="http://schemas.microsoft.com/office/powerpoint/2012/main" userId="S::elat@lunet.lboro.ac.uk::dd9e4e2b-9ad6-48af-83b4-0bfde9965a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3792" autoAdjust="0"/>
  </p:normalViewPr>
  <p:slideViewPr>
    <p:cSldViewPr>
      <p:cViewPr>
        <p:scale>
          <a:sx n="51" d="100"/>
          <a:sy n="51" d="100"/>
        </p:scale>
        <p:origin x="11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36C00-8D0F-1D46-AC77-763F480FC14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FF5DA-D051-5044-865A-3BC8672E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version of this is compulsory at each gateway meeting and optional for PST meetings.</a:t>
            </a:r>
          </a:p>
          <a:p>
            <a:r>
              <a:rPr lang="en-US" dirty="0"/>
              <a:t>In terms of sizing, this should be legible printed on A3, but will probably be viewed on screen. Minimum font size =12 </a:t>
            </a:r>
          </a:p>
          <a:p>
            <a:r>
              <a:rPr lang="en-US" dirty="0"/>
              <a:t>Diagram in the middle should be a top level systems diagram.</a:t>
            </a:r>
          </a:p>
          <a:p>
            <a:r>
              <a:rPr lang="en-US" dirty="0"/>
              <a:t>The plan will change as the project progresses – that is ok and expected.  </a:t>
            </a:r>
          </a:p>
          <a:p>
            <a:r>
              <a:rPr lang="en-US" dirty="0"/>
              <a:t>Please make sure that the </a:t>
            </a:r>
            <a:r>
              <a:rPr lang="en-US" dirty="0" err="1"/>
              <a:t>programme</a:t>
            </a:r>
            <a:r>
              <a:rPr lang="en-US" dirty="0"/>
              <a:t> element has a key and sufficient detail to </a:t>
            </a:r>
            <a:r>
              <a:rPr lang="en-US"/>
              <a:t>be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F5DA-D051-5044-865A-3BC8672EF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443" y="3288432"/>
            <a:ext cx="7661651" cy="840092"/>
          </a:xfrm>
        </p:spPr>
        <p:txBody>
          <a:bodyPr>
            <a:no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43" y="4094922"/>
            <a:ext cx="7661651" cy="56965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+mn-lt"/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C6C8-E84D-EF42-9434-2ED6A4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98E45-8613-C448-9E1A-94EC1524DA2C}" type="datetimeFigureOut">
              <a:rPr lang="en-GB" altLang="en-US"/>
              <a:pPr/>
              <a:t>28/10/2020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8823-2509-F54E-AB5B-2693035B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1D72-FD1C-6049-9292-1EE9EC0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34D1B-2FAD-734C-A38A-3AA6155C1FA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4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574642"/>
            <a:ext cx="11521440" cy="6586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0BD0-D9D6-8041-9983-07144706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A0F75-BCCC-DA41-AAE2-B7061CF7B4B1}" type="datetimeFigureOut">
              <a:rPr lang="en-GB" altLang="en-US"/>
              <a:pPr/>
              <a:t>28/10/2020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C9A6-0D1D-6047-AB26-82953C6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1F0D-7F72-2B45-B673-88DCBF5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8C9E9-D39B-0A4B-AC5A-FE902159091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41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75504"/>
            <a:ext cx="10881360" cy="1906905"/>
          </a:xfrm>
        </p:spPr>
        <p:txBody>
          <a:bodyPr anchor="t">
            <a:noAutofit/>
          </a:bodyPr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38113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E58F-6F33-8C4F-A612-46EEA12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C0CC7-17C0-5246-9D9C-199D1928C7ED}" type="datetimeFigureOut">
              <a:rPr lang="en-GB" altLang="en-US"/>
              <a:pPr/>
              <a:t>28/10/2020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04F6-89FD-1B47-B1A7-5B999E0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FBE6-8DD6-C94D-91AF-B22532E0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ED14-C240-7742-A10A-FBB9BED46A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41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4686C5-C811-D040-A1E3-D7A7C7E0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52A3C-3E6D-5245-AE3D-038F994A070F}" type="datetimeFigureOut">
              <a:rPr lang="en-GB" altLang="en-US"/>
              <a:pPr/>
              <a:t>28/10/2020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21CCBB-203C-C249-AB32-A84A767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540BB0-E12B-4143-9977-65B351BE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0B83-B6DC-CD48-8CEB-EA41C4D1F48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56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2"/>
            <a:ext cx="7676133" cy="6586332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7835" y="1574642"/>
            <a:ext cx="3643685" cy="5779843"/>
          </a:xfrm>
        </p:spPr>
        <p:txBody>
          <a:bodyPr/>
          <a:lstStyle>
            <a:lvl1pPr marL="0" indent="0">
              <a:buNone/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A20763-BAE6-7342-AEB6-3F3B490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714EF-1B8F-7843-9384-B6CACED58BB8}" type="datetimeFigureOut">
              <a:rPr lang="en-GB" altLang="en-US"/>
              <a:pPr/>
              <a:t>28/10/2020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0B0C4-1640-F644-A482-6DC8828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145350-9DBE-784D-BE7A-892398B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77DC9-815E-8B4B-A9A2-4AD11466001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34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CA0264-3360-FC45-82BE-3C83C3BF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FB3EE-3F72-9A45-8B23-B03DB6D51EFF}" type="datetimeFigureOut">
              <a:rPr lang="en-GB" altLang="en-US"/>
              <a:pPr/>
              <a:t>28/10/2020</a:t>
            </a:fld>
            <a:endParaRPr lang="en-GB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39DE52-4299-C848-8F97-B5B8C20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D02E5F-E5D8-134D-8252-A9274CC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55F27-EBEF-AB43-B324-14B4E4AB9D3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33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8" y="6716013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128" y="364908"/>
            <a:ext cx="11996533" cy="6253698"/>
          </a:xfrm>
        </p:spPr>
        <p:txBody>
          <a:bodyPr rtlCol="0">
            <a:normAutofit/>
          </a:bodyPr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8" y="7522503"/>
            <a:ext cx="12097344" cy="512287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417A2C-385F-F24D-A0FE-44AB95F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B8E72-D842-5F4F-8456-57799CFE5BF0}" type="datetimeFigureOut">
              <a:rPr lang="en-GB" altLang="en-US"/>
              <a:pPr/>
              <a:t>28/10/2020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23BA04-F41B-274A-BEFF-C6E99BD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F12162-4DAE-194B-8146-C17B30E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AF685-204D-2A4B-A714-0181F1D034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7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66980F3-78F1-8F4C-A12C-ED9CDA6D15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BCD8E38-DE16-D743-9148-D7C19A4E2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0080" y="2240280"/>
            <a:ext cx="11521440" cy="592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2E61-6D40-DE41-A00B-FE7F04F7A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80">
                <a:solidFill>
                  <a:srgbClr val="898989"/>
                </a:solidFill>
              </a:defRPr>
            </a:lvl1pPr>
          </a:lstStyle>
          <a:p>
            <a:fld id="{BAFDC76B-2780-2747-8F70-38AF00AD5A4E}" type="datetimeFigureOut">
              <a:rPr lang="en-GB" altLang="en-US"/>
              <a:pPr/>
              <a:t>28/10/2020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7943-337B-0A46-AA56-BEF92D16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2E71-F08F-AF44-B792-B829BC54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80">
                <a:solidFill>
                  <a:srgbClr val="898989"/>
                </a:solidFill>
              </a:defRPr>
            </a:lvl1pPr>
          </a:lstStyle>
          <a:p>
            <a:fld id="{8B801BE7-3700-E347-AFCA-9956771B7CC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00" b="1" kern="1200">
          <a:solidFill>
            <a:srgbClr val="330066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80060" indent="-480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040130" indent="-4000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60020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24028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88036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>
            <a:extLst>
              <a:ext uri="{FF2B5EF4-FFF2-40B4-BE49-F238E27FC236}">
                <a16:creationId xmlns:a16="http://schemas.microsoft.com/office/drawing/2014/main" id="{B58D99BC-2E89-204D-8CD1-452654E8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10540"/>
            <a:ext cx="11521440" cy="1089025"/>
          </a:xfrm>
        </p:spPr>
        <p:txBody>
          <a:bodyPr anchor="t"/>
          <a:lstStyle/>
          <a:p>
            <a:pPr algn="ctr"/>
            <a:r>
              <a:rPr lang="en-GB" altLang="en-US" sz="3600" dirty="0"/>
              <a:t>20WSD001 Team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74D8-FBB5-5B4E-AB03-48FDEFFC256A}"/>
              </a:ext>
            </a:extLst>
          </p:cNvPr>
          <p:cNvSpPr txBox="1"/>
          <p:nvPr/>
        </p:nvSpPr>
        <p:spPr>
          <a:xfrm>
            <a:off x="9928003" y="476274"/>
            <a:ext cx="2639669" cy="452603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/>
          </a:bodyPr>
          <a:lstStyle/>
          <a:p>
            <a:r>
              <a:rPr lang="en-US" b="0"/>
              <a:t>[25/10/2020 </a:t>
            </a:r>
            <a:r>
              <a:rPr lang="en-US" b="0" dirty="0"/>
              <a:t>| Issue 1.0]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8AE14-D778-9345-9C57-FF14628BCC1F}"/>
              </a:ext>
            </a:extLst>
          </p:cNvPr>
          <p:cNvSpPr txBox="1"/>
          <p:nvPr/>
        </p:nvSpPr>
        <p:spPr>
          <a:xfrm>
            <a:off x="251317" y="1459749"/>
            <a:ext cx="4035416" cy="171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 fontScale="62500" lnSpcReduction="20000"/>
          </a:bodyPr>
          <a:lstStyle/>
          <a:p>
            <a:r>
              <a:rPr lang="en-US" sz="2900" b="1" dirty="0"/>
              <a:t>Objectives/ Aim (What?)</a:t>
            </a:r>
          </a:p>
          <a:p>
            <a:r>
              <a:rPr lang="en-US" sz="1900" dirty="0"/>
              <a:t>Fusion are looking to analyze the following scenario: “</a:t>
            </a:r>
            <a:r>
              <a:rPr lang="en-GB" sz="1900" dirty="0"/>
              <a:t>How Loughborough is environmentally affected by the influx of students during term time</a:t>
            </a:r>
            <a:r>
              <a:rPr lang="en-US" sz="1900" dirty="0"/>
              <a:t>”.</a:t>
            </a:r>
          </a:p>
          <a:p>
            <a:endParaRPr lang="en-US" sz="1900" dirty="0"/>
          </a:p>
          <a:p>
            <a:r>
              <a:rPr lang="en-US" sz="1900" dirty="0"/>
              <a:t>Named the “Fusion Sensor Network” (FSN), the system will measure the following variables around </a:t>
            </a:r>
          </a:p>
          <a:p>
            <a:r>
              <a:rPr lang="en-US" sz="1900" dirty="0"/>
              <a:t>the Loughborough University Campus and </a:t>
            </a:r>
          </a:p>
          <a:p>
            <a:r>
              <a:rPr lang="en-US" sz="1900" dirty="0"/>
              <a:t>Loughborough Town: </a:t>
            </a:r>
          </a:p>
          <a:p>
            <a:pPr marL="240030" indent="-240030">
              <a:buFontTx/>
              <a:buChar char="-"/>
            </a:pPr>
            <a:r>
              <a:rPr lang="en-US" sz="1900" dirty="0"/>
              <a:t>Footfall; Air Quality; Light Pollution; Traffic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D18A0-DD19-1048-9FA0-460B09A7CD26}"/>
              </a:ext>
            </a:extLst>
          </p:cNvPr>
          <p:cNvSpPr txBox="1"/>
          <p:nvPr/>
        </p:nvSpPr>
        <p:spPr>
          <a:xfrm>
            <a:off x="2122798" y="2349661"/>
            <a:ext cx="0" cy="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 fontScale="25000" lnSpcReduction="20000"/>
          </a:bodyPr>
          <a:lstStyle/>
          <a:p>
            <a:endParaRPr lang="en-US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F90B5-40AE-3B40-B1FC-3F0AAACF221E}"/>
              </a:ext>
            </a:extLst>
          </p:cNvPr>
          <p:cNvSpPr txBox="1"/>
          <p:nvPr/>
        </p:nvSpPr>
        <p:spPr>
          <a:xfrm>
            <a:off x="4384576" y="1473517"/>
            <a:ext cx="4035416" cy="2823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sz="2600" b="1" dirty="0"/>
              <a:t>Activities (How)</a:t>
            </a:r>
          </a:p>
          <a:p>
            <a:r>
              <a:rPr lang="en-US" sz="1200" dirty="0"/>
              <a:t>In order to execute the strategy, Fusion have created the following Work Breakdown Structure. </a:t>
            </a:r>
          </a:p>
          <a:p>
            <a:r>
              <a:rPr lang="en-US" sz="1200" dirty="0"/>
              <a:t>This follows a Systems Engineering Agile framework, with a timeframe for each </a:t>
            </a:r>
            <a:r>
              <a:rPr lang="en-US" sz="1200" dirty="0" err="1"/>
              <a:t>Programme</a:t>
            </a:r>
            <a:r>
              <a:rPr lang="en-US" sz="1200" dirty="0"/>
              <a:t> activity fitting the Gateway meetings.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9319-948E-0843-B5FA-0634FA58D290}"/>
              </a:ext>
            </a:extLst>
          </p:cNvPr>
          <p:cNvSpPr txBox="1"/>
          <p:nvPr/>
        </p:nvSpPr>
        <p:spPr>
          <a:xfrm>
            <a:off x="8517835" y="1473515"/>
            <a:ext cx="4035416" cy="153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 fontScale="25000" lnSpcReduction="20000"/>
          </a:bodyPr>
          <a:lstStyle/>
          <a:p>
            <a:r>
              <a:rPr lang="en-US" sz="7200" b="1" dirty="0"/>
              <a:t>Budget statement</a:t>
            </a:r>
          </a:p>
          <a:p>
            <a:r>
              <a:rPr lang="en-US" sz="4800" dirty="0"/>
              <a:t>Fusion’s variable budget of £200 should support the following operating expenses of the FSN:</a:t>
            </a:r>
          </a:p>
          <a:p>
            <a:pPr marL="171450" indent="-171450">
              <a:buFontTx/>
              <a:buChar char="-"/>
            </a:pPr>
            <a:r>
              <a:rPr lang="en-US" sz="4800" dirty="0"/>
              <a:t>Purchase of additional Sensors</a:t>
            </a:r>
          </a:p>
          <a:p>
            <a:pPr marL="171450" indent="-171450">
              <a:buFontTx/>
              <a:buChar char="-"/>
            </a:pPr>
            <a:r>
              <a:rPr lang="en-US" sz="4800" dirty="0"/>
              <a:t>Purchase of Enclosures for outdoor protection of sensors</a:t>
            </a:r>
          </a:p>
          <a:p>
            <a:pPr marL="171450" indent="-171450">
              <a:buFontTx/>
              <a:buChar char="-"/>
            </a:pPr>
            <a:r>
              <a:rPr lang="en-US" sz="4800" dirty="0"/>
              <a:t>Purchase and maintenance of Power Supplies</a:t>
            </a:r>
          </a:p>
          <a:p>
            <a:pPr marL="171450" indent="-171450">
              <a:buFontTx/>
              <a:buChar char="-"/>
            </a:pPr>
            <a:r>
              <a:rPr lang="en-US" sz="4800" dirty="0"/>
              <a:t>Purchase of any additional Storage Devices</a:t>
            </a:r>
          </a:p>
          <a:p>
            <a:pPr marL="171450" indent="-171450">
              <a:buFontTx/>
              <a:buChar char="-"/>
            </a:pPr>
            <a:r>
              <a:rPr lang="en-US" sz="4800" dirty="0"/>
              <a:t>Purchase of additional Microcontrollers</a:t>
            </a:r>
            <a:endParaRPr lang="en-US" sz="4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FBC8E-2B0C-0143-A2FD-7F07A9985EFD}"/>
              </a:ext>
            </a:extLst>
          </p:cNvPr>
          <p:cNvSpPr txBox="1"/>
          <p:nvPr/>
        </p:nvSpPr>
        <p:spPr>
          <a:xfrm>
            <a:off x="251317" y="3274672"/>
            <a:ext cx="4035416" cy="199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Autofit/>
          </a:bodyPr>
          <a:lstStyle/>
          <a:p>
            <a:r>
              <a:rPr lang="en-US" b="1" dirty="0"/>
              <a:t>Stakeholders (Who?)</a:t>
            </a:r>
          </a:p>
          <a:p>
            <a:r>
              <a:rPr lang="en-US" sz="1200" dirty="0"/>
              <a:t>Fusion are composed of the following Internal Stakeholders: </a:t>
            </a:r>
          </a:p>
          <a:p>
            <a:pPr marL="400050" indent="-400050">
              <a:buFontTx/>
              <a:buChar char="-"/>
            </a:pPr>
            <a:r>
              <a:rPr lang="en-US" sz="1200" dirty="0"/>
              <a:t>The Project Support Team (PST): Project Line Management</a:t>
            </a:r>
          </a:p>
          <a:p>
            <a:pPr marL="400050" indent="-400050">
              <a:buFontTx/>
              <a:buChar char="-"/>
            </a:pPr>
            <a:r>
              <a:rPr lang="en-US" sz="1200" dirty="0"/>
              <a:t>Azamat Truscott: Engineering Project Manager</a:t>
            </a:r>
          </a:p>
          <a:p>
            <a:pPr marL="400050" indent="-400050">
              <a:buFontTx/>
              <a:buChar char="-"/>
            </a:pPr>
            <a:r>
              <a:rPr lang="en-US" sz="1200" dirty="0"/>
              <a:t>Mike Thomas, Matt Gurney and Daniel Poulson: EEE Specialists</a:t>
            </a:r>
          </a:p>
          <a:p>
            <a:pPr marL="400050" indent="-400050">
              <a:buFontTx/>
              <a:buChar char="-"/>
            </a:pPr>
            <a:r>
              <a:rPr lang="en-US" sz="1200" dirty="0"/>
              <a:t>Riley Grant: ECS Specialist</a:t>
            </a:r>
          </a:p>
          <a:p>
            <a:pPr marL="400050" indent="-400050">
              <a:buFontTx/>
              <a:buChar char="-"/>
            </a:pPr>
            <a:r>
              <a:rPr lang="en-US" sz="1200" dirty="0"/>
              <a:t>Matthew Dick: RMCE Specialist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D063-0D39-A14B-B8A6-272EB75767A3}"/>
              </a:ext>
            </a:extLst>
          </p:cNvPr>
          <p:cNvSpPr txBox="1"/>
          <p:nvPr/>
        </p:nvSpPr>
        <p:spPr>
          <a:xfrm>
            <a:off x="251317" y="5368014"/>
            <a:ext cx="4035416" cy="2054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Autofit/>
          </a:bodyPr>
          <a:lstStyle/>
          <a:p>
            <a:r>
              <a:rPr lang="en-US" b="1" dirty="0"/>
              <a:t>Strategy/ Plan (Why?)</a:t>
            </a:r>
          </a:p>
          <a:p>
            <a:r>
              <a:rPr lang="en-GB" sz="1200" dirty="0"/>
              <a:t>Fusion’s plan is to obtain measurements from tailored Sensor Modules and sophisticated 3rd Party systems – these will integrate with the Fusion Data Hub. </a:t>
            </a:r>
          </a:p>
          <a:p>
            <a:r>
              <a:rPr lang="en-GB" sz="1200" dirty="0"/>
              <a:t>Fusion’s Data Hub shall obtain measured data from the Sensor Modules and any 3rd Party systems and output it onto Fusion’s User Display. </a:t>
            </a:r>
          </a:p>
          <a:p>
            <a:r>
              <a:rPr lang="en-GB" sz="1200" dirty="0"/>
              <a:t>Fusion will analyse the data of each variables from the User Display and draw a conclusion to the given scenario.   </a:t>
            </a:r>
            <a:endParaRPr lang="en-US" sz="1200" dirty="0"/>
          </a:p>
          <a:p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808B7-4C5C-6241-B6AA-1D83ABABAA19}"/>
              </a:ext>
            </a:extLst>
          </p:cNvPr>
          <p:cNvSpPr txBox="1"/>
          <p:nvPr/>
        </p:nvSpPr>
        <p:spPr>
          <a:xfrm>
            <a:off x="251317" y="7523131"/>
            <a:ext cx="8168675" cy="80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 err="1"/>
              <a:t>Programme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3F596-B007-F846-BCDB-C9EEE2B969E6}"/>
              </a:ext>
            </a:extLst>
          </p:cNvPr>
          <p:cNvSpPr txBox="1"/>
          <p:nvPr/>
        </p:nvSpPr>
        <p:spPr>
          <a:xfrm>
            <a:off x="8517835" y="3096486"/>
            <a:ext cx="4035416" cy="171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 lnSpcReduction="10000"/>
          </a:bodyPr>
          <a:lstStyle/>
          <a:p>
            <a:r>
              <a:rPr lang="en-US" b="1" dirty="0"/>
              <a:t>Assessment criteria compliance</a:t>
            </a:r>
          </a:p>
          <a:p>
            <a:r>
              <a:rPr lang="en-US" sz="1200" dirty="0"/>
              <a:t>Fusion have compiled a set of System Requirements which are tailored to the network’s Assessment Criteria.</a:t>
            </a:r>
          </a:p>
          <a:p>
            <a:r>
              <a:rPr lang="en-US" sz="1200" dirty="0"/>
              <a:t>Where applicable, a System Requirement has a “Threshold” and an “Objective” “Measure of Performance” (MOP) which it must meet in order to prove compliance. </a:t>
            </a:r>
          </a:p>
          <a:p>
            <a:r>
              <a:rPr lang="en-US" sz="1200" dirty="0"/>
              <a:t>A Validation method is outlined as to the testing necessary for the compliance to each requirement.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5B854-BA11-C241-AA5A-3BF34BC6074E}"/>
              </a:ext>
            </a:extLst>
          </p:cNvPr>
          <p:cNvSpPr txBox="1"/>
          <p:nvPr/>
        </p:nvSpPr>
        <p:spPr>
          <a:xfrm>
            <a:off x="8517835" y="4915427"/>
            <a:ext cx="4035416" cy="180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 lnSpcReduction="10000"/>
          </a:bodyPr>
          <a:lstStyle/>
          <a:p>
            <a:r>
              <a:rPr lang="en-US" b="1" dirty="0"/>
              <a:t>Key issues and risks </a:t>
            </a:r>
          </a:p>
          <a:p>
            <a:r>
              <a:rPr lang="en-US" sz="1200" dirty="0"/>
              <a:t>Pre-GW1, Fusion outlined the issues and risks below: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Lack of literature and knowledge of wireless communication - how the sensors would collect data and communicate between themselves and the Data Hub.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Temporary incapacitation of team members due to COVID-19 or personal reasons.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The breakdown of equipment before operation.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E824A-5811-A142-9480-8F1229BE3EB8}"/>
              </a:ext>
            </a:extLst>
          </p:cNvPr>
          <p:cNvCxnSpPr/>
          <p:nvPr/>
        </p:nvCxnSpPr>
        <p:spPr>
          <a:xfrm>
            <a:off x="452939" y="8127683"/>
            <a:ext cx="7661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3A3577-71E7-B045-B125-3FEAE7B74212}"/>
              </a:ext>
            </a:extLst>
          </p:cNvPr>
          <p:cNvCxnSpPr/>
          <p:nvPr/>
        </p:nvCxnSpPr>
        <p:spPr>
          <a:xfrm>
            <a:off x="4593257" y="7724438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7F5950-BAA5-1B45-8EF5-C5F1294B9387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7655732" y="7730948"/>
            <a:ext cx="0" cy="40059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A2F11-F995-4A89-955E-DE74551DD067}"/>
              </a:ext>
            </a:extLst>
          </p:cNvPr>
          <p:cNvGrpSpPr/>
          <p:nvPr/>
        </p:nvGrpSpPr>
        <p:grpSpPr>
          <a:xfrm>
            <a:off x="8514869" y="6833792"/>
            <a:ext cx="4052803" cy="1666252"/>
            <a:chOff x="8514867" y="6942104"/>
            <a:chExt cx="4052803" cy="16542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30941D-A456-4C43-8E0D-724ACF850660}"/>
                </a:ext>
              </a:extLst>
            </p:cNvPr>
            <p:cNvSpPr txBox="1"/>
            <p:nvPr/>
          </p:nvSpPr>
          <p:spPr>
            <a:xfrm>
              <a:off x="8514867" y="6942104"/>
              <a:ext cx="4035416" cy="1483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8016" tIns="64008" rIns="128016" bIns="64008" rtlCol="0" anchor="t">
              <a:normAutofit/>
            </a:bodyPr>
            <a:lstStyle/>
            <a:p>
              <a:r>
                <a:rPr lang="en-US" b="1" dirty="0"/>
                <a:t>Team information</a:t>
              </a:r>
            </a:p>
            <a:p>
              <a:endParaRPr lang="en-US" b="1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2BFD1A5-8F70-4027-8D49-EF2E61893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65" b="6075"/>
            <a:stretch/>
          </p:blipFill>
          <p:spPr>
            <a:xfrm>
              <a:off x="8614505" y="7528263"/>
              <a:ext cx="1166433" cy="49412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42156-2790-4492-B541-450CD3942413}"/>
                </a:ext>
              </a:extLst>
            </p:cNvPr>
            <p:cNvSpPr txBox="1"/>
            <p:nvPr/>
          </p:nvSpPr>
          <p:spPr>
            <a:xfrm>
              <a:off x="9833100" y="7228218"/>
              <a:ext cx="2734570" cy="1368152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r>
                <a:rPr lang="en-GB" sz="1200" b="1" dirty="0" err="1"/>
                <a:t>GitHub</a:t>
              </a:r>
              <a:r>
                <a:rPr lang="en-GB" sz="1200" dirty="0" err="1"/>
                <a:t>:</a:t>
              </a:r>
              <a:r>
                <a:rPr lang="en-GB" sz="12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https</a:t>
              </a:r>
              <a:r>
                <a:rPr lang="en-GB" sz="12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://github.com/orgs/lboroWMEME-TeamProject/teams/fusion</a:t>
              </a:r>
            </a:p>
            <a:p>
              <a:endParaRPr lang="en-GB" sz="1200" dirty="0"/>
            </a:p>
            <a:p>
              <a:r>
                <a:rPr lang="en-GB" sz="1200" b="1" dirty="0"/>
                <a:t>JIRA Workflow</a:t>
              </a:r>
              <a:r>
                <a:rPr lang="en-GB" sz="1200" dirty="0"/>
                <a:t>: </a:t>
              </a:r>
              <a:r>
                <a:rPr lang="en-GB" sz="12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https://teamfusion-lboro.atlassian.net/jira/software/projects/SN/boards/1/roadmap</a:t>
              </a:r>
              <a:endParaRPr lang="en-GB" sz="1200" b="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BBD54E-C1A7-499A-A0D4-EC9C733AE85C}"/>
              </a:ext>
            </a:extLst>
          </p:cNvPr>
          <p:cNvSpPr/>
          <p:nvPr/>
        </p:nvSpPr>
        <p:spPr>
          <a:xfrm>
            <a:off x="2650618" y="8081966"/>
            <a:ext cx="400279" cy="9143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8140689-5C0C-49FB-B98B-B9490353E2AD}"/>
              </a:ext>
            </a:extLst>
          </p:cNvPr>
          <p:cNvSpPr/>
          <p:nvPr/>
        </p:nvSpPr>
        <p:spPr>
          <a:xfrm>
            <a:off x="3070481" y="8086345"/>
            <a:ext cx="522005" cy="8705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892F73-AEDB-4A94-A693-3F66EAC5420B}"/>
              </a:ext>
            </a:extLst>
          </p:cNvPr>
          <p:cNvSpPr/>
          <p:nvPr/>
        </p:nvSpPr>
        <p:spPr>
          <a:xfrm>
            <a:off x="3606698" y="8086345"/>
            <a:ext cx="522005" cy="8705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DAFE5B-844B-42D8-B6C2-FB30808EFB5B}"/>
              </a:ext>
            </a:extLst>
          </p:cNvPr>
          <p:cNvSpPr/>
          <p:nvPr/>
        </p:nvSpPr>
        <p:spPr>
          <a:xfrm>
            <a:off x="4144565" y="8087497"/>
            <a:ext cx="522005" cy="8705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471EC4-9056-42CA-8B83-FDFEDA38021E}"/>
              </a:ext>
            </a:extLst>
          </p:cNvPr>
          <p:cNvSpPr/>
          <p:nvPr/>
        </p:nvSpPr>
        <p:spPr>
          <a:xfrm>
            <a:off x="4672608" y="8086541"/>
            <a:ext cx="522005" cy="8705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6AC2382-9A92-4739-A056-3F7F0E5D3F32}"/>
              </a:ext>
            </a:extLst>
          </p:cNvPr>
          <p:cNvSpPr/>
          <p:nvPr/>
        </p:nvSpPr>
        <p:spPr>
          <a:xfrm>
            <a:off x="5181629" y="8086345"/>
            <a:ext cx="1097063" cy="8705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AD3EA6-F24A-40E9-8EB3-E45237A7EEA6}"/>
              </a:ext>
            </a:extLst>
          </p:cNvPr>
          <p:cNvSpPr/>
          <p:nvPr/>
        </p:nvSpPr>
        <p:spPr>
          <a:xfrm>
            <a:off x="6278692" y="8089680"/>
            <a:ext cx="1187340" cy="8372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B67889-18FB-4D50-8988-027F247A3AB3}"/>
              </a:ext>
            </a:extLst>
          </p:cNvPr>
          <p:cNvSpPr/>
          <p:nvPr/>
        </p:nvSpPr>
        <p:spPr>
          <a:xfrm>
            <a:off x="7440726" y="8089679"/>
            <a:ext cx="215006" cy="8372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2EEDA2D-701A-48C0-B631-B621E7C6C4C5}"/>
              </a:ext>
            </a:extLst>
          </p:cNvPr>
          <p:cNvGrpSpPr/>
          <p:nvPr/>
        </p:nvGrpSpPr>
        <p:grpSpPr>
          <a:xfrm>
            <a:off x="4450600" y="2977487"/>
            <a:ext cx="4116478" cy="1247049"/>
            <a:chOff x="4450600" y="1902810"/>
            <a:chExt cx="4116478" cy="1247049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3F81AF3-FBC7-48F7-9A43-C49FA4CBFAEA}"/>
                </a:ext>
              </a:extLst>
            </p:cNvPr>
            <p:cNvSpPr/>
            <p:nvPr/>
          </p:nvSpPr>
          <p:spPr>
            <a:xfrm>
              <a:off x="4534238" y="2195730"/>
              <a:ext cx="139278" cy="9143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A572C8E-8171-4B8E-A5B2-E66C31E4D057}"/>
                </a:ext>
              </a:extLst>
            </p:cNvPr>
            <p:cNvSpPr/>
            <p:nvPr/>
          </p:nvSpPr>
          <p:spPr>
            <a:xfrm>
              <a:off x="4533691" y="2374600"/>
              <a:ext cx="139825" cy="9143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5EFBB49-31F9-4303-9558-F69B5A906677}"/>
                </a:ext>
              </a:extLst>
            </p:cNvPr>
            <p:cNvSpPr/>
            <p:nvPr/>
          </p:nvSpPr>
          <p:spPr>
            <a:xfrm>
              <a:off x="4533691" y="2569136"/>
              <a:ext cx="138917" cy="9143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E063BAF-9E7C-4EE6-A661-B630176472C3}"/>
                </a:ext>
              </a:extLst>
            </p:cNvPr>
            <p:cNvSpPr/>
            <p:nvPr/>
          </p:nvSpPr>
          <p:spPr>
            <a:xfrm>
              <a:off x="4533691" y="2766397"/>
              <a:ext cx="138917" cy="9143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6DA11BC-65E1-48EF-B834-A38A225923B0}"/>
                </a:ext>
              </a:extLst>
            </p:cNvPr>
            <p:cNvSpPr/>
            <p:nvPr/>
          </p:nvSpPr>
          <p:spPr>
            <a:xfrm>
              <a:off x="4533271" y="2960218"/>
              <a:ext cx="139825" cy="9143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48428F-4388-4CAE-A28C-CF769887C4E9}"/>
                </a:ext>
              </a:extLst>
            </p:cNvPr>
            <p:cNvSpPr txBox="1"/>
            <p:nvPr/>
          </p:nvSpPr>
          <p:spPr>
            <a:xfrm>
              <a:off x="4450600" y="1902810"/>
              <a:ext cx="2166224" cy="29683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rmAutofit/>
            </a:bodyPr>
            <a:lstStyle/>
            <a:p>
              <a:r>
                <a:rPr lang="en-GB" sz="1200" b="0" u="sng" dirty="0"/>
                <a:t>Programme Key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17FF14-C265-4715-9219-5D3D1FCB0120}"/>
                </a:ext>
              </a:extLst>
            </p:cNvPr>
            <p:cNvSpPr txBox="1"/>
            <p:nvPr/>
          </p:nvSpPr>
          <p:spPr>
            <a:xfrm>
              <a:off x="4600600" y="2291539"/>
              <a:ext cx="3966478" cy="28090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r>
                <a:rPr lang="en-GB" sz="1200" dirty="0"/>
                <a:t>Development (4x 3-week sprints)  06/11/20 to 22/01/21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0A011F-72DC-4629-A8BC-82A0755C54A5}"/>
                </a:ext>
              </a:extLst>
            </p:cNvPr>
            <p:cNvSpPr txBox="1"/>
            <p:nvPr/>
          </p:nvSpPr>
          <p:spPr>
            <a:xfrm>
              <a:off x="4601439" y="2469332"/>
              <a:ext cx="3965637" cy="28784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rmAutofit/>
            </a:bodyPr>
            <a:lstStyle/>
            <a:p>
              <a:r>
                <a:rPr lang="en-GB" sz="1200" dirty="0"/>
                <a:t>Sensor Integration                         22/01/21 to 22/03/21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61034B-129E-47E1-A4F5-AFEA10EB42D2}"/>
                </a:ext>
              </a:extLst>
            </p:cNvPr>
            <p:cNvSpPr txBox="1"/>
            <p:nvPr/>
          </p:nvSpPr>
          <p:spPr>
            <a:xfrm>
              <a:off x="4600600" y="2670644"/>
              <a:ext cx="3966476" cy="305124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rmAutofit/>
            </a:bodyPr>
            <a:lstStyle/>
            <a:p>
              <a:r>
                <a:rPr lang="en-GB" sz="1200" dirty="0"/>
                <a:t>FSN Data Analysis                        22/03/21 to 10/05/21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FA883C-4F7E-46EE-B0A4-62766C45ABA2}"/>
                </a:ext>
              </a:extLst>
            </p:cNvPr>
            <p:cNvSpPr txBox="1"/>
            <p:nvPr/>
          </p:nvSpPr>
          <p:spPr>
            <a:xfrm>
              <a:off x="4603225" y="2862012"/>
              <a:ext cx="3911643" cy="28784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rmAutofit/>
            </a:bodyPr>
            <a:lstStyle/>
            <a:p>
              <a:r>
                <a:rPr lang="en-GB" sz="1200" dirty="0"/>
                <a:t>System Delivery                            10/05/21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3D41BE-F3DB-4C63-AF85-A0A22080560E}"/>
                </a:ext>
              </a:extLst>
            </p:cNvPr>
            <p:cNvSpPr txBox="1"/>
            <p:nvPr/>
          </p:nvSpPr>
          <p:spPr>
            <a:xfrm>
              <a:off x="4600599" y="2128484"/>
              <a:ext cx="3966478" cy="317469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rmAutofit/>
            </a:bodyPr>
            <a:lstStyle/>
            <a:p>
              <a:r>
                <a:rPr lang="en-GB" sz="1200" dirty="0"/>
                <a:t>Project planning                            12/10/20 to 06/11/20   </a:t>
              </a:r>
            </a:p>
          </p:txBody>
        </p:sp>
      </p:grpSp>
      <p:sp>
        <p:nvSpPr>
          <p:cNvPr id="19" name="Triangle 18">
            <a:extLst>
              <a:ext uri="{FF2B5EF4-FFF2-40B4-BE49-F238E27FC236}">
                <a16:creationId xmlns:a16="http://schemas.microsoft.com/office/drawing/2014/main" id="{B96B2897-9F6C-6748-B1F5-7523EF700F4D}"/>
              </a:ext>
            </a:extLst>
          </p:cNvPr>
          <p:cNvSpPr/>
          <p:nvPr/>
        </p:nvSpPr>
        <p:spPr>
          <a:xfrm rot="10800000">
            <a:off x="2771597" y="7724438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9F2C423-229A-5E4C-A9F7-7425AD735B2B}"/>
              </a:ext>
            </a:extLst>
          </p:cNvPr>
          <p:cNvSpPr/>
          <p:nvPr/>
        </p:nvSpPr>
        <p:spPr>
          <a:xfrm rot="10800000">
            <a:off x="4787821" y="7724438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03C7C5D-92B5-A440-92E4-F137356DF124}"/>
              </a:ext>
            </a:extLst>
          </p:cNvPr>
          <p:cNvSpPr/>
          <p:nvPr/>
        </p:nvSpPr>
        <p:spPr>
          <a:xfrm rot="10800000">
            <a:off x="6396459" y="7724438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9EC3E3-6468-4F20-A079-FA419F02668E}"/>
              </a:ext>
            </a:extLst>
          </p:cNvPr>
          <p:cNvSpPr/>
          <p:nvPr/>
        </p:nvSpPr>
        <p:spPr>
          <a:xfrm>
            <a:off x="2703931" y="7725839"/>
            <a:ext cx="437766" cy="939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GW1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BADA07F-12CF-48EB-9629-1781C8DCAC64}"/>
              </a:ext>
            </a:extLst>
          </p:cNvPr>
          <p:cNvSpPr/>
          <p:nvPr/>
        </p:nvSpPr>
        <p:spPr>
          <a:xfrm>
            <a:off x="4191349" y="7536613"/>
            <a:ext cx="742876" cy="1083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u="sng" dirty="0">
                <a:solidFill>
                  <a:schemeClr val="tx1"/>
                </a:solidFill>
              </a:rPr>
              <a:t>18/10/20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3292A7E-AFF0-4AD6-B050-4DB48C801BB0}"/>
              </a:ext>
            </a:extLst>
          </p:cNvPr>
          <p:cNvSpPr/>
          <p:nvPr/>
        </p:nvSpPr>
        <p:spPr>
          <a:xfrm>
            <a:off x="7301678" y="7542124"/>
            <a:ext cx="708108" cy="1068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u="sng" dirty="0">
                <a:solidFill>
                  <a:schemeClr val="tx1"/>
                </a:solidFill>
              </a:rPr>
              <a:t>10/05/21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05FEC9-35BB-4277-9DEB-518E8F59DD7F}"/>
              </a:ext>
            </a:extLst>
          </p:cNvPr>
          <p:cNvCxnSpPr/>
          <p:nvPr/>
        </p:nvCxnSpPr>
        <p:spPr>
          <a:xfrm>
            <a:off x="4933610" y="7723199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1FA546-DD7B-49CF-8F0D-4BBDADE73F05}"/>
              </a:ext>
            </a:extLst>
          </p:cNvPr>
          <p:cNvCxnSpPr/>
          <p:nvPr/>
        </p:nvCxnSpPr>
        <p:spPr>
          <a:xfrm>
            <a:off x="6627303" y="7723199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90D2F02-8300-40F7-81AA-18AA35A7AB9A}"/>
              </a:ext>
            </a:extLst>
          </p:cNvPr>
          <p:cNvSpPr/>
          <p:nvPr/>
        </p:nvSpPr>
        <p:spPr>
          <a:xfrm>
            <a:off x="4616665" y="7545459"/>
            <a:ext cx="708103" cy="9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u="sng" dirty="0">
                <a:solidFill>
                  <a:schemeClr val="tx1"/>
                </a:solidFill>
              </a:rPr>
              <a:t>11/01/21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FC149E9-891D-43DF-8EC7-626DC2D6578A}"/>
              </a:ext>
            </a:extLst>
          </p:cNvPr>
          <p:cNvSpPr/>
          <p:nvPr/>
        </p:nvSpPr>
        <p:spPr>
          <a:xfrm>
            <a:off x="4716788" y="7730948"/>
            <a:ext cx="437766" cy="939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GW2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35180F6-8D2B-4873-8832-680E4E913167}"/>
              </a:ext>
            </a:extLst>
          </p:cNvPr>
          <p:cNvSpPr/>
          <p:nvPr/>
        </p:nvSpPr>
        <p:spPr>
          <a:xfrm>
            <a:off x="6328792" y="7727144"/>
            <a:ext cx="437766" cy="939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GW3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21A315-E2A2-4E66-95C9-CE93872A0EAF}"/>
              </a:ext>
            </a:extLst>
          </p:cNvPr>
          <p:cNvSpPr/>
          <p:nvPr/>
        </p:nvSpPr>
        <p:spPr>
          <a:xfrm>
            <a:off x="6268761" y="7551284"/>
            <a:ext cx="708103" cy="9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u="sng" dirty="0">
                <a:solidFill>
                  <a:schemeClr val="tx1"/>
                </a:solidFill>
              </a:rPr>
              <a:t>26/03/21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EEFC75-B3D5-4E1C-9310-12BE4054A01B}"/>
              </a:ext>
            </a:extLst>
          </p:cNvPr>
          <p:cNvCxnSpPr/>
          <p:nvPr/>
        </p:nvCxnSpPr>
        <p:spPr>
          <a:xfrm>
            <a:off x="2654608" y="7709715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FD211AF-A36F-45F3-8925-A03F38BF1B01}"/>
              </a:ext>
            </a:extLst>
          </p:cNvPr>
          <p:cNvSpPr/>
          <p:nvPr/>
        </p:nvSpPr>
        <p:spPr>
          <a:xfrm>
            <a:off x="2269025" y="7535386"/>
            <a:ext cx="742876" cy="1083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u="sng" dirty="0">
                <a:solidFill>
                  <a:schemeClr val="tx1"/>
                </a:solidFill>
              </a:rPr>
              <a:t>05/10/20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6595DA-ACCE-4037-9142-C467BF1250B8}"/>
              </a:ext>
            </a:extLst>
          </p:cNvPr>
          <p:cNvSpPr/>
          <p:nvPr/>
        </p:nvSpPr>
        <p:spPr>
          <a:xfrm>
            <a:off x="3057345" y="8204300"/>
            <a:ext cx="1111207" cy="1099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u="sng" dirty="0">
                <a:solidFill>
                  <a:schemeClr val="tx1"/>
                </a:solidFill>
              </a:rPr>
              <a:t>Autumn Term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1879795-DA8F-447D-9564-6CD91C151AEB}"/>
              </a:ext>
            </a:extLst>
          </p:cNvPr>
          <p:cNvSpPr/>
          <p:nvPr/>
        </p:nvSpPr>
        <p:spPr>
          <a:xfrm>
            <a:off x="5222128" y="8200093"/>
            <a:ext cx="1111207" cy="1099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u="sng" dirty="0">
                <a:solidFill>
                  <a:schemeClr val="tx1"/>
                </a:solidFill>
              </a:rPr>
              <a:t>Spring Term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AC5008-09A4-4D70-96FA-F84BC5B2BE13}"/>
              </a:ext>
            </a:extLst>
          </p:cNvPr>
          <p:cNvCxnSpPr/>
          <p:nvPr/>
        </p:nvCxnSpPr>
        <p:spPr>
          <a:xfrm>
            <a:off x="7192888" y="7730948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D910EF-6B54-4886-8F7C-68866C171916}"/>
              </a:ext>
            </a:extLst>
          </p:cNvPr>
          <p:cNvSpPr/>
          <p:nvPr/>
        </p:nvSpPr>
        <p:spPr>
          <a:xfrm>
            <a:off x="6832848" y="7536904"/>
            <a:ext cx="708108" cy="1068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u="sng" dirty="0">
                <a:solidFill>
                  <a:schemeClr val="tx1"/>
                </a:solidFill>
              </a:rPr>
              <a:t>26/04/21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347CAAC-5EFC-4DA6-B250-9B649741737E}"/>
              </a:ext>
            </a:extLst>
          </p:cNvPr>
          <p:cNvSpPr/>
          <p:nvPr/>
        </p:nvSpPr>
        <p:spPr>
          <a:xfrm>
            <a:off x="7229357" y="8197506"/>
            <a:ext cx="1111207" cy="1099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u="sng" dirty="0">
                <a:solidFill>
                  <a:schemeClr val="tx1"/>
                </a:solidFill>
              </a:rPr>
              <a:t>Summer Term</a:t>
            </a:r>
          </a:p>
        </p:txBody>
      </p: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1F1418E1-67B5-4A7F-9BA3-65059AF4B6DF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8255000"/>
            <a:ext cx="700248" cy="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1D9266-4584-4ECB-B646-2D084F58D446}"/>
              </a:ext>
            </a:extLst>
          </p:cNvPr>
          <p:cNvCxnSpPr>
            <a:cxnSpLocks/>
          </p:cNvCxnSpPr>
          <p:nvPr/>
        </p:nvCxnSpPr>
        <p:spPr>
          <a:xfrm>
            <a:off x="3936249" y="8263868"/>
            <a:ext cx="664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83AE2F-361D-4658-B581-9D28420F542F}"/>
              </a:ext>
            </a:extLst>
          </p:cNvPr>
          <p:cNvCxnSpPr>
            <a:cxnSpLocks/>
          </p:cNvCxnSpPr>
          <p:nvPr/>
        </p:nvCxnSpPr>
        <p:spPr>
          <a:xfrm flipH="1">
            <a:off x="4939787" y="8259375"/>
            <a:ext cx="5794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CC4908-66D8-40FA-AC7B-1BC710E69590}"/>
              </a:ext>
            </a:extLst>
          </p:cNvPr>
          <p:cNvCxnSpPr>
            <a:cxnSpLocks/>
          </p:cNvCxnSpPr>
          <p:nvPr/>
        </p:nvCxnSpPr>
        <p:spPr>
          <a:xfrm>
            <a:off x="6034543" y="8263868"/>
            <a:ext cx="5822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9DF95AA-5736-4BF4-99D2-A094CF6CA777}"/>
              </a:ext>
            </a:extLst>
          </p:cNvPr>
          <p:cNvCxnSpPr>
            <a:cxnSpLocks/>
          </p:cNvCxnSpPr>
          <p:nvPr/>
        </p:nvCxnSpPr>
        <p:spPr>
          <a:xfrm flipH="1">
            <a:off x="7186595" y="8258487"/>
            <a:ext cx="298410" cy="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01510D-FD66-4339-A17B-AEA51D14EC0A}"/>
              </a:ext>
            </a:extLst>
          </p:cNvPr>
          <p:cNvCxnSpPr>
            <a:cxnSpLocks/>
          </p:cNvCxnSpPr>
          <p:nvPr/>
        </p:nvCxnSpPr>
        <p:spPr>
          <a:xfrm>
            <a:off x="2656384" y="7680920"/>
            <a:ext cx="0" cy="40059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4CF234FC-C3D6-43BE-8C45-7D744D39B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15" y="4401378"/>
            <a:ext cx="4029878" cy="2994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C4FAC262CD34588A2BFA797A5F318" ma:contentTypeVersion="11" ma:contentTypeDescription="Create a new document." ma:contentTypeScope="" ma:versionID="ba615a133faef7b73b6b30826ff5f6d8">
  <xsd:schema xmlns:xsd="http://www.w3.org/2001/XMLSchema" xmlns:xs="http://www.w3.org/2001/XMLSchema" xmlns:p="http://schemas.microsoft.com/office/2006/metadata/properties" xmlns:ns2="fb30a541-2ddc-420b-a29a-67d86f4f9820" xmlns:ns3="76015efa-2fb8-41f4-a63b-c6a15edc120f" targetNamespace="http://schemas.microsoft.com/office/2006/metadata/properties" ma:root="true" ma:fieldsID="f56f033cd2381eb5cfc58e3cdcb397e7" ns2:_="" ns3:_="">
    <xsd:import namespace="fb30a541-2ddc-420b-a29a-67d86f4f9820"/>
    <xsd:import namespace="76015efa-2fb8-41f4-a63b-c6a15edc1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0a541-2ddc-420b-a29a-67d86f4f98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15efa-2fb8-41f4-a63b-c6a15edc1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19E8A7-E69B-4AC6-8351-B503999EBC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EEB7D-DE24-455D-B878-70BD3E87B7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62877B-FEE6-449E-B934-E0849900324D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1917</TotalTime>
  <Words>589</Words>
  <Application>Microsoft Office PowerPoint</Application>
  <PresentationFormat>A3 Paper (297x420 mm)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20WSD001 Team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19WSD001 Team Project</dc:title>
  <dc:creator>Ella-Mae Hubbard</dc:creator>
  <cp:lastModifiedBy>(s) Isaac Truscott</cp:lastModifiedBy>
  <cp:revision>70</cp:revision>
  <dcterms:created xsi:type="dcterms:W3CDTF">2019-08-16T13:40:26Z</dcterms:created>
  <dcterms:modified xsi:type="dcterms:W3CDTF">2020-10-28T16:29:35Z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0x010100419C4FAC262CD34588A2BFA797A5F318</vt:lpwstr>
  </property>
</Properties>
</file>