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259" r:id="rId4"/>
    <p:sldId id="260" r:id="rId5"/>
    <p:sldId id="305" r:id="rId6"/>
    <p:sldId id="261" r:id="rId7"/>
    <p:sldId id="306" r:id="rId8"/>
    <p:sldId id="307" r:id="rId9"/>
    <p:sldId id="262" r:id="rId10"/>
    <p:sldId id="308" r:id="rId11"/>
    <p:sldId id="309" r:id="rId12"/>
    <p:sldId id="310" r:id="rId13"/>
    <p:sldId id="311" r:id="rId14"/>
    <p:sldId id="312" r:id="rId15"/>
    <p:sldId id="266"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arlow Semi Condensed" panose="000005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Fjalla One" panose="02000506040000020004"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8D8E12-37F1-4896-B2F5-9B6DF631CD4E}">
  <a:tblStyle styleId="{FE8D8E12-37F1-4896-B2F5-9B6DF631CD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94660"/>
  </p:normalViewPr>
  <p:slideViewPr>
    <p:cSldViewPr snapToGrid="0">
      <p:cViewPr varScale="1">
        <p:scale>
          <a:sx n="142" d="100"/>
          <a:sy n="142" d="100"/>
        </p:scale>
        <p:origin x="115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956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24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0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39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504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5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35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1" r:id="rId9"/>
    <p:sldLayoutId id="2147483664"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Business Assessment</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pt-BR" sz="2400" dirty="0" err="1"/>
              <a:t>Outvio’s</a:t>
            </a:r>
            <a:r>
              <a:rPr lang="pt-BR" sz="2400" dirty="0"/>
              <a:t> Test </a:t>
            </a:r>
            <a:r>
              <a:rPr lang="pt-BR" sz="2400" dirty="0" err="1"/>
              <a:t>Task</a:t>
            </a:r>
            <a:endParaRPr lang="pt-BR" sz="2400" dirty="0"/>
          </a:p>
          <a:p>
            <a:pPr marL="0" lvl="0" indent="0" algn="r" rtl="0">
              <a:spcBef>
                <a:spcPts val="0"/>
              </a:spcBef>
              <a:spcAft>
                <a:spcPts val="0"/>
              </a:spcAft>
              <a:buClr>
                <a:schemeClr val="dk1"/>
              </a:buClr>
              <a:buSzPts val="1100"/>
              <a:buFont typeface="Arial"/>
              <a:buNone/>
            </a:pPr>
            <a:r>
              <a:rPr lang="pt-BR" sz="1800" dirty="0"/>
              <a:t>Guilherme Azambuja</a:t>
            </a:r>
          </a:p>
          <a:p>
            <a:pPr marL="0" lvl="0" indent="0" algn="r" rtl="0">
              <a:spcBef>
                <a:spcPts val="0"/>
              </a:spcBef>
              <a:spcAft>
                <a:spcPts val="0"/>
              </a:spcAft>
              <a:buClr>
                <a:schemeClr val="dk1"/>
              </a:buClr>
              <a:buSzPts val="1100"/>
              <a:buFont typeface="Arial"/>
              <a:buNone/>
            </a:pPr>
            <a:r>
              <a:rPr lang="pt-BR" sz="1200" dirty="0"/>
              <a:t>05/07/2022</a:t>
            </a:r>
            <a:endParaRPr sz="1200" dirty="0"/>
          </a:p>
          <a:p>
            <a:pPr marL="0" lvl="0" indent="0" algn="r" rtl="0">
              <a:spcBef>
                <a:spcPts val="0"/>
              </a:spcBef>
              <a:spcAft>
                <a:spcPts val="0"/>
              </a:spcAft>
              <a:buClr>
                <a:schemeClr val="dk1"/>
              </a:buClr>
              <a:buSzPts val="1100"/>
              <a:buFont typeface="Arial"/>
              <a:buNone/>
            </a:pPr>
            <a:endParaRPr sz="2300" dirty="0">
              <a:solidFill>
                <a:schemeClr val="accent5">
                  <a:lumMod val="25000"/>
                  <a:lumOff val="75000"/>
                </a:schemeClr>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err="1"/>
              <a:t>Rational</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246621" y="1243650"/>
            <a:ext cx="4231249" cy="1223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b="1" dirty="0" err="1">
                <a:latin typeface="Barlow Semi Condensed"/>
                <a:ea typeface="Barlow Semi Condensed"/>
                <a:cs typeface="Barlow Semi Condensed"/>
                <a:sym typeface="Barlow Semi Condensed"/>
              </a:rPr>
              <a:t>First</a:t>
            </a:r>
            <a:r>
              <a:rPr lang="pt-BR" b="1" dirty="0">
                <a:latin typeface="Barlow Semi Condensed"/>
                <a:ea typeface="Barlow Semi Condensed"/>
                <a:cs typeface="Barlow Semi Condensed"/>
                <a:sym typeface="Barlow Semi Condensed"/>
              </a:rPr>
              <a:t> </a:t>
            </a:r>
            <a:r>
              <a:rPr lang="pt-BR" b="1" dirty="0" err="1">
                <a:latin typeface="Barlow Semi Condensed"/>
                <a:ea typeface="Barlow Semi Condensed"/>
                <a:cs typeface="Barlow Semi Condensed"/>
                <a:sym typeface="Barlow Semi Condensed"/>
              </a:rPr>
              <a:t>step</a:t>
            </a:r>
            <a:r>
              <a:rPr lang="pt-BR" dirty="0"/>
              <a:t>: Determine </a:t>
            </a:r>
            <a:r>
              <a:rPr lang="pt-BR" dirty="0" err="1"/>
              <a:t>how</a:t>
            </a:r>
            <a:r>
              <a:rPr lang="pt-BR" dirty="0"/>
              <a:t> </a:t>
            </a:r>
            <a:r>
              <a:rPr lang="pt-BR" dirty="0" err="1"/>
              <a:t>many</a:t>
            </a:r>
            <a:r>
              <a:rPr lang="pt-BR" dirty="0"/>
              <a:t> clientes uses </a:t>
            </a:r>
            <a:r>
              <a:rPr lang="pt-BR" dirty="0" err="1"/>
              <a:t>each</a:t>
            </a:r>
            <a:r>
              <a:rPr lang="pt-BR" dirty="0"/>
              <a:t> </a:t>
            </a:r>
            <a:r>
              <a:rPr lang="pt-BR" dirty="0" err="1"/>
              <a:t>feature</a:t>
            </a:r>
            <a:r>
              <a:rPr lang="pt-BR" dirty="0"/>
              <a:t> </a:t>
            </a:r>
            <a:r>
              <a:rPr lang="pt-BR" dirty="0" err="1"/>
              <a:t>nowadays</a:t>
            </a:r>
            <a:r>
              <a:rPr lang="pt-BR" dirty="0"/>
              <a:t> </a:t>
            </a:r>
            <a:r>
              <a:rPr lang="pt-BR" dirty="0" err="1"/>
              <a:t>and</a:t>
            </a:r>
            <a:r>
              <a:rPr lang="pt-BR" dirty="0"/>
              <a:t> assume </a:t>
            </a:r>
            <a:r>
              <a:rPr lang="pt-BR" dirty="0" err="1"/>
              <a:t>that</a:t>
            </a:r>
            <a:r>
              <a:rPr lang="pt-BR" dirty="0"/>
              <a:t> </a:t>
            </a:r>
            <a:r>
              <a:rPr lang="pt-BR" dirty="0" err="1"/>
              <a:t>after</a:t>
            </a:r>
            <a:r>
              <a:rPr lang="pt-BR" dirty="0"/>
              <a:t> </a:t>
            </a:r>
            <a:r>
              <a:rPr lang="pt-BR" dirty="0" err="1"/>
              <a:t>the</a:t>
            </a:r>
            <a:r>
              <a:rPr lang="pt-BR" dirty="0"/>
              <a:t> </a:t>
            </a:r>
            <a:r>
              <a:rPr lang="pt-BR" dirty="0" err="1"/>
              <a:t>price</a:t>
            </a:r>
            <a:r>
              <a:rPr lang="pt-BR" dirty="0"/>
              <a:t> model </a:t>
            </a:r>
            <a:r>
              <a:rPr lang="pt-BR" dirty="0" err="1"/>
              <a:t>change</a:t>
            </a:r>
            <a:r>
              <a:rPr lang="pt-BR" dirty="0"/>
              <a:t> </a:t>
            </a:r>
            <a:r>
              <a:rPr lang="pt-BR" dirty="0" err="1"/>
              <a:t>they</a:t>
            </a:r>
            <a:r>
              <a:rPr lang="pt-BR" dirty="0"/>
              <a:t> </a:t>
            </a:r>
            <a:r>
              <a:rPr lang="pt-BR" dirty="0" err="1"/>
              <a:t>will</a:t>
            </a:r>
            <a:r>
              <a:rPr lang="pt-BR" dirty="0"/>
              <a:t> still </a:t>
            </a:r>
            <a:r>
              <a:rPr lang="pt-BR" dirty="0" err="1"/>
              <a:t>pay</a:t>
            </a:r>
            <a:r>
              <a:rPr lang="pt-BR" dirty="0"/>
              <a:t> for </a:t>
            </a:r>
            <a:r>
              <a:rPr lang="pt-BR" dirty="0" err="1"/>
              <a:t>those</a:t>
            </a:r>
            <a:r>
              <a:rPr lang="pt-BR" dirty="0"/>
              <a:t> </a:t>
            </a:r>
            <a:r>
              <a:rPr lang="pt-BR" dirty="0" err="1"/>
              <a:t>services</a:t>
            </a:r>
            <a:r>
              <a:rPr lang="pt-BR" dirty="0"/>
              <a:t>.</a:t>
            </a:r>
          </a:p>
          <a:p>
            <a:pPr marL="0" lvl="0" indent="0" algn="l" rtl="0">
              <a:spcBef>
                <a:spcPts val="0"/>
              </a:spcBef>
              <a:spcAft>
                <a:spcPts val="0"/>
              </a:spcAft>
              <a:buClr>
                <a:schemeClr val="dk1"/>
              </a:buClr>
              <a:buSzPts val="1100"/>
              <a:buFont typeface="Arial"/>
              <a:buNone/>
            </a:pPr>
            <a:endParaRPr lang="pt-BR" dirty="0"/>
          </a:p>
          <a:p>
            <a:pPr marL="0" lvl="0" indent="0" algn="l" rtl="0">
              <a:spcBef>
                <a:spcPts val="0"/>
              </a:spcBef>
              <a:spcAft>
                <a:spcPts val="0"/>
              </a:spcAft>
              <a:buClr>
                <a:schemeClr val="dk1"/>
              </a:buClr>
              <a:buSzPts val="1100"/>
              <a:buFont typeface="Arial"/>
              <a:buNone/>
            </a:pPr>
            <a:endParaRPr lang="pt-B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p:sp>
        <p:nvSpPr>
          <p:cNvPr id="242" name="Google Shape;3214;p57">
            <a:extLst>
              <a:ext uri="{FF2B5EF4-FFF2-40B4-BE49-F238E27FC236}">
                <a16:creationId xmlns:a16="http://schemas.microsoft.com/office/drawing/2014/main" id="{F4E43179-643F-942B-56BB-2D92C2443B03}"/>
              </a:ext>
            </a:extLst>
          </p:cNvPr>
          <p:cNvSpPr txBox="1">
            <a:spLocks/>
          </p:cNvSpPr>
          <p:nvPr/>
        </p:nvSpPr>
        <p:spPr>
          <a:xfrm>
            <a:off x="4912751" y="2205116"/>
            <a:ext cx="4231249" cy="1687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100" dirty="0"/>
              <a:t>Interpreting the total column from the left table:</a:t>
            </a:r>
          </a:p>
          <a:p>
            <a:pPr>
              <a:buClr>
                <a:schemeClr val="dk1"/>
              </a:buClr>
              <a:buSzPts val="1100"/>
            </a:pPr>
            <a:endParaRPr lang="en-US" sz="1100" dirty="0"/>
          </a:p>
          <a:p>
            <a:pPr marL="457200" indent="-330200">
              <a:buClr>
                <a:schemeClr val="accent1"/>
              </a:buClr>
              <a:buSzPts val="1600"/>
              <a:buFont typeface="Barlow Semi Condensed"/>
              <a:buChar char="●"/>
            </a:pPr>
            <a:r>
              <a:rPr lang="en-US" sz="1100" dirty="0"/>
              <a:t>Shipping would be contracted by 98% of the client base.</a:t>
            </a:r>
          </a:p>
          <a:p>
            <a:pPr marL="457200" indent="-330200">
              <a:buClr>
                <a:schemeClr val="accent1"/>
              </a:buClr>
              <a:buSzPts val="1600"/>
              <a:buFont typeface="Barlow Semi Condensed"/>
              <a:buChar char="●"/>
            </a:pPr>
            <a:r>
              <a:rPr lang="en-US" sz="1100" dirty="0"/>
              <a:t>Return would be contracted by 62% of the client base.</a:t>
            </a:r>
          </a:p>
          <a:p>
            <a:pPr marL="457200" indent="-330200">
              <a:buClr>
                <a:schemeClr val="accent1"/>
              </a:buClr>
              <a:buSzPts val="1600"/>
              <a:buFont typeface="Barlow Semi Condensed"/>
              <a:buChar char="●"/>
            </a:pPr>
            <a:r>
              <a:rPr lang="en-US" sz="1100" dirty="0"/>
              <a:t>Tracking would be contracted by 31% of the client base.</a:t>
            </a:r>
          </a:p>
          <a:p>
            <a:pPr marL="457200" indent="-330200">
              <a:buClr>
                <a:schemeClr val="accent1"/>
              </a:buClr>
              <a:buSzPts val="1600"/>
              <a:buFont typeface="Barlow Semi Condensed"/>
              <a:buChar char="●"/>
            </a:pPr>
            <a:r>
              <a:rPr lang="en-US" sz="1100" dirty="0" err="1"/>
              <a:t>Fullfilment</a:t>
            </a:r>
            <a:r>
              <a:rPr lang="en-US" sz="1100" dirty="0"/>
              <a:t> would be contracted by 6% of the client base.</a:t>
            </a:r>
          </a:p>
          <a:p>
            <a:pPr marL="457200" indent="-330200">
              <a:buClr>
                <a:schemeClr val="accent1"/>
              </a:buClr>
              <a:buSzPts val="1600"/>
              <a:buFont typeface="Barlow Semi Condensed"/>
              <a:buChar char="●"/>
            </a:pPr>
            <a:endParaRPr lang="en-US" sz="1100" dirty="0"/>
          </a:p>
        </p:txBody>
      </p:sp>
      <p:graphicFrame>
        <p:nvGraphicFramePr>
          <p:cNvPr id="243" name="Tabela 12">
            <a:extLst>
              <a:ext uri="{FF2B5EF4-FFF2-40B4-BE49-F238E27FC236}">
                <a16:creationId xmlns:a16="http://schemas.microsoft.com/office/drawing/2014/main" id="{74A5A191-4361-695A-A59A-595EA58467E5}"/>
              </a:ext>
            </a:extLst>
          </p:cNvPr>
          <p:cNvGraphicFramePr>
            <a:graphicFrameLocks noGrp="1"/>
          </p:cNvGraphicFramePr>
          <p:nvPr>
            <p:extLst>
              <p:ext uri="{D42A27DB-BD31-4B8C-83A1-F6EECF244321}">
                <p14:modId xmlns:p14="http://schemas.microsoft.com/office/powerpoint/2010/main" val="2797150812"/>
              </p:ext>
            </p:extLst>
          </p:nvPr>
        </p:nvGraphicFramePr>
        <p:xfrm>
          <a:off x="246621" y="2791659"/>
          <a:ext cx="4231249" cy="952500"/>
        </p:xfrm>
        <a:graphic>
          <a:graphicData uri="http://schemas.openxmlformats.org/drawingml/2006/table">
            <a:tbl>
              <a:tblPr firstRow="1">
                <a:tableStyleId>{0E3FDE45-AF77-4B5C-9715-49D594BDF05E}</a:tableStyleId>
              </a:tblPr>
              <a:tblGrid>
                <a:gridCol w="1161118">
                  <a:extLst>
                    <a:ext uri="{9D8B030D-6E8A-4147-A177-3AD203B41FA5}">
                      <a16:colId xmlns:a16="http://schemas.microsoft.com/office/drawing/2014/main" val="1164304556"/>
                    </a:ext>
                  </a:extLst>
                </a:gridCol>
                <a:gridCol w="730343">
                  <a:extLst>
                    <a:ext uri="{9D8B030D-6E8A-4147-A177-3AD203B41FA5}">
                      <a16:colId xmlns:a16="http://schemas.microsoft.com/office/drawing/2014/main" val="2551244319"/>
                    </a:ext>
                  </a:extLst>
                </a:gridCol>
                <a:gridCol w="645459">
                  <a:extLst>
                    <a:ext uri="{9D8B030D-6E8A-4147-A177-3AD203B41FA5}">
                      <a16:colId xmlns:a16="http://schemas.microsoft.com/office/drawing/2014/main" val="3166304460"/>
                    </a:ext>
                  </a:extLst>
                </a:gridCol>
                <a:gridCol w="1003064">
                  <a:extLst>
                    <a:ext uri="{9D8B030D-6E8A-4147-A177-3AD203B41FA5}">
                      <a16:colId xmlns:a16="http://schemas.microsoft.com/office/drawing/2014/main" val="3382360327"/>
                    </a:ext>
                  </a:extLst>
                </a:gridCol>
                <a:gridCol w="691265">
                  <a:extLst>
                    <a:ext uri="{9D8B030D-6E8A-4147-A177-3AD203B41FA5}">
                      <a16:colId xmlns:a16="http://schemas.microsoft.com/office/drawing/2014/main" val="1626952749"/>
                    </a:ext>
                  </a:extLst>
                </a:gridCol>
              </a:tblGrid>
              <a:tr h="190500">
                <a:tc>
                  <a:txBody>
                    <a:bodyPr/>
                    <a:lstStyle/>
                    <a:p>
                      <a:pPr algn="ctr" fontAlgn="b"/>
                      <a:r>
                        <a:rPr lang="pt-BR" sz="1100" b="1" u="none" strike="noStrike" dirty="0">
                          <a:solidFill>
                            <a:srgbClr val="000000"/>
                          </a:solidFill>
                          <a:effectLst/>
                        </a:rPr>
                        <a:t>Modules</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1" u="none" strike="noStrike" dirty="0" err="1">
                          <a:solidFill>
                            <a:srgbClr val="000000"/>
                          </a:solidFill>
                          <a:effectLst/>
                        </a:rPr>
                        <a:t>Launch</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1" u="none" strike="noStrike" dirty="0" err="1">
                          <a:solidFill>
                            <a:srgbClr val="000000"/>
                          </a:solidFill>
                          <a:effectLst/>
                        </a:rPr>
                        <a:t>Grow</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1" u="none" strike="noStrike" dirty="0" err="1">
                          <a:solidFill>
                            <a:srgbClr val="000000"/>
                          </a:solidFill>
                          <a:effectLst/>
                        </a:rPr>
                        <a:t>Conquer</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1" u="none" strike="noStrike" dirty="0">
                          <a:solidFill>
                            <a:srgbClr val="000000"/>
                          </a:solidFill>
                          <a:effectLst/>
                        </a:rPr>
                        <a:t>Total</a:t>
                      </a:r>
                      <a:endParaRPr lang="pt-BR" sz="1100" b="1" i="0" u="none" strike="noStrike" dirty="0">
                        <a:solidFill>
                          <a:srgbClr val="000000"/>
                        </a:solidFill>
                        <a:effectLst/>
                        <a:latin typeface="Barlow" panose="00000500000000000000" pitchFamily="2" charset="0"/>
                      </a:endParaRPr>
                    </a:p>
                  </a:txBody>
                  <a:tcPr marL="9525" marR="9525" marT="9525" marB="0" anchor="b"/>
                </a:tc>
                <a:extLst>
                  <a:ext uri="{0D108BD9-81ED-4DB2-BD59-A6C34878D82A}">
                    <a16:rowId xmlns:a16="http://schemas.microsoft.com/office/drawing/2014/main" val="2175598216"/>
                  </a:ext>
                </a:extLst>
              </a:tr>
              <a:tr h="190500">
                <a:tc>
                  <a:txBody>
                    <a:bodyPr/>
                    <a:lstStyle/>
                    <a:p>
                      <a:pPr algn="ctr" fontAlgn="b"/>
                      <a:r>
                        <a:rPr lang="pt-BR" sz="1100" b="1" u="none" strike="noStrike" dirty="0" err="1">
                          <a:solidFill>
                            <a:srgbClr val="000000"/>
                          </a:solidFill>
                          <a:effectLst/>
                        </a:rPr>
                        <a:t>Shipping</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50</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30</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a:solidFill>
                            <a:srgbClr val="000000"/>
                          </a:solidFill>
                          <a:effectLst/>
                        </a:rPr>
                        <a:t>18</a:t>
                      </a:r>
                      <a:endParaRPr lang="pt-BR" sz="1100" b="0" i="0" u="none" strike="noStrike">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98</a:t>
                      </a:r>
                      <a:endParaRPr lang="pt-BR" sz="1100" b="0" i="0" u="none" strike="noStrike" dirty="0">
                        <a:solidFill>
                          <a:srgbClr val="000000"/>
                        </a:solidFill>
                        <a:effectLst/>
                        <a:latin typeface="Barlow" panose="00000500000000000000" pitchFamily="2" charset="0"/>
                      </a:endParaRPr>
                    </a:p>
                  </a:txBody>
                  <a:tcPr marL="9525" marR="9525" marT="9525" marB="0" anchor="b"/>
                </a:tc>
                <a:extLst>
                  <a:ext uri="{0D108BD9-81ED-4DB2-BD59-A6C34878D82A}">
                    <a16:rowId xmlns:a16="http://schemas.microsoft.com/office/drawing/2014/main" val="120583285"/>
                  </a:ext>
                </a:extLst>
              </a:tr>
              <a:tr h="190500">
                <a:tc>
                  <a:txBody>
                    <a:bodyPr/>
                    <a:lstStyle/>
                    <a:p>
                      <a:pPr algn="ctr" fontAlgn="b"/>
                      <a:r>
                        <a:rPr lang="pt-BR" sz="1100" b="1" u="none" strike="noStrike" dirty="0" err="1">
                          <a:solidFill>
                            <a:srgbClr val="000000"/>
                          </a:solidFill>
                          <a:effectLst/>
                        </a:rPr>
                        <a:t>Return</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20</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27</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15</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62</a:t>
                      </a:r>
                      <a:endParaRPr lang="pt-BR" sz="1100" b="0" i="0" u="none" strike="noStrike" dirty="0">
                        <a:solidFill>
                          <a:srgbClr val="000000"/>
                        </a:solidFill>
                        <a:effectLst/>
                        <a:latin typeface="Barlow" panose="00000500000000000000" pitchFamily="2" charset="0"/>
                      </a:endParaRPr>
                    </a:p>
                  </a:txBody>
                  <a:tcPr marL="9525" marR="9525" marT="9525" marB="0" anchor="b"/>
                </a:tc>
                <a:extLst>
                  <a:ext uri="{0D108BD9-81ED-4DB2-BD59-A6C34878D82A}">
                    <a16:rowId xmlns:a16="http://schemas.microsoft.com/office/drawing/2014/main" val="2395123429"/>
                  </a:ext>
                </a:extLst>
              </a:tr>
              <a:tr h="190500">
                <a:tc>
                  <a:txBody>
                    <a:bodyPr/>
                    <a:lstStyle/>
                    <a:p>
                      <a:pPr algn="ctr" fontAlgn="b"/>
                      <a:r>
                        <a:rPr lang="pt-BR" sz="1100" b="1" u="none" strike="noStrike">
                          <a:solidFill>
                            <a:srgbClr val="000000"/>
                          </a:solidFill>
                          <a:effectLst/>
                        </a:rPr>
                        <a:t>Tracking</a:t>
                      </a:r>
                      <a:endParaRPr lang="pt-BR" sz="1100" b="1" i="0" u="none" strike="noStrike">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a:solidFill>
                            <a:srgbClr val="000000"/>
                          </a:solidFill>
                          <a:effectLst/>
                        </a:rPr>
                        <a:t>0</a:t>
                      </a:r>
                      <a:endParaRPr lang="pt-BR" sz="1100" b="0" i="0" u="none" strike="noStrike">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15</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16</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31</a:t>
                      </a:r>
                      <a:endParaRPr lang="pt-BR" sz="1100" b="0" i="0" u="none" strike="noStrike" dirty="0">
                        <a:solidFill>
                          <a:srgbClr val="000000"/>
                        </a:solidFill>
                        <a:effectLst/>
                        <a:latin typeface="Barlow" panose="00000500000000000000" pitchFamily="2" charset="0"/>
                      </a:endParaRPr>
                    </a:p>
                  </a:txBody>
                  <a:tcPr marL="9525" marR="9525" marT="9525" marB="0" anchor="b"/>
                </a:tc>
                <a:extLst>
                  <a:ext uri="{0D108BD9-81ED-4DB2-BD59-A6C34878D82A}">
                    <a16:rowId xmlns:a16="http://schemas.microsoft.com/office/drawing/2014/main" val="1525000435"/>
                  </a:ext>
                </a:extLst>
              </a:tr>
              <a:tr h="190500">
                <a:tc>
                  <a:txBody>
                    <a:bodyPr/>
                    <a:lstStyle/>
                    <a:p>
                      <a:pPr algn="ctr" fontAlgn="b"/>
                      <a:r>
                        <a:rPr lang="pt-BR" sz="1100" b="1" u="none" strike="noStrike" dirty="0" err="1">
                          <a:solidFill>
                            <a:srgbClr val="000000"/>
                          </a:solidFill>
                          <a:effectLst/>
                        </a:rPr>
                        <a:t>Fullfilment</a:t>
                      </a:r>
                      <a:endParaRPr lang="pt-BR" sz="1100" b="1"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a:solidFill>
                            <a:srgbClr val="000000"/>
                          </a:solidFill>
                          <a:effectLst/>
                        </a:rPr>
                        <a:t>0</a:t>
                      </a:r>
                      <a:endParaRPr lang="pt-BR" sz="1100" b="0" i="0" u="none" strike="noStrike">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a:solidFill>
                            <a:srgbClr val="000000"/>
                          </a:solidFill>
                          <a:effectLst/>
                        </a:rPr>
                        <a:t>0</a:t>
                      </a:r>
                      <a:endParaRPr lang="pt-BR" sz="1100" b="0" i="0" u="none" strike="noStrike">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6</a:t>
                      </a:r>
                      <a:endParaRPr lang="pt-BR" sz="1100" b="0" i="0" u="none" strike="noStrike" dirty="0">
                        <a:solidFill>
                          <a:srgbClr val="000000"/>
                        </a:solidFill>
                        <a:effectLst/>
                        <a:latin typeface="Barlow" panose="00000500000000000000" pitchFamily="2" charset="0"/>
                      </a:endParaRPr>
                    </a:p>
                  </a:txBody>
                  <a:tcPr marL="9525" marR="9525" marT="9525" marB="0" anchor="b"/>
                </a:tc>
                <a:tc>
                  <a:txBody>
                    <a:bodyPr/>
                    <a:lstStyle/>
                    <a:p>
                      <a:pPr algn="ctr" fontAlgn="b"/>
                      <a:r>
                        <a:rPr lang="pt-BR" sz="1100" b="0" u="none" strike="noStrike" dirty="0">
                          <a:solidFill>
                            <a:srgbClr val="000000"/>
                          </a:solidFill>
                          <a:effectLst/>
                        </a:rPr>
                        <a:t>6</a:t>
                      </a:r>
                      <a:endParaRPr lang="pt-BR" sz="1100" b="0" i="0" u="none" strike="noStrike" dirty="0">
                        <a:solidFill>
                          <a:srgbClr val="000000"/>
                        </a:solidFill>
                        <a:effectLst/>
                        <a:latin typeface="Barlow" panose="00000500000000000000" pitchFamily="2" charset="0"/>
                      </a:endParaRPr>
                    </a:p>
                  </a:txBody>
                  <a:tcPr marL="9525" marR="9525" marT="9525" marB="0" anchor="b"/>
                </a:tc>
                <a:extLst>
                  <a:ext uri="{0D108BD9-81ED-4DB2-BD59-A6C34878D82A}">
                    <a16:rowId xmlns:a16="http://schemas.microsoft.com/office/drawing/2014/main" val="705592077"/>
                  </a:ext>
                </a:extLst>
              </a:tr>
            </a:tbl>
          </a:graphicData>
        </a:graphic>
      </p:graphicFrame>
      <p:sp>
        <p:nvSpPr>
          <p:cNvPr id="244" name="Google Shape;3214;p57">
            <a:extLst>
              <a:ext uri="{FF2B5EF4-FFF2-40B4-BE49-F238E27FC236}">
                <a16:creationId xmlns:a16="http://schemas.microsoft.com/office/drawing/2014/main" id="{B1901DD8-D295-E47C-1A72-9B0A6F7EBB43}"/>
              </a:ext>
            </a:extLst>
          </p:cNvPr>
          <p:cNvSpPr txBox="1">
            <a:spLocks/>
          </p:cNvSpPr>
          <p:nvPr/>
        </p:nvSpPr>
        <p:spPr>
          <a:xfrm>
            <a:off x="246620" y="2453039"/>
            <a:ext cx="4231249" cy="338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100" dirty="0"/>
              <a:t>Distribution of the % of total clients within each plan and each feature</a:t>
            </a:r>
            <a:endParaRPr lang="en-US" dirty="0"/>
          </a:p>
        </p:txBody>
      </p:sp>
      <p:sp>
        <p:nvSpPr>
          <p:cNvPr id="245" name="Google Shape;3213;p57">
            <a:extLst>
              <a:ext uri="{FF2B5EF4-FFF2-40B4-BE49-F238E27FC236}">
                <a16:creationId xmlns:a16="http://schemas.microsoft.com/office/drawing/2014/main" id="{3687FED5-6850-57FE-F8D5-AF8DD763B284}"/>
              </a:ext>
            </a:extLst>
          </p:cNvPr>
          <p:cNvSpPr txBox="1">
            <a:spLocks/>
          </p:cNvSpPr>
          <p:nvPr/>
        </p:nvSpPr>
        <p:spPr>
          <a:xfrm>
            <a:off x="5230905" y="1855593"/>
            <a:ext cx="3368489"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buClr>
                <a:schemeClr val="dk1"/>
              </a:buClr>
              <a:buSzPts val="1100"/>
              <a:buFont typeface="Arial"/>
              <a:buNone/>
            </a:pPr>
            <a:r>
              <a:rPr lang="pt-BR" sz="1800" dirty="0" err="1"/>
              <a:t>Demand</a:t>
            </a:r>
            <a:r>
              <a:rPr lang="pt-BR" sz="1800" dirty="0"/>
              <a:t> Forecast</a:t>
            </a:r>
          </a:p>
          <a:p>
            <a:endParaRPr lang="pt-BR" dirty="0"/>
          </a:p>
        </p:txBody>
      </p:sp>
    </p:spTree>
    <p:extLst>
      <p:ext uri="{BB962C8B-B14F-4D97-AF65-F5344CB8AC3E}">
        <p14:creationId xmlns:p14="http://schemas.microsoft.com/office/powerpoint/2010/main" val="402133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err="1"/>
              <a:t>Rational</a:t>
            </a:r>
            <a:r>
              <a:rPr lang="pt-BR" dirty="0"/>
              <a:t> for </a:t>
            </a:r>
            <a:r>
              <a:rPr lang="pt-BR" dirty="0" err="1"/>
              <a:t>Subscription</a:t>
            </a:r>
            <a:r>
              <a:rPr lang="pt-BR" dirty="0"/>
              <a:t> </a:t>
            </a:r>
            <a:r>
              <a:rPr lang="pt-BR" dirty="0" err="1"/>
              <a:t>Fees</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280239" y="1041945"/>
            <a:ext cx="4231249" cy="1223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b="1" dirty="0" err="1">
                <a:latin typeface="Barlow Semi Condensed"/>
                <a:ea typeface="Barlow Semi Condensed"/>
                <a:cs typeface="Barlow Semi Condensed"/>
                <a:sym typeface="Barlow Semi Condensed"/>
              </a:rPr>
              <a:t>Second</a:t>
            </a:r>
            <a:r>
              <a:rPr lang="pt-BR" b="1" dirty="0">
                <a:latin typeface="Barlow Semi Condensed"/>
                <a:ea typeface="Barlow Semi Condensed"/>
                <a:cs typeface="Barlow Semi Condensed"/>
                <a:sym typeface="Barlow Semi Condensed"/>
              </a:rPr>
              <a:t> </a:t>
            </a:r>
            <a:r>
              <a:rPr lang="pt-BR" b="1" dirty="0" err="1">
                <a:latin typeface="Barlow Semi Condensed"/>
                <a:ea typeface="Barlow Semi Condensed"/>
                <a:cs typeface="Barlow Semi Condensed"/>
                <a:sym typeface="Barlow Semi Condensed"/>
              </a:rPr>
              <a:t>step</a:t>
            </a:r>
            <a:r>
              <a:rPr lang="pt-BR" dirty="0"/>
              <a:t>: Assume </a:t>
            </a:r>
            <a:r>
              <a:rPr lang="pt-BR" dirty="0" err="1"/>
              <a:t>that</a:t>
            </a:r>
            <a:r>
              <a:rPr lang="pt-BR" dirty="0"/>
              <a:t> </a:t>
            </a:r>
            <a:r>
              <a:rPr lang="pt-BR" dirty="0" err="1"/>
              <a:t>the</a:t>
            </a:r>
            <a:r>
              <a:rPr lang="pt-BR" dirty="0"/>
              <a:t> total income </a:t>
            </a:r>
            <a:r>
              <a:rPr lang="pt-BR" dirty="0" err="1"/>
              <a:t>from</a:t>
            </a:r>
            <a:r>
              <a:rPr lang="pt-BR" dirty="0"/>
              <a:t> </a:t>
            </a:r>
            <a:r>
              <a:rPr lang="pt-BR" dirty="0" err="1"/>
              <a:t>subscription</a:t>
            </a:r>
            <a:r>
              <a:rPr lang="pt-BR" dirty="0"/>
              <a:t> </a:t>
            </a:r>
            <a:r>
              <a:rPr lang="pt-BR" dirty="0" err="1"/>
              <a:t>fee</a:t>
            </a:r>
            <a:r>
              <a:rPr lang="pt-BR" dirty="0"/>
              <a:t> </a:t>
            </a:r>
            <a:r>
              <a:rPr lang="pt-BR" dirty="0" err="1"/>
              <a:t>and</a:t>
            </a:r>
            <a:r>
              <a:rPr lang="pt-BR" dirty="0"/>
              <a:t> </a:t>
            </a:r>
            <a:r>
              <a:rPr lang="pt-BR" dirty="0" err="1"/>
              <a:t>order</a:t>
            </a:r>
            <a:r>
              <a:rPr lang="pt-BR" dirty="0"/>
              <a:t> </a:t>
            </a:r>
            <a:r>
              <a:rPr lang="pt-BR" dirty="0" err="1"/>
              <a:t>fee</a:t>
            </a:r>
            <a:r>
              <a:rPr lang="pt-BR" dirty="0"/>
              <a:t> </a:t>
            </a:r>
            <a:r>
              <a:rPr lang="pt-BR" dirty="0" err="1"/>
              <a:t>will</a:t>
            </a:r>
            <a:r>
              <a:rPr lang="pt-BR" dirty="0"/>
              <a:t> </a:t>
            </a:r>
            <a:r>
              <a:rPr lang="pt-BR" dirty="0" err="1"/>
              <a:t>be</a:t>
            </a:r>
            <a:r>
              <a:rPr lang="pt-BR" dirty="0"/>
              <a:t> </a:t>
            </a:r>
            <a:r>
              <a:rPr lang="pt-BR" dirty="0" err="1"/>
              <a:t>the</a:t>
            </a:r>
            <a:r>
              <a:rPr lang="pt-BR" dirty="0"/>
              <a:t> </a:t>
            </a:r>
            <a:r>
              <a:rPr lang="pt-BR" dirty="0" err="1"/>
              <a:t>same</a:t>
            </a:r>
            <a:r>
              <a:rPr lang="pt-BR" dirty="0"/>
              <a:t> </a:t>
            </a:r>
            <a:r>
              <a:rPr lang="pt-BR" dirty="0" err="1"/>
              <a:t>and</a:t>
            </a:r>
            <a:r>
              <a:rPr lang="pt-BR" dirty="0"/>
              <a:t> divide </a:t>
            </a:r>
            <a:r>
              <a:rPr lang="pt-BR" dirty="0" err="1"/>
              <a:t>the</a:t>
            </a:r>
            <a:r>
              <a:rPr lang="pt-BR" dirty="0"/>
              <a:t> total </a:t>
            </a:r>
            <a:r>
              <a:rPr lang="pt-BR" dirty="0" err="1"/>
              <a:t>value</a:t>
            </a:r>
            <a:r>
              <a:rPr lang="pt-BR" dirty="0"/>
              <a:t> per </a:t>
            </a:r>
            <a:r>
              <a:rPr lang="pt-BR" dirty="0" err="1"/>
              <a:t>each</a:t>
            </a:r>
            <a:r>
              <a:rPr lang="pt-BR" dirty="0"/>
              <a:t> </a:t>
            </a:r>
            <a:r>
              <a:rPr lang="pt-BR" dirty="0" err="1"/>
              <a:t>feature</a:t>
            </a:r>
            <a:r>
              <a:rPr lang="pt-BR" dirty="0"/>
              <a:t>, </a:t>
            </a:r>
            <a:r>
              <a:rPr lang="pt-BR" dirty="0" err="1"/>
              <a:t>weighting</a:t>
            </a:r>
            <a:r>
              <a:rPr lang="pt-BR" dirty="0"/>
              <a:t> </a:t>
            </a:r>
            <a:r>
              <a:rPr lang="pt-BR" dirty="0" err="1"/>
              <a:t>by</a:t>
            </a:r>
            <a:r>
              <a:rPr lang="pt-BR" dirty="0"/>
              <a:t> </a:t>
            </a:r>
            <a:r>
              <a:rPr lang="pt-BR" dirty="0" err="1"/>
              <a:t>the</a:t>
            </a:r>
            <a:r>
              <a:rPr lang="pt-BR" dirty="0"/>
              <a:t> % </a:t>
            </a:r>
            <a:r>
              <a:rPr lang="pt-BR" dirty="0" err="1"/>
              <a:t>of</a:t>
            </a:r>
            <a:r>
              <a:rPr lang="pt-BR" dirty="0"/>
              <a:t> clientes </a:t>
            </a:r>
            <a:r>
              <a:rPr lang="pt-BR" dirty="0" err="1"/>
              <a:t>that</a:t>
            </a:r>
            <a:r>
              <a:rPr lang="pt-BR" dirty="0"/>
              <a:t> </a:t>
            </a:r>
            <a:r>
              <a:rPr lang="pt-BR" dirty="0" err="1"/>
              <a:t>will</a:t>
            </a:r>
            <a:r>
              <a:rPr lang="pt-BR" dirty="0"/>
              <a:t> </a:t>
            </a:r>
            <a:r>
              <a:rPr lang="pt-BR" dirty="0" err="1"/>
              <a:t>buy</a:t>
            </a:r>
            <a:r>
              <a:rPr lang="pt-BR" dirty="0"/>
              <a:t> it.</a:t>
            </a:r>
          </a:p>
          <a:p>
            <a:pPr marL="0" lvl="0" indent="0" algn="l" rtl="0">
              <a:spcBef>
                <a:spcPts val="0"/>
              </a:spcBef>
              <a:spcAft>
                <a:spcPts val="0"/>
              </a:spcAft>
              <a:buClr>
                <a:schemeClr val="dk1"/>
              </a:buClr>
              <a:buSzPts val="1100"/>
              <a:buFont typeface="Arial"/>
              <a:buNone/>
            </a:pPr>
            <a:endParaRPr lang="pt-BR" dirty="0"/>
          </a:p>
          <a:p>
            <a:pPr marL="0" lvl="0" indent="0" algn="l" rtl="0">
              <a:spcBef>
                <a:spcPts val="0"/>
              </a:spcBef>
              <a:spcAft>
                <a:spcPts val="0"/>
              </a:spcAft>
              <a:buClr>
                <a:schemeClr val="dk1"/>
              </a:buClr>
              <a:buSzPts val="1100"/>
              <a:buFont typeface="Arial"/>
              <a:buNone/>
            </a:pPr>
            <a:endParaRPr lang="pt-B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p:graphicFrame>
        <p:nvGraphicFramePr>
          <p:cNvPr id="2" name="Table 1">
            <a:extLst>
              <a:ext uri="{FF2B5EF4-FFF2-40B4-BE49-F238E27FC236}">
                <a16:creationId xmlns:a16="http://schemas.microsoft.com/office/drawing/2014/main" id="{69B13DF3-0918-7C9C-53EC-3EA2F016C046}"/>
              </a:ext>
            </a:extLst>
          </p:cNvPr>
          <p:cNvGraphicFramePr>
            <a:graphicFrameLocks noGrp="1"/>
          </p:cNvGraphicFramePr>
          <p:nvPr>
            <p:extLst>
              <p:ext uri="{D42A27DB-BD31-4B8C-83A1-F6EECF244321}">
                <p14:modId xmlns:p14="http://schemas.microsoft.com/office/powerpoint/2010/main" val="4071034115"/>
              </p:ext>
            </p:extLst>
          </p:nvPr>
        </p:nvGraphicFramePr>
        <p:xfrm>
          <a:off x="201706" y="2571750"/>
          <a:ext cx="4861112" cy="1143000"/>
        </p:xfrm>
        <a:graphic>
          <a:graphicData uri="http://schemas.openxmlformats.org/drawingml/2006/table">
            <a:tbl>
              <a:tblPr firstRow="1">
                <a:tableStyleId>{0E3FDE45-AF77-4B5C-9715-49D594BDF05E}</a:tableStyleId>
              </a:tblPr>
              <a:tblGrid>
                <a:gridCol w="1058416">
                  <a:extLst>
                    <a:ext uri="{9D8B030D-6E8A-4147-A177-3AD203B41FA5}">
                      <a16:colId xmlns:a16="http://schemas.microsoft.com/office/drawing/2014/main" val="2871260352"/>
                    </a:ext>
                  </a:extLst>
                </a:gridCol>
                <a:gridCol w="1164005">
                  <a:extLst>
                    <a:ext uri="{9D8B030D-6E8A-4147-A177-3AD203B41FA5}">
                      <a16:colId xmlns:a16="http://schemas.microsoft.com/office/drawing/2014/main" val="361880821"/>
                    </a:ext>
                  </a:extLst>
                </a:gridCol>
                <a:gridCol w="1394838">
                  <a:extLst>
                    <a:ext uri="{9D8B030D-6E8A-4147-A177-3AD203B41FA5}">
                      <a16:colId xmlns:a16="http://schemas.microsoft.com/office/drawing/2014/main" val="3453956221"/>
                    </a:ext>
                  </a:extLst>
                </a:gridCol>
                <a:gridCol w="1243853">
                  <a:extLst>
                    <a:ext uri="{9D8B030D-6E8A-4147-A177-3AD203B41FA5}">
                      <a16:colId xmlns:a16="http://schemas.microsoft.com/office/drawing/2014/main" val="3987046495"/>
                    </a:ext>
                  </a:extLst>
                </a:gridCol>
              </a:tblGrid>
              <a:tr h="190500">
                <a:tc>
                  <a:txBody>
                    <a:bodyPr/>
                    <a:lstStyle/>
                    <a:p>
                      <a:pPr algn="ctr" fontAlgn="b"/>
                      <a:r>
                        <a:rPr lang="pt-BR" sz="900" u="none" strike="noStrike" dirty="0">
                          <a:effectLst/>
                        </a:rPr>
                        <a:t>Module</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a:effectLst/>
                        </a:rPr>
                        <a:t>Income per Module</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err="1">
                          <a:effectLst/>
                        </a:rPr>
                        <a:t>Usage</a:t>
                      </a:r>
                      <a:r>
                        <a:rPr lang="pt-BR" sz="900" u="none" strike="noStrike" dirty="0">
                          <a:effectLst/>
                        </a:rPr>
                        <a:t> (% </a:t>
                      </a:r>
                      <a:r>
                        <a:rPr lang="pt-BR" sz="900" u="none" strike="noStrike" dirty="0" err="1">
                          <a:effectLst/>
                        </a:rPr>
                        <a:t>of</a:t>
                      </a:r>
                      <a:r>
                        <a:rPr lang="pt-BR" sz="900" u="none" strike="noStrike" dirty="0">
                          <a:effectLst/>
                        </a:rPr>
                        <a:t> clientes)</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err="1">
                          <a:effectLst/>
                        </a:rPr>
                        <a:t>Price</a:t>
                      </a:r>
                      <a:endParaRPr lang="pt-BR"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4416694"/>
                  </a:ext>
                </a:extLst>
              </a:tr>
              <a:tr h="190500">
                <a:tc>
                  <a:txBody>
                    <a:bodyPr/>
                    <a:lstStyle/>
                    <a:p>
                      <a:pPr algn="ctr" fontAlgn="b"/>
                      <a:r>
                        <a:rPr lang="pt-BR" sz="900" u="none" strike="noStrike">
                          <a:effectLst/>
                        </a:rPr>
                        <a:t>Shipping</a:t>
                      </a:r>
                      <a:endParaRPr lang="pt-BR" sz="9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a:effectLst/>
                        </a:rPr>
                        <a:t> €              1.959,02 </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98</a:t>
                      </a:r>
                      <a:endParaRPr lang="pt-BR"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 €            19,99 </a:t>
                      </a:r>
                      <a:endParaRPr lang="pt-BR"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761927"/>
                  </a:ext>
                </a:extLst>
              </a:tr>
              <a:tr h="190500">
                <a:tc>
                  <a:txBody>
                    <a:bodyPr/>
                    <a:lstStyle/>
                    <a:p>
                      <a:pPr algn="ctr" fontAlgn="b"/>
                      <a:r>
                        <a:rPr lang="pt-BR" sz="900" u="none" strike="noStrike">
                          <a:effectLst/>
                        </a:rPr>
                        <a:t>Return</a:t>
                      </a:r>
                      <a:endParaRPr lang="pt-BR" sz="9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a:effectLst/>
                        </a:rPr>
                        <a:t> €              2.478,76 </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a:effectLst/>
                        </a:rPr>
                        <a:t>62</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 €            39,98 </a:t>
                      </a:r>
                      <a:endParaRPr lang="pt-BR"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260974"/>
                  </a:ext>
                </a:extLst>
              </a:tr>
              <a:tr h="190500">
                <a:tc>
                  <a:txBody>
                    <a:bodyPr/>
                    <a:lstStyle/>
                    <a:p>
                      <a:pPr algn="ctr" fontAlgn="b"/>
                      <a:r>
                        <a:rPr lang="pt-BR" sz="900" u="none" strike="noStrike">
                          <a:effectLst/>
                        </a:rPr>
                        <a:t>Tracking</a:t>
                      </a:r>
                      <a:endParaRPr lang="pt-BR" sz="9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 €              3.098,45 </a:t>
                      </a:r>
                      <a:endParaRPr lang="pt-BR"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a:effectLst/>
                        </a:rPr>
                        <a:t>31</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 €            99,95 </a:t>
                      </a:r>
                      <a:endParaRPr lang="pt-BR"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4965176"/>
                  </a:ext>
                </a:extLst>
              </a:tr>
              <a:tr h="190500">
                <a:tc>
                  <a:txBody>
                    <a:bodyPr/>
                    <a:lstStyle/>
                    <a:p>
                      <a:pPr algn="ctr" fontAlgn="b"/>
                      <a:r>
                        <a:rPr lang="pt-BR" sz="900" u="none" strike="noStrike">
                          <a:effectLst/>
                        </a:rPr>
                        <a:t>Fullfilment</a:t>
                      </a:r>
                      <a:endParaRPr lang="pt-BR" sz="9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 €                  959,52 </a:t>
                      </a:r>
                      <a:endParaRPr lang="pt-BR"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dirty="0">
                          <a:effectLst/>
                        </a:rPr>
                        <a:t>6</a:t>
                      </a:r>
                      <a:endParaRPr lang="pt-BR"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900" u="none" strike="noStrike">
                          <a:effectLst/>
                        </a:rPr>
                        <a:t> €          159,92 </a:t>
                      </a:r>
                      <a:endParaRPr lang="pt-BR"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974151"/>
                  </a:ext>
                </a:extLst>
              </a:tr>
              <a:tr h="190500">
                <a:tc>
                  <a:txBody>
                    <a:bodyPr/>
                    <a:lstStyle/>
                    <a:p>
                      <a:pPr algn="ctr" fontAlgn="b"/>
                      <a:r>
                        <a:rPr lang="pt-BR" sz="900" u="none" strike="noStrike" dirty="0">
                          <a:effectLst/>
                        </a:rPr>
                        <a:t>Total Income</a:t>
                      </a:r>
                      <a:endParaRPr lang="pt-BR" sz="900" b="1" i="0" u="none" strike="noStrike" dirty="0">
                        <a:solidFill>
                          <a:srgbClr val="000000"/>
                        </a:solidFill>
                        <a:effectLst/>
                        <a:latin typeface="Calibri" panose="020F0502020204030204" pitchFamily="34" charset="0"/>
                      </a:endParaRPr>
                    </a:p>
                  </a:txBody>
                  <a:tcPr marL="9525" marR="9525" marT="9525" marB="0" anchor="b">
                    <a:solidFill>
                      <a:schemeClr val="accent5">
                        <a:lumMod val="10000"/>
                        <a:lumOff val="90000"/>
                      </a:schemeClr>
                    </a:solidFill>
                  </a:tcPr>
                </a:tc>
                <a:tc>
                  <a:txBody>
                    <a:bodyPr/>
                    <a:lstStyle/>
                    <a:p>
                      <a:pPr algn="ctr" fontAlgn="b"/>
                      <a:r>
                        <a:rPr lang="pt-BR" sz="900" u="none" strike="noStrike" dirty="0">
                          <a:effectLst/>
                        </a:rPr>
                        <a:t> €              8.495,75 </a:t>
                      </a:r>
                      <a:endParaRPr lang="pt-BR" sz="900" b="0" i="0" u="none" strike="noStrike" dirty="0">
                        <a:solidFill>
                          <a:srgbClr val="000000"/>
                        </a:solidFill>
                        <a:effectLst/>
                        <a:latin typeface="Calibri" panose="020F0502020204030204" pitchFamily="34" charset="0"/>
                      </a:endParaRPr>
                    </a:p>
                  </a:txBody>
                  <a:tcPr marL="9525" marR="9525" marT="9525" marB="0" anchor="b">
                    <a:solidFill>
                      <a:schemeClr val="accent5">
                        <a:lumMod val="10000"/>
                        <a:lumOff val="90000"/>
                      </a:schemeClr>
                    </a:solidFill>
                  </a:tcPr>
                </a:tc>
                <a:tc>
                  <a:txBody>
                    <a:bodyPr/>
                    <a:lstStyle/>
                    <a:p>
                      <a:pPr algn="ctr" fontAlgn="b"/>
                      <a:endParaRPr lang="pt-BR"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BR"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8244707"/>
                  </a:ext>
                </a:extLst>
              </a:tr>
            </a:tbl>
          </a:graphicData>
        </a:graphic>
      </p:graphicFrame>
      <p:sp>
        <p:nvSpPr>
          <p:cNvPr id="6" name="Google Shape;3214;p57">
            <a:extLst>
              <a:ext uri="{FF2B5EF4-FFF2-40B4-BE49-F238E27FC236}">
                <a16:creationId xmlns:a16="http://schemas.microsoft.com/office/drawing/2014/main" id="{1ED2215C-8828-C415-464C-20A884BD193D}"/>
              </a:ext>
            </a:extLst>
          </p:cNvPr>
          <p:cNvSpPr txBox="1">
            <a:spLocks/>
          </p:cNvSpPr>
          <p:nvPr/>
        </p:nvSpPr>
        <p:spPr>
          <a:xfrm>
            <a:off x="5228759" y="2326138"/>
            <a:ext cx="3774048" cy="2017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100" dirty="0"/>
              <a:t>The prices were arbitrarily chosen in order to ensure business necessities mentioned on slide 9:</a:t>
            </a:r>
          </a:p>
          <a:p>
            <a:pPr>
              <a:buClr>
                <a:schemeClr val="dk1"/>
              </a:buClr>
              <a:buSzPts val="1100"/>
            </a:pPr>
            <a:endParaRPr lang="en-US" sz="1100" dirty="0"/>
          </a:p>
          <a:p>
            <a:pPr marL="457200" indent="-330200">
              <a:buClr>
                <a:schemeClr val="accent1"/>
              </a:buClr>
              <a:buSzPts val="1600"/>
              <a:buFont typeface="Barlow Semi Condensed"/>
              <a:buChar char="●"/>
            </a:pPr>
            <a:r>
              <a:rPr lang="en-US" sz="1100" dirty="0"/>
              <a:t>Shipping needs to cost less than 29 euros.</a:t>
            </a:r>
          </a:p>
          <a:p>
            <a:pPr marL="457200" indent="-330200">
              <a:buClr>
                <a:schemeClr val="accent1"/>
              </a:buClr>
              <a:buSzPts val="1600"/>
              <a:buFont typeface="Barlow Semi Condensed"/>
              <a:buChar char="●"/>
            </a:pPr>
            <a:r>
              <a:rPr lang="en-US" sz="1100" dirty="0"/>
              <a:t>Tracking needs to cost at least 70 euros.</a:t>
            </a:r>
          </a:p>
          <a:p>
            <a:pPr marL="457200" indent="-330200">
              <a:buClr>
                <a:schemeClr val="accent1"/>
              </a:buClr>
              <a:buSzPts val="1600"/>
              <a:buFont typeface="Barlow Semi Condensed"/>
              <a:buChar char="●"/>
            </a:pPr>
            <a:r>
              <a:rPr lang="en-US" sz="1100" dirty="0" err="1"/>
              <a:t>Fullfilment</a:t>
            </a:r>
            <a:r>
              <a:rPr lang="en-US" sz="1100" dirty="0"/>
              <a:t> needs to cost at least 100 euros.</a:t>
            </a:r>
          </a:p>
          <a:p>
            <a:pPr marL="457200" indent="-330200">
              <a:buClr>
                <a:schemeClr val="accent1"/>
              </a:buClr>
              <a:buSzPts val="1600"/>
              <a:buFont typeface="Barlow Semi Condensed"/>
              <a:buChar char="●"/>
            </a:pPr>
            <a:r>
              <a:rPr lang="en-US" sz="1100" dirty="0"/>
              <a:t>Keep the total income equals to 8400 euros (total Subscription Fee calculated at slide 6).</a:t>
            </a:r>
          </a:p>
          <a:p>
            <a:pPr marL="457200" indent="-330200">
              <a:buClr>
                <a:schemeClr val="accent1"/>
              </a:buClr>
              <a:buSzPts val="1600"/>
              <a:buFont typeface="Barlow Semi Condensed"/>
              <a:buChar char="●"/>
            </a:pPr>
            <a:r>
              <a:rPr lang="en-US" sz="1100" dirty="0"/>
              <a:t>Prices rounded to end with ,99, since it increases the value perception of clients. Quick source: https://www.entrepreneur.com/article/279464</a:t>
            </a:r>
          </a:p>
        </p:txBody>
      </p:sp>
    </p:spTree>
    <p:extLst>
      <p:ext uri="{BB962C8B-B14F-4D97-AF65-F5344CB8AC3E}">
        <p14:creationId xmlns:p14="http://schemas.microsoft.com/office/powerpoint/2010/main" val="342010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14" name="Google Shape;3214;p57"/>
              <p:cNvSpPr txBox="1">
                <a:spLocks noGrp="1"/>
              </p:cNvSpPr>
              <p:nvPr>
                <p:ph type="subTitle" idx="1"/>
              </p:nvPr>
            </p:nvSpPr>
            <p:spPr>
              <a:xfrm>
                <a:off x="280238" y="887027"/>
                <a:ext cx="5394421" cy="2871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sz="1400" b="1" dirty="0">
                    <a:latin typeface="Barlow Semi Condensed"/>
                    <a:ea typeface="Barlow Semi Condensed"/>
                    <a:cs typeface="Barlow Semi Condensed"/>
                    <a:sym typeface="Barlow Semi Condensed"/>
                  </a:rPr>
                  <a:t>Third </a:t>
                </a:r>
                <a:r>
                  <a:rPr lang="pt-BR" sz="1400" b="1" dirty="0" err="1">
                    <a:latin typeface="Barlow Semi Condensed"/>
                    <a:ea typeface="Barlow Semi Condensed"/>
                    <a:cs typeface="Barlow Semi Condensed"/>
                    <a:sym typeface="Barlow Semi Condensed"/>
                  </a:rPr>
                  <a:t>step</a:t>
                </a:r>
                <a:r>
                  <a:rPr lang="pt-BR" sz="1400" dirty="0"/>
                  <a:t>: The </a:t>
                </a:r>
                <a:r>
                  <a:rPr lang="pt-BR" sz="1400" dirty="0" err="1"/>
                  <a:t>rational</a:t>
                </a:r>
                <a:r>
                  <a:rPr lang="pt-BR" sz="1400" dirty="0"/>
                  <a:t> </a:t>
                </a:r>
                <a:r>
                  <a:rPr lang="pt-BR" sz="1400" dirty="0" err="1"/>
                  <a:t>is</a:t>
                </a:r>
                <a:r>
                  <a:rPr lang="pt-BR" sz="1400" dirty="0"/>
                  <a:t> </a:t>
                </a:r>
                <a:r>
                  <a:rPr lang="pt-BR" sz="1400" dirty="0" err="1"/>
                  <a:t>almost</a:t>
                </a:r>
                <a:r>
                  <a:rPr lang="pt-BR" sz="1400" dirty="0"/>
                  <a:t> </a:t>
                </a:r>
                <a:r>
                  <a:rPr lang="pt-BR" sz="1400" dirty="0" err="1"/>
                  <a:t>the</a:t>
                </a:r>
                <a:r>
                  <a:rPr lang="pt-BR" sz="1400" dirty="0"/>
                  <a:t> </a:t>
                </a:r>
                <a:r>
                  <a:rPr lang="pt-BR" sz="1400" dirty="0" err="1"/>
                  <a:t>same</a:t>
                </a:r>
                <a:r>
                  <a:rPr lang="pt-BR" sz="1400" dirty="0"/>
                  <a:t> for </a:t>
                </a:r>
                <a:r>
                  <a:rPr lang="pt-BR" sz="1400" dirty="0" err="1"/>
                  <a:t>Order</a:t>
                </a:r>
                <a:r>
                  <a:rPr lang="pt-BR" sz="1400" dirty="0"/>
                  <a:t> </a:t>
                </a:r>
                <a:r>
                  <a:rPr lang="pt-BR" sz="1400" dirty="0" err="1"/>
                  <a:t>Fees</a:t>
                </a:r>
                <a:r>
                  <a:rPr lang="pt-BR" sz="1400" dirty="0"/>
                  <a:t>. </a:t>
                </a:r>
                <a:r>
                  <a:rPr lang="pt-BR" sz="1400" dirty="0" err="1"/>
                  <a:t>However</a:t>
                </a:r>
                <a:r>
                  <a:rPr lang="pt-BR" sz="1400" dirty="0"/>
                  <a:t>, it </a:t>
                </a:r>
                <a:r>
                  <a:rPr lang="pt-BR" sz="1400" dirty="0" err="1"/>
                  <a:t>is</a:t>
                </a:r>
                <a:r>
                  <a:rPr lang="pt-BR" sz="1400" dirty="0"/>
                  <a:t> </a:t>
                </a:r>
                <a:r>
                  <a:rPr lang="pt-BR" sz="1400" dirty="0" err="1"/>
                  <a:t>necessary</a:t>
                </a:r>
                <a:r>
                  <a:rPr lang="pt-BR" sz="1400" dirty="0"/>
                  <a:t> </a:t>
                </a:r>
                <a:r>
                  <a:rPr lang="pt-BR" sz="1400" dirty="0" err="1"/>
                  <a:t>to</a:t>
                </a:r>
                <a:r>
                  <a:rPr lang="pt-BR" sz="1400" dirty="0"/>
                  <a:t> </a:t>
                </a:r>
                <a:r>
                  <a:rPr lang="pt-BR" sz="1400" dirty="0" err="1"/>
                  <a:t>estimate</a:t>
                </a:r>
                <a:r>
                  <a:rPr lang="pt-BR" sz="1400" dirty="0"/>
                  <a:t> </a:t>
                </a:r>
                <a:r>
                  <a:rPr lang="pt-BR" sz="1400" dirty="0" err="1"/>
                  <a:t>how</a:t>
                </a:r>
                <a:r>
                  <a:rPr lang="pt-BR" sz="1400" dirty="0"/>
                  <a:t> </a:t>
                </a:r>
                <a:r>
                  <a:rPr lang="pt-BR" sz="1400" dirty="0" err="1"/>
                  <a:t>many</a:t>
                </a:r>
                <a:r>
                  <a:rPr lang="pt-BR" sz="1400" dirty="0"/>
                  <a:t> </a:t>
                </a:r>
                <a:r>
                  <a:rPr lang="pt-BR" sz="1400" dirty="0" err="1"/>
                  <a:t>orders</a:t>
                </a:r>
                <a:r>
                  <a:rPr lang="pt-BR" sz="1400" dirty="0"/>
                  <a:t> </a:t>
                </a:r>
                <a:r>
                  <a:rPr lang="pt-BR" sz="1400" dirty="0" err="1"/>
                  <a:t>each</a:t>
                </a:r>
                <a:r>
                  <a:rPr lang="pt-BR" sz="1400" dirty="0"/>
                  <a:t> </a:t>
                </a:r>
                <a:r>
                  <a:rPr lang="pt-BR" sz="1400" dirty="0" err="1"/>
                  <a:t>feature</a:t>
                </a:r>
                <a:r>
                  <a:rPr lang="pt-BR" sz="1400" dirty="0"/>
                  <a:t> </a:t>
                </a:r>
                <a:r>
                  <a:rPr lang="pt-BR" sz="1400" dirty="0" err="1"/>
                  <a:t>would</a:t>
                </a:r>
                <a:r>
                  <a:rPr lang="pt-BR" sz="1400" dirty="0"/>
                  <a:t> </a:t>
                </a:r>
                <a:r>
                  <a:rPr lang="pt-BR" sz="1400" dirty="0" err="1"/>
                  <a:t>present</a:t>
                </a:r>
                <a:r>
                  <a:rPr lang="pt-BR" sz="1400" dirty="0"/>
                  <a:t>.</a:t>
                </a:r>
              </a:p>
              <a:p>
                <a:pPr marL="0" lvl="0" indent="0" algn="l" rtl="0">
                  <a:spcBef>
                    <a:spcPts val="0"/>
                  </a:spcBef>
                  <a:spcAft>
                    <a:spcPts val="0"/>
                  </a:spcAft>
                  <a:buClr>
                    <a:schemeClr val="dk1"/>
                  </a:buClr>
                  <a:buSzPts val="1100"/>
                  <a:buFont typeface="Arial"/>
                  <a:buNone/>
                </a:pPr>
                <a:endParaRPr lang="pt-BR" sz="1400" dirty="0"/>
              </a:p>
              <a:p>
                <a:pPr marL="0" lvl="0" indent="0" algn="l" rtl="0">
                  <a:spcBef>
                    <a:spcPts val="0"/>
                  </a:spcBef>
                  <a:spcAft>
                    <a:spcPts val="0"/>
                  </a:spcAft>
                  <a:buClr>
                    <a:schemeClr val="dk1"/>
                  </a:buClr>
                  <a:buSzPts val="1100"/>
                  <a:buFont typeface="Arial"/>
                  <a:buNone/>
                </a:pPr>
                <a:r>
                  <a:rPr lang="pt-BR" sz="1400" dirty="0"/>
                  <a:t>For </a:t>
                </a:r>
                <a:r>
                  <a:rPr lang="pt-BR" sz="1400" dirty="0" err="1"/>
                  <a:t>this</a:t>
                </a:r>
                <a:r>
                  <a:rPr lang="pt-BR" sz="1400" dirty="0"/>
                  <a:t> </a:t>
                </a:r>
                <a:r>
                  <a:rPr lang="pt-BR" sz="1400" dirty="0" err="1"/>
                  <a:t>estimation</a:t>
                </a:r>
                <a:r>
                  <a:rPr lang="pt-BR" sz="1400" dirty="0"/>
                  <a:t>, I </a:t>
                </a:r>
                <a:r>
                  <a:rPr lang="pt-BR" sz="1400" dirty="0" err="1"/>
                  <a:t>followed</a:t>
                </a:r>
                <a:r>
                  <a:rPr lang="pt-BR" sz="1400" dirty="0"/>
                  <a:t> </a:t>
                </a:r>
                <a:r>
                  <a:rPr lang="pt-BR" sz="1400" dirty="0" err="1"/>
                  <a:t>this</a:t>
                </a:r>
                <a:r>
                  <a:rPr lang="pt-BR" sz="1400" dirty="0"/>
                  <a:t> </a:t>
                </a:r>
                <a:r>
                  <a:rPr lang="pt-BR" sz="1400" dirty="0" err="1"/>
                  <a:t>equation</a:t>
                </a:r>
                <a:r>
                  <a:rPr lang="pt-BR" sz="1400" dirty="0"/>
                  <a:t>:</a:t>
                </a:r>
              </a:p>
              <a:p>
                <a:pPr>
                  <a:buClr>
                    <a:schemeClr val="dk1"/>
                  </a:buClr>
                  <a:buSzPts val="1100"/>
                </a:pPr>
                <a:endParaRPr lang="pt-BR" sz="1400" i="1" dirty="0">
                  <a:latin typeface="Cambria Math" panose="02040503050406030204" pitchFamily="18" charset="0"/>
                  <a:sym typeface="Barlow Semi Condensed"/>
                </a:endParaRPr>
              </a:p>
              <a:p>
                <a:pPr>
                  <a:buClr>
                    <a:schemeClr val="dk1"/>
                  </a:buClr>
                  <a:buSzPts val="1100"/>
                </a:pPr>
                <a14:m>
                  <m:oMath xmlns:m="http://schemas.openxmlformats.org/officeDocument/2006/math">
                    <m:f>
                      <m:fPr>
                        <m:ctrlPr>
                          <a:rPr lang="pt-BR" i="1" smtClean="0">
                            <a:latin typeface="Cambria Math" panose="02040503050406030204" pitchFamily="18" charset="0"/>
                            <a:sym typeface="Barlow Semi Condensed"/>
                          </a:rPr>
                        </m:ctrlPr>
                      </m:fPr>
                      <m:num>
                        <m:r>
                          <a:rPr lang="pt-BR" b="0" i="1" smtClean="0">
                            <a:latin typeface="Cambria Math" panose="02040503050406030204" pitchFamily="18" charset="0"/>
                            <a:sym typeface="Barlow Semi Condensed"/>
                          </a:rPr>
                          <m:t>(</m:t>
                        </m:r>
                        <m:r>
                          <a:rPr lang="pt-BR" b="0" i="1" smtClean="0">
                            <a:latin typeface="Cambria Math" panose="02040503050406030204" pitchFamily="18" charset="0"/>
                            <a:sym typeface="Barlow Semi Condensed"/>
                          </a:rPr>
                          <m:t>𝐴𝑅𝑃𝑈</m:t>
                        </m:r>
                        <m:r>
                          <a:rPr lang="pt-BR" b="0" i="1" smtClean="0">
                            <a:latin typeface="Cambria Math" panose="02040503050406030204" pitchFamily="18" charset="0"/>
                            <a:sym typeface="Barlow Semi Condensed"/>
                          </a:rPr>
                          <m:t> −</m:t>
                        </m:r>
                        <m:r>
                          <a:rPr lang="pt-BR" b="0" i="1" smtClean="0">
                            <a:latin typeface="Cambria Math" panose="02040503050406030204" pitchFamily="18" charset="0"/>
                            <a:sym typeface="Barlow Semi Condensed"/>
                          </a:rPr>
                          <m:t>𝑆𝑢𝑏𝑠𝑐𝑟𝑖𝑝𝑡𝑖𝑜𝑛</m:t>
                        </m:r>
                        <m:r>
                          <a:rPr lang="pt-BR" b="0" i="1" smtClean="0">
                            <a:latin typeface="Cambria Math" panose="02040503050406030204" pitchFamily="18" charset="0"/>
                            <a:sym typeface="Barlow Semi Condensed"/>
                          </a:rPr>
                          <m:t> </m:t>
                        </m:r>
                        <m:r>
                          <a:rPr lang="pt-BR" b="0" i="1" smtClean="0">
                            <a:latin typeface="Cambria Math" panose="02040503050406030204" pitchFamily="18" charset="0"/>
                            <a:sym typeface="Barlow Semi Condensed"/>
                          </a:rPr>
                          <m:t>𝐹𝑒𝑒</m:t>
                        </m:r>
                        <m:r>
                          <a:rPr lang="pt-BR" b="0" i="1" smtClean="0">
                            <a:latin typeface="Cambria Math" panose="02040503050406030204" pitchFamily="18" charset="0"/>
                            <a:sym typeface="Barlow Semi Condensed"/>
                          </a:rPr>
                          <m:t>)</m:t>
                        </m:r>
                      </m:num>
                      <m:den>
                        <m:r>
                          <a:rPr lang="pt-BR" b="0" i="1" smtClean="0">
                            <a:latin typeface="Cambria Math" panose="02040503050406030204" pitchFamily="18" charset="0"/>
                            <a:sym typeface="Barlow Semi Condensed"/>
                          </a:rPr>
                          <m:t>𝑂𝑟𝑑𝑒𝑟</m:t>
                        </m:r>
                        <m:r>
                          <a:rPr lang="pt-BR" b="0" i="1" smtClean="0">
                            <a:latin typeface="Cambria Math" panose="02040503050406030204" pitchFamily="18" charset="0"/>
                            <a:sym typeface="Barlow Semi Condensed"/>
                          </a:rPr>
                          <m:t> </m:t>
                        </m:r>
                        <m:r>
                          <a:rPr lang="pt-BR" b="0" i="1" smtClean="0">
                            <a:latin typeface="Cambria Math" panose="02040503050406030204" pitchFamily="18" charset="0"/>
                            <a:sym typeface="Barlow Semi Condensed"/>
                          </a:rPr>
                          <m:t>𝐹𝑒𝑒</m:t>
                        </m:r>
                      </m:den>
                    </m:f>
                  </m:oMath>
                </a14:m>
                <a:r>
                  <a:rPr lang="pt-BR" sz="1100" dirty="0">
                    <a:latin typeface="Barlow Semi Condensed"/>
                    <a:ea typeface="Barlow Semi Condensed"/>
                    <a:cs typeface="Barlow Semi Condensed"/>
                    <a:sym typeface="Barlow Semi Condensed"/>
                  </a:rPr>
                  <a:t> * (% </a:t>
                </a:r>
                <a:r>
                  <a:rPr lang="pt-BR" sz="1100" dirty="0" err="1">
                    <a:latin typeface="Barlow Semi Condensed"/>
                    <a:ea typeface="Barlow Semi Condensed"/>
                    <a:cs typeface="Barlow Semi Condensed"/>
                    <a:sym typeface="Barlow Semi Condensed"/>
                  </a:rPr>
                  <a:t>of</a:t>
                </a:r>
                <a:r>
                  <a:rPr lang="pt-BR" sz="1100" dirty="0">
                    <a:latin typeface="Barlow Semi Condensed"/>
                    <a:ea typeface="Barlow Semi Condensed"/>
                    <a:cs typeface="Barlow Semi Condensed"/>
                    <a:sym typeface="Barlow Semi Condensed"/>
                  </a:rPr>
                  <a:t> clientes per </a:t>
                </a:r>
                <a:r>
                  <a:rPr lang="pt-BR" sz="1100" dirty="0" err="1">
                    <a:latin typeface="Barlow Semi Condensed"/>
                    <a:ea typeface="Barlow Semi Condensed"/>
                    <a:cs typeface="Barlow Semi Condensed"/>
                    <a:sym typeface="Barlow Semi Condensed"/>
                  </a:rPr>
                  <a:t>plan</a:t>
                </a:r>
                <a:r>
                  <a:rPr lang="pt-BR" sz="1100" dirty="0">
                    <a:latin typeface="Barlow Semi Condensed"/>
                    <a:ea typeface="Barlow Semi Condensed"/>
                    <a:cs typeface="Barlow Semi Condensed"/>
                    <a:sym typeface="Barlow Semi Condensed"/>
                  </a:rPr>
                  <a:t>) * (</a:t>
                </a:r>
                <a:r>
                  <a:rPr lang="pt-BR" sz="1100" dirty="0" err="1">
                    <a:latin typeface="Barlow Semi Condensed"/>
                    <a:ea typeface="Barlow Semi Condensed"/>
                    <a:cs typeface="Barlow Semi Condensed"/>
                    <a:sym typeface="Barlow Semi Condensed"/>
                  </a:rPr>
                  <a:t>Usage</a:t>
                </a:r>
                <a:r>
                  <a:rPr lang="pt-BR" sz="1100" dirty="0">
                    <a:latin typeface="Barlow Semi Condensed"/>
                    <a:ea typeface="Barlow Semi Condensed"/>
                    <a:cs typeface="Barlow Semi Condensed"/>
                    <a:sym typeface="Barlow Semi Condensed"/>
                  </a:rPr>
                  <a:t> </a:t>
                </a:r>
                <a:r>
                  <a:rPr lang="pt-BR" sz="1100" dirty="0" err="1">
                    <a:latin typeface="Barlow Semi Condensed"/>
                    <a:ea typeface="Barlow Semi Condensed"/>
                    <a:cs typeface="Barlow Semi Condensed"/>
                    <a:sym typeface="Barlow Semi Condensed"/>
                  </a:rPr>
                  <a:t>of</a:t>
                </a:r>
                <a:r>
                  <a:rPr lang="pt-BR" sz="1100" dirty="0">
                    <a:latin typeface="Barlow Semi Condensed"/>
                    <a:ea typeface="Barlow Semi Condensed"/>
                    <a:cs typeface="Barlow Semi Condensed"/>
                    <a:sym typeface="Barlow Semi Condensed"/>
                  </a:rPr>
                  <a:t> </a:t>
                </a:r>
                <a:r>
                  <a:rPr lang="pt-BR" sz="1100" dirty="0" err="1">
                    <a:latin typeface="Barlow Semi Condensed"/>
                    <a:ea typeface="Barlow Semi Condensed"/>
                    <a:cs typeface="Barlow Semi Condensed"/>
                    <a:sym typeface="Barlow Semi Condensed"/>
                  </a:rPr>
                  <a:t>each</a:t>
                </a:r>
                <a:r>
                  <a:rPr lang="pt-BR" sz="1100" dirty="0">
                    <a:latin typeface="Barlow Semi Condensed"/>
                    <a:ea typeface="Barlow Semi Condensed"/>
                    <a:cs typeface="Barlow Semi Condensed"/>
                    <a:sym typeface="Barlow Semi Condensed"/>
                  </a:rPr>
                  <a:t> </a:t>
                </a:r>
                <a:r>
                  <a:rPr lang="pt-BR" sz="1100" dirty="0" err="1">
                    <a:latin typeface="Barlow Semi Condensed"/>
                    <a:ea typeface="Barlow Semi Condensed"/>
                    <a:cs typeface="Barlow Semi Condensed"/>
                    <a:sym typeface="Barlow Semi Condensed"/>
                  </a:rPr>
                  <a:t>feature</a:t>
                </a:r>
                <a:r>
                  <a:rPr lang="pt-BR" sz="1100" dirty="0">
                    <a:latin typeface="Barlow Semi Condensed"/>
                    <a:ea typeface="Barlow Semi Condensed"/>
                    <a:cs typeface="Barlow Semi Condensed"/>
                    <a:sym typeface="Barlow Semi Condensed"/>
                  </a:rPr>
                  <a:t> per </a:t>
                </a:r>
                <a:r>
                  <a:rPr lang="pt-BR" sz="1100" dirty="0" err="1">
                    <a:latin typeface="Barlow Semi Condensed"/>
                    <a:ea typeface="Barlow Semi Condensed"/>
                    <a:cs typeface="Barlow Semi Condensed"/>
                    <a:sym typeface="Barlow Semi Condensed"/>
                  </a:rPr>
                  <a:t>plan</a:t>
                </a:r>
                <a:r>
                  <a:rPr lang="pt-BR" sz="1100" dirty="0">
                    <a:latin typeface="Barlow Semi Condensed"/>
                    <a:ea typeface="Barlow Semi Condensed"/>
                    <a:cs typeface="Barlow Semi Condensed"/>
                    <a:sym typeface="Barlow Semi Condensed"/>
                  </a:rPr>
                  <a:t>)</a:t>
                </a:r>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mc:Choice>
        <mc:Fallback>
          <p:sp>
            <p:nvSpPr>
              <p:cNvPr id="3214" name="Google Shape;3214;p57"/>
              <p:cNvSpPr txBox="1">
                <a:spLocks noGrp="1" noRot="1" noChangeAspect="1" noMove="1" noResize="1" noEditPoints="1" noAdjustHandles="1" noChangeArrowheads="1" noChangeShapeType="1" noTextEdit="1"/>
              </p:cNvSpPr>
              <p:nvPr>
                <p:ph type="subTitle" idx="1"/>
              </p:nvPr>
            </p:nvSpPr>
            <p:spPr>
              <a:xfrm>
                <a:off x="280238" y="887027"/>
                <a:ext cx="5394421" cy="2871425"/>
              </a:xfrm>
              <a:prstGeom prst="rect">
                <a:avLst/>
              </a:prstGeom>
              <a:blipFill>
                <a:blip r:embed="rId3"/>
                <a:stretch>
                  <a:fillRect l="-339"/>
                </a:stretch>
              </a:blipFill>
            </p:spPr>
            <p:txBody>
              <a:bodyPr/>
              <a:lstStyle/>
              <a:p>
                <a:r>
                  <a:rPr lang="pt-BR">
                    <a:noFill/>
                  </a:rPr>
                  <a:t> </a:t>
                </a:r>
              </a:p>
            </p:txBody>
          </p:sp>
        </mc:Fallback>
      </mc:AlternateContent>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err="1"/>
              <a:t>Rational</a:t>
            </a:r>
            <a:r>
              <a:rPr lang="pt-BR" dirty="0"/>
              <a:t> for </a:t>
            </a:r>
            <a:r>
              <a:rPr lang="pt-BR" dirty="0" err="1"/>
              <a:t>Order</a:t>
            </a:r>
            <a:r>
              <a:rPr lang="pt-BR" dirty="0"/>
              <a:t> </a:t>
            </a:r>
            <a:r>
              <a:rPr lang="pt-BR" dirty="0" err="1"/>
              <a:t>Fees</a:t>
            </a:r>
            <a:endParaRPr dirty="0"/>
          </a:p>
          <a:p>
            <a:pPr marL="0" lvl="0" indent="0" algn="ctr" rtl="0">
              <a:spcBef>
                <a:spcPts val="0"/>
              </a:spcBef>
              <a:spcAft>
                <a:spcPts val="0"/>
              </a:spcAft>
              <a:buNone/>
            </a:pPr>
            <a:endParaRPr dirty="0"/>
          </a:p>
        </p:txBody>
      </p:sp>
      <p:sp>
        <p:nvSpPr>
          <p:cNvPr id="242" name="Google Shape;3214;p57">
            <a:extLst>
              <a:ext uri="{FF2B5EF4-FFF2-40B4-BE49-F238E27FC236}">
                <a16:creationId xmlns:a16="http://schemas.microsoft.com/office/drawing/2014/main" id="{F4E43179-643F-942B-56BB-2D92C2443B03}"/>
              </a:ext>
            </a:extLst>
          </p:cNvPr>
          <p:cNvSpPr txBox="1">
            <a:spLocks/>
          </p:cNvSpPr>
          <p:nvPr/>
        </p:nvSpPr>
        <p:spPr>
          <a:xfrm>
            <a:off x="4542025" y="3327942"/>
            <a:ext cx="4218733" cy="712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100" dirty="0"/>
              <a:t>The prices were arbitrarily chosen in order to keep the same total income from order fees (10100 euros) and to reduce the entry barrier by reducing the Shipping Order Fee.</a:t>
            </a:r>
          </a:p>
        </p:txBody>
      </p:sp>
      <p:graphicFrame>
        <p:nvGraphicFramePr>
          <p:cNvPr id="4" name="Table 3">
            <a:extLst>
              <a:ext uri="{FF2B5EF4-FFF2-40B4-BE49-F238E27FC236}">
                <a16:creationId xmlns:a16="http://schemas.microsoft.com/office/drawing/2014/main" id="{3B17F773-8E7B-BD33-A19A-E03E04E003B1}"/>
              </a:ext>
            </a:extLst>
          </p:cNvPr>
          <p:cNvGraphicFramePr>
            <a:graphicFrameLocks noGrp="1"/>
          </p:cNvGraphicFramePr>
          <p:nvPr>
            <p:extLst>
              <p:ext uri="{D42A27DB-BD31-4B8C-83A1-F6EECF244321}">
                <p14:modId xmlns:p14="http://schemas.microsoft.com/office/powerpoint/2010/main" val="150116267"/>
              </p:ext>
            </p:extLst>
          </p:nvPr>
        </p:nvGraphicFramePr>
        <p:xfrm>
          <a:off x="552823" y="2927154"/>
          <a:ext cx="3716618" cy="1514475"/>
        </p:xfrm>
        <a:graphic>
          <a:graphicData uri="http://schemas.openxmlformats.org/drawingml/2006/table">
            <a:tbl>
              <a:tblPr firstRow="1">
                <a:tableStyleId>{0E3FDE45-AF77-4B5C-9715-49D594BDF05E}</a:tableStyleId>
              </a:tblPr>
              <a:tblGrid>
                <a:gridCol w="696866">
                  <a:extLst>
                    <a:ext uri="{9D8B030D-6E8A-4147-A177-3AD203B41FA5}">
                      <a16:colId xmlns:a16="http://schemas.microsoft.com/office/drawing/2014/main" val="2466584385"/>
                    </a:ext>
                  </a:extLst>
                </a:gridCol>
                <a:gridCol w="861499">
                  <a:extLst>
                    <a:ext uri="{9D8B030D-6E8A-4147-A177-3AD203B41FA5}">
                      <a16:colId xmlns:a16="http://schemas.microsoft.com/office/drawing/2014/main" val="4010081581"/>
                    </a:ext>
                  </a:extLst>
                </a:gridCol>
                <a:gridCol w="619341">
                  <a:extLst>
                    <a:ext uri="{9D8B030D-6E8A-4147-A177-3AD203B41FA5}">
                      <a16:colId xmlns:a16="http://schemas.microsoft.com/office/drawing/2014/main" val="3233114965"/>
                    </a:ext>
                  </a:extLst>
                </a:gridCol>
                <a:gridCol w="842046">
                  <a:extLst>
                    <a:ext uri="{9D8B030D-6E8A-4147-A177-3AD203B41FA5}">
                      <a16:colId xmlns:a16="http://schemas.microsoft.com/office/drawing/2014/main" val="3345369163"/>
                    </a:ext>
                  </a:extLst>
                </a:gridCol>
                <a:gridCol w="696866">
                  <a:extLst>
                    <a:ext uri="{9D8B030D-6E8A-4147-A177-3AD203B41FA5}">
                      <a16:colId xmlns:a16="http://schemas.microsoft.com/office/drawing/2014/main" val="2993874096"/>
                    </a:ext>
                  </a:extLst>
                </a:gridCol>
              </a:tblGrid>
              <a:tr h="323850">
                <a:tc>
                  <a:txBody>
                    <a:bodyPr/>
                    <a:lstStyle/>
                    <a:p>
                      <a:pPr algn="ctr" rtl="0" fontAlgn="b"/>
                      <a:r>
                        <a:rPr lang="pt-BR" sz="900" u="none" strike="noStrike">
                          <a:effectLst/>
                        </a:rPr>
                        <a:t>Module</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Income Share</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Orders</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Price</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Price per order</a:t>
                      </a:r>
                      <a:endParaRPr lang="pt-BR"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20631471"/>
                  </a:ext>
                </a:extLst>
              </a:tr>
              <a:tr h="190500">
                <a:tc>
                  <a:txBody>
                    <a:bodyPr/>
                    <a:lstStyle/>
                    <a:p>
                      <a:pPr algn="ctr" rtl="0" fontAlgn="b"/>
                      <a:r>
                        <a:rPr lang="pt-BR" sz="900" u="none" strike="noStrike">
                          <a:effectLst/>
                        </a:rPr>
                        <a:t>Shipping</a:t>
                      </a:r>
                      <a:endParaRPr lang="pt-BR" sz="900" b="1"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€ 3.087,00</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154350</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   3.087,00 </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dirty="0">
                          <a:effectLst/>
                        </a:rPr>
                        <a:t>€ 0,02</a:t>
                      </a:r>
                      <a:endParaRPr lang="pt-BR"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52104846"/>
                  </a:ext>
                </a:extLst>
              </a:tr>
              <a:tr h="190500">
                <a:tc>
                  <a:txBody>
                    <a:bodyPr/>
                    <a:lstStyle/>
                    <a:p>
                      <a:pPr algn="ctr" rtl="0" fontAlgn="b"/>
                      <a:r>
                        <a:rPr lang="pt-BR" sz="900" u="none" strike="noStrike">
                          <a:effectLst/>
                        </a:rPr>
                        <a:t>Return</a:t>
                      </a:r>
                      <a:endParaRPr lang="pt-BR" sz="900" b="1"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€ 2.415,42</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120771</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€ 2.415,42</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€ 0,02</a:t>
                      </a:r>
                      <a:endParaRPr lang="pt-BR"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451192151"/>
                  </a:ext>
                </a:extLst>
              </a:tr>
              <a:tr h="190500">
                <a:tc>
                  <a:txBody>
                    <a:bodyPr/>
                    <a:lstStyle/>
                    <a:p>
                      <a:pPr algn="ctr" rtl="0" fontAlgn="b"/>
                      <a:r>
                        <a:rPr lang="pt-BR" sz="900" u="none" strike="noStrike">
                          <a:effectLst/>
                        </a:rPr>
                        <a:t>Tracking</a:t>
                      </a:r>
                      <a:endParaRPr lang="pt-BR" sz="900" b="1"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€ 3.153,45</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105115</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€ 3.153,45</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€ 0,03</a:t>
                      </a:r>
                      <a:endParaRPr lang="pt-BR"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17049372"/>
                  </a:ext>
                </a:extLst>
              </a:tr>
              <a:tr h="314325">
                <a:tc>
                  <a:txBody>
                    <a:bodyPr/>
                    <a:lstStyle/>
                    <a:p>
                      <a:pPr algn="ctr" rtl="0" fontAlgn="b"/>
                      <a:r>
                        <a:rPr lang="pt-BR" sz="900" u="none" strike="noStrike">
                          <a:effectLst/>
                        </a:rPr>
                        <a:t>Fullfilment</a:t>
                      </a:r>
                      <a:endParaRPr lang="pt-BR" sz="900" b="1"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€ 1.686,00</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33720</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€ 1.686,00</a:t>
                      </a:r>
                      <a:endParaRPr lang="pt-BR" sz="900" b="0" i="0" u="none" strike="noStrike">
                        <a:solidFill>
                          <a:srgbClr val="000000"/>
                        </a:solidFill>
                        <a:effectLst/>
                        <a:latin typeface="Arial" panose="020B0604020202020204" pitchFamily="34" charset="0"/>
                      </a:endParaRPr>
                    </a:p>
                  </a:txBody>
                  <a:tcPr marL="9525" marR="9525" marT="9525" marB="0" anchor="b"/>
                </a:tc>
                <a:tc>
                  <a:txBody>
                    <a:bodyPr/>
                    <a:lstStyle/>
                    <a:p>
                      <a:pPr algn="ctr" rtl="0" fontAlgn="b"/>
                      <a:r>
                        <a:rPr lang="pt-BR" sz="900" u="none" strike="noStrike">
                          <a:effectLst/>
                        </a:rPr>
                        <a:t>€ 0,05</a:t>
                      </a:r>
                      <a:endParaRPr lang="pt-BR"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77520403"/>
                  </a:ext>
                </a:extLst>
              </a:tr>
              <a:tr h="304800">
                <a:tc>
                  <a:txBody>
                    <a:bodyPr/>
                    <a:lstStyle/>
                    <a:p>
                      <a:pPr algn="ctr" rtl="0" fontAlgn="b"/>
                      <a:r>
                        <a:rPr lang="pt-BR" sz="900" u="none" strike="noStrike" dirty="0">
                          <a:effectLst/>
                        </a:rPr>
                        <a:t>Total</a:t>
                      </a:r>
                      <a:endParaRPr lang="pt-BR" sz="900" b="1" i="0" u="none" strike="noStrike" dirty="0">
                        <a:solidFill>
                          <a:srgbClr val="000000"/>
                        </a:solidFill>
                        <a:effectLst/>
                        <a:latin typeface="Arial" panose="020B0604020202020204" pitchFamily="34" charset="0"/>
                      </a:endParaRPr>
                    </a:p>
                  </a:txBody>
                  <a:tcPr marL="9525" marR="9525" marT="9525" marB="0" anchor="b">
                    <a:solidFill>
                      <a:schemeClr val="accent5">
                        <a:lumMod val="10000"/>
                        <a:lumOff val="90000"/>
                      </a:schemeClr>
                    </a:solidFill>
                  </a:tcPr>
                </a:tc>
                <a:tc>
                  <a:txBody>
                    <a:bodyPr/>
                    <a:lstStyle/>
                    <a:p>
                      <a:pPr algn="ctr" rtl="0" fontAlgn="b"/>
                      <a:r>
                        <a:rPr lang="pt-BR" sz="900" u="none" strike="noStrike" dirty="0">
                          <a:effectLst/>
                        </a:rPr>
                        <a:t>€ 10.341,87</a:t>
                      </a:r>
                      <a:endParaRPr lang="pt-BR" sz="900" b="0" i="0" u="none" strike="noStrike" dirty="0">
                        <a:solidFill>
                          <a:srgbClr val="000000"/>
                        </a:solidFill>
                        <a:effectLst/>
                        <a:latin typeface="Arial" panose="020B0604020202020204" pitchFamily="34" charset="0"/>
                      </a:endParaRPr>
                    </a:p>
                  </a:txBody>
                  <a:tcPr marL="9525" marR="9525" marT="9525" marB="0" anchor="b">
                    <a:solidFill>
                      <a:schemeClr val="accent5">
                        <a:lumMod val="10000"/>
                        <a:lumOff val="90000"/>
                      </a:schemeClr>
                    </a:solidFill>
                  </a:tcPr>
                </a:tc>
                <a:tc>
                  <a:txBody>
                    <a:bodyPr/>
                    <a:lstStyle/>
                    <a:p>
                      <a:pPr algn="ctr" fontAlgn="b"/>
                      <a:r>
                        <a:rPr lang="pt-BR" sz="1800" u="none" strike="noStrike">
                          <a:effectLst/>
                        </a:rPr>
                        <a:t> </a:t>
                      </a:r>
                      <a:endParaRPr lang="pt-BR" sz="18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pt-BR" sz="1800" u="none" strike="noStrike">
                          <a:effectLst/>
                        </a:rPr>
                        <a:t> </a:t>
                      </a:r>
                      <a:endParaRPr lang="pt-BR" sz="18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pt-BR" sz="1800" u="none" strike="noStrike" dirty="0">
                          <a:effectLst/>
                        </a:rPr>
                        <a:t> </a:t>
                      </a:r>
                      <a:endParaRPr lang="pt-BR"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484264"/>
                  </a:ext>
                </a:extLst>
              </a:tr>
            </a:tbl>
          </a:graphicData>
        </a:graphic>
      </p:graphicFrame>
    </p:spTree>
    <p:extLst>
      <p:ext uri="{BB962C8B-B14F-4D97-AF65-F5344CB8AC3E}">
        <p14:creationId xmlns:p14="http://schemas.microsoft.com/office/powerpoint/2010/main" val="327002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492623" y="2231136"/>
            <a:ext cx="618564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Final Model</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7" name="Google Shape;2157;p38"/>
          <p:cNvSpPr txBox="1">
            <a:spLocks noGrp="1"/>
          </p:cNvSpPr>
          <p:nvPr>
            <p:ph type="subTitle" idx="1"/>
          </p:nvPr>
        </p:nvSpPr>
        <p:spPr>
          <a:xfrm>
            <a:off x="2971800" y="2858038"/>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latin typeface="Barlow Semi Condensed"/>
                <a:ea typeface="Barlow Semi Condensed"/>
                <a:cs typeface="Barlow Semi Condensed"/>
                <a:sym typeface="Barlow Semi Condensed"/>
              </a:rPr>
              <a:t>Final </a:t>
            </a:r>
            <a:r>
              <a:rPr lang="pt-BR" dirty="0" err="1">
                <a:latin typeface="Barlow Semi Condensed"/>
                <a:ea typeface="Barlow Semi Condensed"/>
                <a:cs typeface="Barlow Semi Condensed"/>
                <a:sym typeface="Barlow Semi Condensed"/>
              </a:rPr>
              <a:t>suggestion</a:t>
            </a:r>
            <a:r>
              <a:rPr lang="pt-BR" dirty="0">
                <a:latin typeface="Barlow Semi Condensed"/>
                <a:ea typeface="Barlow Semi Condensed"/>
                <a:cs typeface="Barlow Semi Condensed"/>
                <a:sym typeface="Barlow Semi Condensed"/>
              </a:rPr>
              <a:t> for </a:t>
            </a:r>
            <a:r>
              <a:rPr lang="pt-BR" dirty="0" err="1">
                <a:latin typeface="Barlow Semi Condensed"/>
                <a:ea typeface="Barlow Semi Condensed"/>
                <a:cs typeface="Barlow Semi Condensed"/>
                <a:sym typeface="Barlow Semi Condensed"/>
              </a:rPr>
              <a:t>Subscription</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Fees</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and</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Order</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Fees</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65180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Final Model</a:t>
            </a:r>
            <a:endParaRPr dirty="0"/>
          </a:p>
          <a:p>
            <a:pPr marL="0" lvl="0" indent="0" algn="ctr" rtl="0">
              <a:spcBef>
                <a:spcPts val="0"/>
              </a:spcBef>
              <a:spcAft>
                <a:spcPts val="0"/>
              </a:spcAft>
              <a:buNone/>
            </a:pPr>
            <a:endParaRPr dirty="0"/>
          </a:p>
        </p:txBody>
      </p:sp>
      <p:sp>
        <p:nvSpPr>
          <p:cNvPr id="6" name="Google Shape;3214;p57">
            <a:extLst>
              <a:ext uri="{FF2B5EF4-FFF2-40B4-BE49-F238E27FC236}">
                <a16:creationId xmlns:a16="http://schemas.microsoft.com/office/drawing/2014/main" id="{1ED2215C-8828-C415-464C-20A884BD193D}"/>
              </a:ext>
            </a:extLst>
          </p:cNvPr>
          <p:cNvSpPr txBox="1">
            <a:spLocks/>
          </p:cNvSpPr>
          <p:nvPr/>
        </p:nvSpPr>
        <p:spPr>
          <a:xfrm>
            <a:off x="201706" y="2690225"/>
            <a:ext cx="4861113" cy="1552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100" dirty="0"/>
              <a:t>Pros</a:t>
            </a:r>
          </a:p>
          <a:p>
            <a:pPr>
              <a:buClr>
                <a:schemeClr val="dk1"/>
              </a:buClr>
              <a:buSzPts val="1100"/>
            </a:pPr>
            <a:endParaRPr lang="en-US" sz="1100" dirty="0"/>
          </a:p>
          <a:p>
            <a:pPr marL="457200" indent="-330200">
              <a:buClr>
                <a:schemeClr val="accent1"/>
              </a:buClr>
              <a:buSzPts val="1600"/>
              <a:buFont typeface="Barlow Semi Condensed"/>
              <a:buChar char="●"/>
            </a:pPr>
            <a:r>
              <a:rPr lang="en-US" sz="1100" dirty="0"/>
              <a:t>Keep the same income from Subscription Fee and Order Fee</a:t>
            </a:r>
          </a:p>
          <a:p>
            <a:pPr marL="457200" indent="-330200">
              <a:buClr>
                <a:schemeClr val="accent1"/>
              </a:buClr>
              <a:buSzPts val="1600"/>
              <a:buFont typeface="Barlow Semi Condensed"/>
              <a:buChar char="●"/>
            </a:pPr>
            <a:r>
              <a:rPr lang="en-US" sz="1100" dirty="0"/>
              <a:t>Reduce Entry Barrier, by reducing Shipping subscription and order fees </a:t>
            </a:r>
          </a:p>
          <a:p>
            <a:pPr marL="457200" indent="-330200">
              <a:buClr>
                <a:schemeClr val="accent1"/>
              </a:buClr>
              <a:buSzPts val="1600"/>
              <a:buFont typeface="Barlow Semi Condensed"/>
              <a:buChar char="●"/>
            </a:pPr>
            <a:r>
              <a:rPr lang="en-US" sz="1100" dirty="0"/>
              <a:t>Allow clients to contract only features that are </a:t>
            </a:r>
            <a:r>
              <a:rPr lang="en-US" sz="1100" dirty="0" err="1"/>
              <a:t>usefull</a:t>
            </a:r>
            <a:endParaRPr lang="en-US" sz="1100" dirty="0"/>
          </a:p>
        </p:txBody>
      </p:sp>
      <p:sp>
        <p:nvSpPr>
          <p:cNvPr id="8" name="Google Shape;3214;p57">
            <a:extLst>
              <a:ext uri="{FF2B5EF4-FFF2-40B4-BE49-F238E27FC236}">
                <a16:creationId xmlns:a16="http://schemas.microsoft.com/office/drawing/2014/main" id="{ABA7518A-130F-75CA-1B7D-F7AAA42394DD}"/>
              </a:ext>
            </a:extLst>
          </p:cNvPr>
          <p:cNvSpPr txBox="1">
            <a:spLocks/>
          </p:cNvSpPr>
          <p:nvPr/>
        </p:nvSpPr>
        <p:spPr>
          <a:xfrm>
            <a:off x="4572000" y="2690225"/>
            <a:ext cx="4242548" cy="1109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sz="1100" dirty="0"/>
              <a:t>Cons</a:t>
            </a:r>
          </a:p>
          <a:p>
            <a:pPr>
              <a:buClr>
                <a:schemeClr val="dk1"/>
              </a:buClr>
              <a:buSzPts val="1100"/>
            </a:pPr>
            <a:endParaRPr lang="en-US" sz="1100" dirty="0"/>
          </a:p>
          <a:p>
            <a:pPr marL="457200" indent="-330200">
              <a:buClr>
                <a:schemeClr val="accent1"/>
              </a:buClr>
              <a:buSzPts val="1600"/>
              <a:buFont typeface="Barlow Semi Condensed"/>
              <a:buChar char="●"/>
            </a:pPr>
            <a:r>
              <a:rPr lang="en-US" sz="1100" dirty="0"/>
              <a:t>Although the model decreases the entry barrier, it increases the barrier for clients that needs all features at the same time</a:t>
            </a:r>
          </a:p>
          <a:p>
            <a:pPr marL="457200" indent="-330200">
              <a:buClr>
                <a:schemeClr val="accent1"/>
              </a:buClr>
              <a:buSzPts val="1600"/>
              <a:buFont typeface="Barlow Semi Condensed"/>
              <a:buChar char="●"/>
            </a:pPr>
            <a:r>
              <a:rPr lang="en-US" sz="1100" dirty="0"/>
              <a:t>Since there was no data regarding the demand of Desk feature, it was not possible to estimate its optimal prices; However, once the data is available it is easy to reproduce the rational including Desk information.</a:t>
            </a:r>
          </a:p>
        </p:txBody>
      </p:sp>
      <p:graphicFrame>
        <p:nvGraphicFramePr>
          <p:cNvPr id="9" name="Tabela 2">
            <a:extLst>
              <a:ext uri="{FF2B5EF4-FFF2-40B4-BE49-F238E27FC236}">
                <a16:creationId xmlns:a16="http://schemas.microsoft.com/office/drawing/2014/main" id="{645ACCC1-4096-521B-6DDD-93280FAE1CAF}"/>
              </a:ext>
            </a:extLst>
          </p:cNvPr>
          <p:cNvGraphicFramePr>
            <a:graphicFrameLocks noGrp="1"/>
          </p:cNvGraphicFramePr>
          <p:nvPr>
            <p:extLst>
              <p:ext uri="{D42A27DB-BD31-4B8C-83A1-F6EECF244321}">
                <p14:modId xmlns:p14="http://schemas.microsoft.com/office/powerpoint/2010/main" val="509203041"/>
              </p:ext>
            </p:extLst>
          </p:nvPr>
        </p:nvGraphicFramePr>
        <p:xfrm>
          <a:off x="2945288" y="1589773"/>
          <a:ext cx="2939847" cy="952500"/>
        </p:xfrm>
        <a:graphic>
          <a:graphicData uri="http://schemas.openxmlformats.org/drawingml/2006/table">
            <a:tbl>
              <a:tblPr firstRow="1">
                <a:tableStyleId>{0E3FDE45-AF77-4B5C-9715-49D594BDF05E}</a:tableStyleId>
              </a:tblPr>
              <a:tblGrid>
                <a:gridCol w="1159140">
                  <a:extLst>
                    <a:ext uri="{9D8B030D-6E8A-4147-A177-3AD203B41FA5}">
                      <a16:colId xmlns:a16="http://schemas.microsoft.com/office/drawing/2014/main" val="2492885384"/>
                    </a:ext>
                  </a:extLst>
                </a:gridCol>
                <a:gridCol w="806358">
                  <a:extLst>
                    <a:ext uri="{9D8B030D-6E8A-4147-A177-3AD203B41FA5}">
                      <a16:colId xmlns:a16="http://schemas.microsoft.com/office/drawing/2014/main" val="3046691149"/>
                    </a:ext>
                  </a:extLst>
                </a:gridCol>
                <a:gridCol w="974349">
                  <a:extLst>
                    <a:ext uri="{9D8B030D-6E8A-4147-A177-3AD203B41FA5}">
                      <a16:colId xmlns:a16="http://schemas.microsoft.com/office/drawing/2014/main" val="1154632851"/>
                    </a:ext>
                  </a:extLst>
                </a:gridCol>
              </a:tblGrid>
              <a:tr h="190500">
                <a:tc>
                  <a:txBody>
                    <a:bodyPr/>
                    <a:lstStyle/>
                    <a:p>
                      <a:pPr algn="l" fontAlgn="b"/>
                      <a:r>
                        <a:rPr lang="pt-BR" sz="1100" b="0" u="none" strike="noStrike">
                          <a:solidFill>
                            <a:srgbClr val="000000"/>
                          </a:solidFill>
                          <a:effectLst/>
                        </a:rPr>
                        <a:t>Module</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b="0" u="none" strike="noStrike">
                          <a:solidFill>
                            <a:srgbClr val="000000"/>
                          </a:solidFill>
                          <a:effectLst/>
                        </a:rPr>
                        <a:t>Price</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b="0" u="none" strike="noStrike">
                          <a:solidFill>
                            <a:srgbClr val="000000"/>
                          </a:solidFill>
                          <a:effectLst/>
                        </a:rPr>
                        <a:t>Price per order</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035807"/>
                  </a:ext>
                </a:extLst>
              </a:tr>
              <a:tr h="190500">
                <a:tc>
                  <a:txBody>
                    <a:bodyPr/>
                    <a:lstStyle/>
                    <a:p>
                      <a:pPr algn="ctr" fontAlgn="b"/>
                      <a:r>
                        <a:rPr lang="pt-BR" sz="1100" b="1" u="none" strike="noStrike" dirty="0" err="1">
                          <a:solidFill>
                            <a:srgbClr val="000000"/>
                          </a:solidFill>
                          <a:effectLst/>
                        </a:rPr>
                        <a:t>Shipping</a:t>
                      </a:r>
                      <a:endParaRPr lang="pt-BR"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19,99 </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0,02 </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0355547"/>
                  </a:ext>
                </a:extLst>
              </a:tr>
              <a:tr h="190500">
                <a:tc>
                  <a:txBody>
                    <a:bodyPr/>
                    <a:lstStyle/>
                    <a:p>
                      <a:pPr algn="ctr" fontAlgn="b"/>
                      <a:r>
                        <a:rPr lang="pt-BR" sz="1100" b="1" u="none" strike="noStrike">
                          <a:solidFill>
                            <a:srgbClr val="000000"/>
                          </a:solidFill>
                          <a:effectLst/>
                        </a:rPr>
                        <a:t>Return</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39,99 </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0,02 </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3256426"/>
                  </a:ext>
                </a:extLst>
              </a:tr>
              <a:tr h="190500">
                <a:tc>
                  <a:txBody>
                    <a:bodyPr/>
                    <a:lstStyle/>
                    <a:p>
                      <a:pPr algn="ctr" fontAlgn="b"/>
                      <a:r>
                        <a:rPr lang="pt-BR" sz="1100" b="1" u="none" strike="noStrike">
                          <a:solidFill>
                            <a:srgbClr val="000000"/>
                          </a:solidFill>
                          <a:effectLst/>
                        </a:rPr>
                        <a:t>Tracking</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99,99 </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0,03 </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8607497"/>
                  </a:ext>
                </a:extLst>
              </a:tr>
              <a:tr h="190500">
                <a:tc>
                  <a:txBody>
                    <a:bodyPr/>
                    <a:lstStyle/>
                    <a:p>
                      <a:pPr algn="ctr" fontAlgn="b"/>
                      <a:r>
                        <a:rPr lang="pt-BR" sz="1100" b="1" u="none" strike="noStrike">
                          <a:solidFill>
                            <a:srgbClr val="000000"/>
                          </a:solidFill>
                          <a:effectLst/>
                        </a:rPr>
                        <a:t>Fullfilment</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159,99 </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b="0" u="none" strike="noStrike" dirty="0">
                          <a:solidFill>
                            <a:srgbClr val="000000"/>
                          </a:solidFill>
                          <a:effectLst/>
                        </a:rPr>
                        <a:t> €      0,05 </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0520951"/>
                  </a:ext>
                </a:extLst>
              </a:tr>
            </a:tbl>
          </a:graphicData>
        </a:graphic>
      </p:graphicFrame>
    </p:spTree>
    <p:extLst>
      <p:ext uri="{BB962C8B-B14F-4D97-AF65-F5344CB8AC3E}">
        <p14:creationId xmlns:p14="http://schemas.microsoft.com/office/powerpoint/2010/main" val="421568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Agenda</a:t>
            </a:r>
            <a:endParaRPr dirty="0"/>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err="1">
                <a:latin typeface="Barlow Semi Condensed"/>
                <a:ea typeface="Barlow Semi Condensed"/>
                <a:cs typeface="Barlow Semi Condensed"/>
                <a:sym typeface="Barlow Semi Condensed"/>
              </a:rPr>
              <a:t>Task</a:t>
            </a:r>
            <a:r>
              <a:rPr lang="pt-BR" dirty="0">
                <a:latin typeface="Barlow Semi Condensed"/>
                <a:ea typeface="Barlow Semi Condensed"/>
                <a:cs typeface="Barlow Semi Condensed"/>
                <a:sym typeface="Barlow Semi Condensed"/>
              </a:rPr>
              <a:t> resume </a:t>
            </a:r>
            <a:r>
              <a:rPr lang="pt-BR" dirty="0" err="1">
                <a:latin typeface="Barlow Semi Condensed"/>
                <a:ea typeface="Barlow Semi Condensed"/>
                <a:cs typeface="Barlow Semi Condensed"/>
                <a:sym typeface="Barlow Semi Condensed"/>
              </a:rPr>
              <a:t>and</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presentation</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of</a:t>
            </a:r>
            <a:r>
              <a:rPr lang="pt-BR" dirty="0">
                <a:latin typeface="Barlow Semi Condensed"/>
                <a:ea typeface="Barlow Semi Condensed"/>
                <a:cs typeface="Barlow Semi Condensed"/>
                <a:sym typeface="Barlow Semi Condensed"/>
              </a:rPr>
              <a:t> </a:t>
            </a:r>
            <a:r>
              <a:rPr lang="pt-BR" dirty="0" err="1">
                <a:latin typeface="Barlow Semi Condensed"/>
                <a:ea typeface="Barlow Semi Condensed"/>
                <a:cs typeface="Barlow Semi Condensed"/>
                <a:sym typeface="Barlow Semi Condensed"/>
              </a:rPr>
              <a:t>given</a:t>
            </a:r>
            <a:r>
              <a:rPr lang="pt-BR" dirty="0">
                <a:latin typeface="Barlow Semi Condensed"/>
                <a:ea typeface="Barlow Semi Condensed"/>
                <a:cs typeface="Barlow Semi Condensed"/>
                <a:sym typeface="Barlow Semi Condensed"/>
              </a:rPr>
              <a:t> data</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Problem</a:t>
            </a:r>
            <a:endParaRPr dirty="0"/>
          </a:p>
        </p:txBody>
      </p:sp>
      <p:sp>
        <p:nvSpPr>
          <p:cNvPr id="2141" name="Google Shape;2141;p37"/>
          <p:cNvSpPr txBox="1">
            <a:spLocks noGrp="1"/>
          </p:cNvSpPr>
          <p:nvPr>
            <p:ph type="subTitle" idx="3"/>
          </p:nvPr>
        </p:nvSpPr>
        <p:spPr>
          <a:xfrm>
            <a:off x="1664207" y="1508760"/>
            <a:ext cx="3393471"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Current price model analysis</a:t>
            </a:r>
            <a:endParaRPr dirty="0"/>
          </a:p>
        </p:txBody>
      </p:sp>
      <p:sp>
        <p:nvSpPr>
          <p:cNvPr id="2142" name="Google Shape;2142;p37"/>
          <p:cNvSpPr txBox="1">
            <a:spLocks noGrp="1"/>
          </p:cNvSpPr>
          <p:nvPr>
            <p:ph type="subTitle" idx="4"/>
          </p:nvPr>
        </p:nvSpPr>
        <p:spPr>
          <a:xfrm>
            <a:off x="1664207" y="1792224"/>
            <a:ext cx="368313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err="1"/>
              <a:t>Extraction</a:t>
            </a:r>
            <a:r>
              <a:rPr lang="pt-BR" dirty="0"/>
              <a:t> </a:t>
            </a:r>
            <a:r>
              <a:rPr lang="pt-BR" dirty="0" err="1"/>
              <a:t>of</a:t>
            </a:r>
            <a:r>
              <a:rPr lang="pt-BR" dirty="0"/>
              <a:t> </a:t>
            </a:r>
            <a:r>
              <a:rPr lang="pt-BR" dirty="0" err="1"/>
              <a:t>information</a:t>
            </a:r>
            <a:r>
              <a:rPr lang="pt-BR" dirty="0"/>
              <a:t> </a:t>
            </a:r>
            <a:r>
              <a:rPr lang="pt-BR" dirty="0" err="1"/>
              <a:t>from</a:t>
            </a:r>
            <a:r>
              <a:rPr lang="pt-BR" dirty="0"/>
              <a:t> </a:t>
            </a:r>
            <a:r>
              <a:rPr lang="pt-BR" dirty="0" err="1"/>
              <a:t>the</a:t>
            </a:r>
            <a:r>
              <a:rPr lang="pt-BR" dirty="0"/>
              <a:t> </a:t>
            </a:r>
            <a:r>
              <a:rPr lang="pt-BR" dirty="0" err="1"/>
              <a:t>current</a:t>
            </a:r>
            <a:r>
              <a:rPr lang="pt-BR" dirty="0"/>
              <a:t> </a:t>
            </a:r>
            <a:r>
              <a:rPr lang="pt-BR" dirty="0" err="1"/>
              <a:t>price</a:t>
            </a:r>
            <a:r>
              <a:rPr lang="pt-BR" dirty="0"/>
              <a:t> model, Key Insights </a:t>
            </a:r>
            <a:r>
              <a:rPr lang="pt-BR" dirty="0" err="1"/>
              <a:t>and</a:t>
            </a:r>
            <a:r>
              <a:rPr lang="pt-BR" dirty="0"/>
              <a:t> </a:t>
            </a:r>
            <a:r>
              <a:rPr lang="pt-BR" dirty="0" err="1"/>
              <a:t>Opportunities</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Building a Rational</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a:t>Define </a:t>
            </a:r>
            <a:r>
              <a:rPr lang="pt-BR" dirty="0" err="1"/>
              <a:t>assumptions</a:t>
            </a:r>
            <a:r>
              <a:rPr lang="pt-BR" dirty="0"/>
              <a:t> </a:t>
            </a:r>
            <a:r>
              <a:rPr lang="pt-BR" dirty="0" err="1"/>
              <a:t>and</a:t>
            </a:r>
            <a:r>
              <a:rPr lang="pt-BR" dirty="0"/>
              <a:t> </a:t>
            </a:r>
            <a:r>
              <a:rPr lang="pt-BR" dirty="0" err="1"/>
              <a:t>goals</a:t>
            </a:r>
            <a:r>
              <a:rPr lang="pt-BR" dirty="0"/>
              <a:t> for </a:t>
            </a:r>
            <a:r>
              <a:rPr lang="pt-BR" dirty="0" err="1"/>
              <a:t>create</a:t>
            </a:r>
            <a:r>
              <a:rPr lang="pt-BR" dirty="0"/>
              <a:t> a </a:t>
            </a:r>
            <a:r>
              <a:rPr lang="pt-BR" dirty="0" err="1"/>
              <a:t>suggestion</a:t>
            </a:r>
            <a:r>
              <a:rPr lang="pt-BR" dirty="0"/>
              <a:t> </a:t>
            </a: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Final Model</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a:t>Module </a:t>
            </a:r>
            <a:r>
              <a:rPr lang="pt-BR" dirty="0" err="1"/>
              <a:t>prices</a:t>
            </a:r>
            <a:r>
              <a:rPr lang="pt-BR" dirty="0"/>
              <a:t>, pros </a:t>
            </a:r>
            <a:r>
              <a:rPr lang="pt-BR" dirty="0" err="1"/>
              <a:t>and</a:t>
            </a:r>
            <a:r>
              <a:rPr lang="pt-BR" dirty="0"/>
              <a:t> </a:t>
            </a:r>
            <a:r>
              <a:rPr lang="pt-BR" dirty="0" err="1"/>
              <a:t>cons</a:t>
            </a:r>
            <a:r>
              <a:rPr lang="pt-BR" dirty="0"/>
              <a:t> </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57" name="Google Shape;4019;p64">
            <a:extLst>
              <a:ext uri="{FF2B5EF4-FFF2-40B4-BE49-F238E27FC236}">
                <a16:creationId xmlns:a16="http://schemas.microsoft.com/office/drawing/2014/main" id="{8E96DDE6-A4BD-163F-F405-C222FB6DFBC0}"/>
              </a:ext>
            </a:extLst>
          </p:cNvPr>
          <p:cNvGrpSpPr/>
          <p:nvPr/>
        </p:nvGrpSpPr>
        <p:grpSpPr>
          <a:xfrm>
            <a:off x="5585194" y="1498742"/>
            <a:ext cx="3305885" cy="3110635"/>
            <a:chOff x="1744400" y="429725"/>
            <a:chExt cx="4623925" cy="4948200"/>
          </a:xfrm>
        </p:grpSpPr>
        <p:sp>
          <p:nvSpPr>
            <p:cNvPr id="258" name="Google Shape;4020;p64">
              <a:extLst>
                <a:ext uri="{FF2B5EF4-FFF2-40B4-BE49-F238E27FC236}">
                  <a16:creationId xmlns:a16="http://schemas.microsoft.com/office/drawing/2014/main" id="{ECF39EFF-8D28-FC97-A785-697AEEC3FD46}"/>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021;p64">
              <a:extLst>
                <a:ext uri="{FF2B5EF4-FFF2-40B4-BE49-F238E27FC236}">
                  <a16:creationId xmlns:a16="http://schemas.microsoft.com/office/drawing/2014/main" id="{B95DB70C-5B90-F952-16BD-2B40C7FAE329}"/>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022;p64">
              <a:extLst>
                <a:ext uri="{FF2B5EF4-FFF2-40B4-BE49-F238E27FC236}">
                  <a16:creationId xmlns:a16="http://schemas.microsoft.com/office/drawing/2014/main" id="{783BF486-1BB0-E363-391B-CC58BDB20504}"/>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023;p64">
              <a:extLst>
                <a:ext uri="{FF2B5EF4-FFF2-40B4-BE49-F238E27FC236}">
                  <a16:creationId xmlns:a16="http://schemas.microsoft.com/office/drawing/2014/main" id="{33EDAFCA-0D10-9EAE-137F-8E14E644D386}"/>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024;p64">
              <a:extLst>
                <a:ext uri="{FF2B5EF4-FFF2-40B4-BE49-F238E27FC236}">
                  <a16:creationId xmlns:a16="http://schemas.microsoft.com/office/drawing/2014/main" id="{C9359E02-8626-4CAE-C3F1-4BE807BFA510}"/>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025;p64">
              <a:extLst>
                <a:ext uri="{FF2B5EF4-FFF2-40B4-BE49-F238E27FC236}">
                  <a16:creationId xmlns:a16="http://schemas.microsoft.com/office/drawing/2014/main" id="{A30B2C2B-67AC-EEDF-88E8-3D5EF5E19CFC}"/>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026;p64">
              <a:extLst>
                <a:ext uri="{FF2B5EF4-FFF2-40B4-BE49-F238E27FC236}">
                  <a16:creationId xmlns:a16="http://schemas.microsoft.com/office/drawing/2014/main" id="{007016DA-C8DF-628F-1F3E-1C0410FF03B2}"/>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027;p64">
              <a:extLst>
                <a:ext uri="{FF2B5EF4-FFF2-40B4-BE49-F238E27FC236}">
                  <a16:creationId xmlns:a16="http://schemas.microsoft.com/office/drawing/2014/main" id="{DBECAD33-77F9-773A-5584-07E3EA8F66B4}"/>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028;p64">
              <a:extLst>
                <a:ext uri="{FF2B5EF4-FFF2-40B4-BE49-F238E27FC236}">
                  <a16:creationId xmlns:a16="http://schemas.microsoft.com/office/drawing/2014/main" id="{4969DDEB-73EC-393E-711C-7A9FE8BD46F3}"/>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029;p64">
              <a:extLst>
                <a:ext uri="{FF2B5EF4-FFF2-40B4-BE49-F238E27FC236}">
                  <a16:creationId xmlns:a16="http://schemas.microsoft.com/office/drawing/2014/main" id="{4251336C-62DD-594D-6228-BC8BAE9F9033}"/>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030;p64">
              <a:extLst>
                <a:ext uri="{FF2B5EF4-FFF2-40B4-BE49-F238E27FC236}">
                  <a16:creationId xmlns:a16="http://schemas.microsoft.com/office/drawing/2014/main" id="{7BB63EFB-DE4A-8F4F-619F-8C93EC3BF451}"/>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031;p64">
              <a:extLst>
                <a:ext uri="{FF2B5EF4-FFF2-40B4-BE49-F238E27FC236}">
                  <a16:creationId xmlns:a16="http://schemas.microsoft.com/office/drawing/2014/main" id="{130A4B1A-E56F-23B5-B67E-AA40EF0BE058}"/>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032;p64">
              <a:extLst>
                <a:ext uri="{FF2B5EF4-FFF2-40B4-BE49-F238E27FC236}">
                  <a16:creationId xmlns:a16="http://schemas.microsoft.com/office/drawing/2014/main" id="{97C74B5B-3D18-E779-BEE4-8C37D885FF0F}"/>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033;p64">
              <a:extLst>
                <a:ext uri="{FF2B5EF4-FFF2-40B4-BE49-F238E27FC236}">
                  <a16:creationId xmlns:a16="http://schemas.microsoft.com/office/drawing/2014/main" id="{A8568B01-0939-D17A-ABC7-093B4313BFAE}"/>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034;p64">
              <a:extLst>
                <a:ext uri="{FF2B5EF4-FFF2-40B4-BE49-F238E27FC236}">
                  <a16:creationId xmlns:a16="http://schemas.microsoft.com/office/drawing/2014/main" id="{98E44620-2525-4371-5D98-A00600E33ED0}"/>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035;p64">
              <a:extLst>
                <a:ext uri="{FF2B5EF4-FFF2-40B4-BE49-F238E27FC236}">
                  <a16:creationId xmlns:a16="http://schemas.microsoft.com/office/drawing/2014/main" id="{C369EB40-FC7F-0698-6916-6DE000DE440E}"/>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036;p64">
              <a:extLst>
                <a:ext uri="{FF2B5EF4-FFF2-40B4-BE49-F238E27FC236}">
                  <a16:creationId xmlns:a16="http://schemas.microsoft.com/office/drawing/2014/main" id="{CAF8D0B8-D154-A5E4-5CFD-EBC82A0FCEC3}"/>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037;p64">
              <a:extLst>
                <a:ext uri="{FF2B5EF4-FFF2-40B4-BE49-F238E27FC236}">
                  <a16:creationId xmlns:a16="http://schemas.microsoft.com/office/drawing/2014/main" id="{A83BC628-C502-CC58-87A4-7CAD4209B21B}"/>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038;p64">
              <a:extLst>
                <a:ext uri="{FF2B5EF4-FFF2-40B4-BE49-F238E27FC236}">
                  <a16:creationId xmlns:a16="http://schemas.microsoft.com/office/drawing/2014/main" id="{8D140E59-4DE9-930C-D6DC-0075A8EAFEAC}"/>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039;p64">
              <a:extLst>
                <a:ext uri="{FF2B5EF4-FFF2-40B4-BE49-F238E27FC236}">
                  <a16:creationId xmlns:a16="http://schemas.microsoft.com/office/drawing/2014/main" id="{D20BCA6A-E300-C170-0F41-F8576A883713}"/>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040;p64">
              <a:extLst>
                <a:ext uri="{FF2B5EF4-FFF2-40B4-BE49-F238E27FC236}">
                  <a16:creationId xmlns:a16="http://schemas.microsoft.com/office/drawing/2014/main" id="{BC8192BB-3BF7-A823-0C0A-97361B63685E}"/>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041;p64">
              <a:extLst>
                <a:ext uri="{FF2B5EF4-FFF2-40B4-BE49-F238E27FC236}">
                  <a16:creationId xmlns:a16="http://schemas.microsoft.com/office/drawing/2014/main" id="{7AC64D8F-5281-22AC-0EF6-5B2B520C04ED}"/>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042;p64">
              <a:extLst>
                <a:ext uri="{FF2B5EF4-FFF2-40B4-BE49-F238E27FC236}">
                  <a16:creationId xmlns:a16="http://schemas.microsoft.com/office/drawing/2014/main" id="{29A01012-2FFB-E4D9-EAD4-5AFBEDA6155F}"/>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043;p64">
              <a:extLst>
                <a:ext uri="{FF2B5EF4-FFF2-40B4-BE49-F238E27FC236}">
                  <a16:creationId xmlns:a16="http://schemas.microsoft.com/office/drawing/2014/main" id="{B16CBC04-A99F-5EA3-BB4B-C68EDAC71250}"/>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044;p64">
              <a:extLst>
                <a:ext uri="{FF2B5EF4-FFF2-40B4-BE49-F238E27FC236}">
                  <a16:creationId xmlns:a16="http://schemas.microsoft.com/office/drawing/2014/main" id="{B59BC30C-7BE6-A831-C087-3AEE67AF4648}"/>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045;p64">
              <a:extLst>
                <a:ext uri="{FF2B5EF4-FFF2-40B4-BE49-F238E27FC236}">
                  <a16:creationId xmlns:a16="http://schemas.microsoft.com/office/drawing/2014/main" id="{8D5633FC-39F8-76D2-2BE9-DA84AFE721AB}"/>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046;p64">
              <a:extLst>
                <a:ext uri="{FF2B5EF4-FFF2-40B4-BE49-F238E27FC236}">
                  <a16:creationId xmlns:a16="http://schemas.microsoft.com/office/drawing/2014/main" id="{A02C3313-81C6-6CBF-47A1-1FB2DBF7B5DF}"/>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047;p64">
              <a:extLst>
                <a:ext uri="{FF2B5EF4-FFF2-40B4-BE49-F238E27FC236}">
                  <a16:creationId xmlns:a16="http://schemas.microsoft.com/office/drawing/2014/main" id="{C81B3A6A-88F4-8649-1178-7CF31A01CBAE}"/>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48;p64">
              <a:extLst>
                <a:ext uri="{FF2B5EF4-FFF2-40B4-BE49-F238E27FC236}">
                  <a16:creationId xmlns:a16="http://schemas.microsoft.com/office/drawing/2014/main" id="{92883F61-AE82-4536-99B6-C486DB3E155C}"/>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49;p64">
              <a:extLst>
                <a:ext uri="{FF2B5EF4-FFF2-40B4-BE49-F238E27FC236}">
                  <a16:creationId xmlns:a16="http://schemas.microsoft.com/office/drawing/2014/main" id="{727C5892-0A19-2BF1-DF74-FC9B6BDF63D2}"/>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50;p64">
              <a:extLst>
                <a:ext uri="{FF2B5EF4-FFF2-40B4-BE49-F238E27FC236}">
                  <a16:creationId xmlns:a16="http://schemas.microsoft.com/office/drawing/2014/main" id="{7D747A8F-6131-5F6F-6A25-1B388798B3DA}"/>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51;p64">
              <a:extLst>
                <a:ext uri="{FF2B5EF4-FFF2-40B4-BE49-F238E27FC236}">
                  <a16:creationId xmlns:a16="http://schemas.microsoft.com/office/drawing/2014/main" id="{ADFE7D61-4043-F218-9BAC-6EF4FA3D5B00}"/>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52;p64">
              <a:extLst>
                <a:ext uri="{FF2B5EF4-FFF2-40B4-BE49-F238E27FC236}">
                  <a16:creationId xmlns:a16="http://schemas.microsoft.com/office/drawing/2014/main" id="{C9F76811-6C94-20FA-9B97-13D9886CC353}"/>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53;p64">
              <a:extLst>
                <a:ext uri="{FF2B5EF4-FFF2-40B4-BE49-F238E27FC236}">
                  <a16:creationId xmlns:a16="http://schemas.microsoft.com/office/drawing/2014/main" id="{6D34A874-015C-8AA5-4DB9-6343B1B769FC}"/>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54;p64">
              <a:extLst>
                <a:ext uri="{FF2B5EF4-FFF2-40B4-BE49-F238E27FC236}">
                  <a16:creationId xmlns:a16="http://schemas.microsoft.com/office/drawing/2014/main" id="{548842A1-7BCB-DF6B-0920-44782E1C9CF9}"/>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55;p64">
              <a:extLst>
                <a:ext uri="{FF2B5EF4-FFF2-40B4-BE49-F238E27FC236}">
                  <a16:creationId xmlns:a16="http://schemas.microsoft.com/office/drawing/2014/main" id="{FD0E7BE6-43FA-2D3A-B5D9-0466283860D2}"/>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56;p64">
              <a:extLst>
                <a:ext uri="{FF2B5EF4-FFF2-40B4-BE49-F238E27FC236}">
                  <a16:creationId xmlns:a16="http://schemas.microsoft.com/office/drawing/2014/main" id="{778266F0-096E-4710-8B9F-997675CACDA2}"/>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7;p64">
              <a:extLst>
                <a:ext uri="{FF2B5EF4-FFF2-40B4-BE49-F238E27FC236}">
                  <a16:creationId xmlns:a16="http://schemas.microsoft.com/office/drawing/2014/main" id="{AC038AC3-BEB0-7DC6-FD5B-52C2813907C8}"/>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8;p64">
              <a:extLst>
                <a:ext uri="{FF2B5EF4-FFF2-40B4-BE49-F238E27FC236}">
                  <a16:creationId xmlns:a16="http://schemas.microsoft.com/office/drawing/2014/main" id="{D5761E42-5016-D689-FF5D-FEF6A396D5E9}"/>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59;p64">
              <a:extLst>
                <a:ext uri="{FF2B5EF4-FFF2-40B4-BE49-F238E27FC236}">
                  <a16:creationId xmlns:a16="http://schemas.microsoft.com/office/drawing/2014/main" id="{53CB386D-F230-839B-6BEB-398450392A47}"/>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60;p64">
              <a:extLst>
                <a:ext uri="{FF2B5EF4-FFF2-40B4-BE49-F238E27FC236}">
                  <a16:creationId xmlns:a16="http://schemas.microsoft.com/office/drawing/2014/main" id="{FAD5B465-C770-2833-3FFB-B966B4D5DA3C}"/>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61;p64">
              <a:extLst>
                <a:ext uri="{FF2B5EF4-FFF2-40B4-BE49-F238E27FC236}">
                  <a16:creationId xmlns:a16="http://schemas.microsoft.com/office/drawing/2014/main" id="{F59D5D88-92D8-70F5-6375-2D748F4954E9}"/>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62;p64">
              <a:extLst>
                <a:ext uri="{FF2B5EF4-FFF2-40B4-BE49-F238E27FC236}">
                  <a16:creationId xmlns:a16="http://schemas.microsoft.com/office/drawing/2014/main" id="{743AEE3A-7851-A852-BB05-915560C40260}"/>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63;p64">
              <a:extLst>
                <a:ext uri="{FF2B5EF4-FFF2-40B4-BE49-F238E27FC236}">
                  <a16:creationId xmlns:a16="http://schemas.microsoft.com/office/drawing/2014/main" id="{89F5F322-2A89-9A4D-B71A-7D8BECC31FFF}"/>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64;p64">
              <a:extLst>
                <a:ext uri="{FF2B5EF4-FFF2-40B4-BE49-F238E27FC236}">
                  <a16:creationId xmlns:a16="http://schemas.microsoft.com/office/drawing/2014/main" id="{CC235FA8-2BDA-5BA2-4142-CBEE39258AB8}"/>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65;p64">
              <a:extLst>
                <a:ext uri="{FF2B5EF4-FFF2-40B4-BE49-F238E27FC236}">
                  <a16:creationId xmlns:a16="http://schemas.microsoft.com/office/drawing/2014/main" id="{B9D72F0A-E776-F892-2187-E43AB692DD94}"/>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66;p64">
              <a:extLst>
                <a:ext uri="{FF2B5EF4-FFF2-40B4-BE49-F238E27FC236}">
                  <a16:creationId xmlns:a16="http://schemas.microsoft.com/office/drawing/2014/main" id="{5C3E6D71-83DF-D8D3-F5B5-1059BC8E7A29}"/>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67;p64">
              <a:extLst>
                <a:ext uri="{FF2B5EF4-FFF2-40B4-BE49-F238E27FC236}">
                  <a16:creationId xmlns:a16="http://schemas.microsoft.com/office/drawing/2014/main" id="{30A285EA-594E-2E31-4A46-447200D42A16}"/>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68;p64">
              <a:extLst>
                <a:ext uri="{FF2B5EF4-FFF2-40B4-BE49-F238E27FC236}">
                  <a16:creationId xmlns:a16="http://schemas.microsoft.com/office/drawing/2014/main" id="{8671C82A-BB71-988F-EE34-A1F0DE85E30D}"/>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69;p64">
              <a:extLst>
                <a:ext uri="{FF2B5EF4-FFF2-40B4-BE49-F238E27FC236}">
                  <a16:creationId xmlns:a16="http://schemas.microsoft.com/office/drawing/2014/main" id="{1619E29D-0087-8538-492E-CB30725C5FF6}"/>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70;p64">
              <a:extLst>
                <a:ext uri="{FF2B5EF4-FFF2-40B4-BE49-F238E27FC236}">
                  <a16:creationId xmlns:a16="http://schemas.microsoft.com/office/drawing/2014/main" id="{98B75460-4C3B-7361-B609-9B7A69493D00}"/>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71;p64">
              <a:extLst>
                <a:ext uri="{FF2B5EF4-FFF2-40B4-BE49-F238E27FC236}">
                  <a16:creationId xmlns:a16="http://schemas.microsoft.com/office/drawing/2014/main" id="{C7668978-3112-27DB-791E-5EF6C385228A}"/>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72;p64">
              <a:extLst>
                <a:ext uri="{FF2B5EF4-FFF2-40B4-BE49-F238E27FC236}">
                  <a16:creationId xmlns:a16="http://schemas.microsoft.com/office/drawing/2014/main" id="{29E2653E-6458-2AEC-D8FB-7472DCCDE31D}"/>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73;p64">
              <a:extLst>
                <a:ext uri="{FF2B5EF4-FFF2-40B4-BE49-F238E27FC236}">
                  <a16:creationId xmlns:a16="http://schemas.microsoft.com/office/drawing/2014/main" id="{7E7FB882-0D57-D15D-8527-5063462555C7}"/>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74;p64">
              <a:extLst>
                <a:ext uri="{FF2B5EF4-FFF2-40B4-BE49-F238E27FC236}">
                  <a16:creationId xmlns:a16="http://schemas.microsoft.com/office/drawing/2014/main" id="{9A923811-50CF-9BBA-1089-D5730A909D9D}"/>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75;p64">
              <a:extLst>
                <a:ext uri="{FF2B5EF4-FFF2-40B4-BE49-F238E27FC236}">
                  <a16:creationId xmlns:a16="http://schemas.microsoft.com/office/drawing/2014/main" id="{52CE6C20-7F00-D38F-10E4-25312D46A577}"/>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76;p64">
              <a:extLst>
                <a:ext uri="{FF2B5EF4-FFF2-40B4-BE49-F238E27FC236}">
                  <a16:creationId xmlns:a16="http://schemas.microsoft.com/office/drawing/2014/main" id="{C50417F3-7F46-5E2D-8B7A-8A7014E0838C}"/>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77;p64">
              <a:extLst>
                <a:ext uri="{FF2B5EF4-FFF2-40B4-BE49-F238E27FC236}">
                  <a16:creationId xmlns:a16="http://schemas.microsoft.com/office/drawing/2014/main" id="{728AF47C-71C8-4B54-3CDE-7C1AA1C27CD7}"/>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78;p64">
              <a:extLst>
                <a:ext uri="{FF2B5EF4-FFF2-40B4-BE49-F238E27FC236}">
                  <a16:creationId xmlns:a16="http://schemas.microsoft.com/office/drawing/2014/main" id="{4DB7B3E2-70E6-558B-5524-7395740068C9}"/>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79;p64">
              <a:extLst>
                <a:ext uri="{FF2B5EF4-FFF2-40B4-BE49-F238E27FC236}">
                  <a16:creationId xmlns:a16="http://schemas.microsoft.com/office/drawing/2014/main" id="{705DB5BE-4316-2A8A-D251-78FDFF3BC813}"/>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80;p64">
              <a:extLst>
                <a:ext uri="{FF2B5EF4-FFF2-40B4-BE49-F238E27FC236}">
                  <a16:creationId xmlns:a16="http://schemas.microsoft.com/office/drawing/2014/main" id="{5EB0895B-74E8-28EF-28D8-EC42E364D791}"/>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81;p64">
              <a:extLst>
                <a:ext uri="{FF2B5EF4-FFF2-40B4-BE49-F238E27FC236}">
                  <a16:creationId xmlns:a16="http://schemas.microsoft.com/office/drawing/2014/main" id="{668A35D8-FE34-9FFB-4308-DF5CDFE02B53}"/>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82;p64">
              <a:extLst>
                <a:ext uri="{FF2B5EF4-FFF2-40B4-BE49-F238E27FC236}">
                  <a16:creationId xmlns:a16="http://schemas.microsoft.com/office/drawing/2014/main" id="{AA7015A8-E94D-33F9-26C6-30E03204B679}"/>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83;p64">
              <a:extLst>
                <a:ext uri="{FF2B5EF4-FFF2-40B4-BE49-F238E27FC236}">
                  <a16:creationId xmlns:a16="http://schemas.microsoft.com/office/drawing/2014/main" id="{445678D7-38BC-F296-ED30-C7A6E466FC5D}"/>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84;p64">
              <a:extLst>
                <a:ext uri="{FF2B5EF4-FFF2-40B4-BE49-F238E27FC236}">
                  <a16:creationId xmlns:a16="http://schemas.microsoft.com/office/drawing/2014/main" id="{40EFBA43-6F33-D32C-16CE-B51667CF6C55}"/>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85;p64">
              <a:extLst>
                <a:ext uri="{FF2B5EF4-FFF2-40B4-BE49-F238E27FC236}">
                  <a16:creationId xmlns:a16="http://schemas.microsoft.com/office/drawing/2014/main" id="{08308750-2206-8952-8F65-13AEAF6047BB}"/>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86;p64">
              <a:extLst>
                <a:ext uri="{FF2B5EF4-FFF2-40B4-BE49-F238E27FC236}">
                  <a16:creationId xmlns:a16="http://schemas.microsoft.com/office/drawing/2014/main" id="{0BC20699-B66C-BE22-9BED-C912D1453108}"/>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87;p64">
              <a:extLst>
                <a:ext uri="{FF2B5EF4-FFF2-40B4-BE49-F238E27FC236}">
                  <a16:creationId xmlns:a16="http://schemas.microsoft.com/office/drawing/2014/main" id="{0541285A-2672-55AA-3EE4-1B3114667FD5}"/>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88;p64">
              <a:extLst>
                <a:ext uri="{FF2B5EF4-FFF2-40B4-BE49-F238E27FC236}">
                  <a16:creationId xmlns:a16="http://schemas.microsoft.com/office/drawing/2014/main" id="{777DC85C-F507-10BA-CAD6-04A3F22EC8AA}"/>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89;p64">
              <a:extLst>
                <a:ext uri="{FF2B5EF4-FFF2-40B4-BE49-F238E27FC236}">
                  <a16:creationId xmlns:a16="http://schemas.microsoft.com/office/drawing/2014/main" id="{CE743923-2B50-FFEC-7606-FA18032FB9EC}"/>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90;p64">
              <a:extLst>
                <a:ext uri="{FF2B5EF4-FFF2-40B4-BE49-F238E27FC236}">
                  <a16:creationId xmlns:a16="http://schemas.microsoft.com/office/drawing/2014/main" id="{E0E21A75-309C-4C9C-D13D-622FAE8A344F}"/>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91;p64">
              <a:extLst>
                <a:ext uri="{FF2B5EF4-FFF2-40B4-BE49-F238E27FC236}">
                  <a16:creationId xmlns:a16="http://schemas.microsoft.com/office/drawing/2014/main" id="{EBED97AD-702B-2D72-EE01-9C1564B9DF68}"/>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92;p64">
              <a:extLst>
                <a:ext uri="{FF2B5EF4-FFF2-40B4-BE49-F238E27FC236}">
                  <a16:creationId xmlns:a16="http://schemas.microsoft.com/office/drawing/2014/main" id="{868EDA4F-2C38-D276-FB6C-6A6C194DD92C}"/>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93;p64">
              <a:extLst>
                <a:ext uri="{FF2B5EF4-FFF2-40B4-BE49-F238E27FC236}">
                  <a16:creationId xmlns:a16="http://schemas.microsoft.com/office/drawing/2014/main" id="{5FF9B053-CB59-A503-073B-8EAD2E928D99}"/>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94;p64">
              <a:extLst>
                <a:ext uri="{FF2B5EF4-FFF2-40B4-BE49-F238E27FC236}">
                  <a16:creationId xmlns:a16="http://schemas.microsoft.com/office/drawing/2014/main" id="{1F5738A7-3B25-5BB3-0040-C7E3BCBE032A}"/>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95;p64">
              <a:extLst>
                <a:ext uri="{FF2B5EF4-FFF2-40B4-BE49-F238E27FC236}">
                  <a16:creationId xmlns:a16="http://schemas.microsoft.com/office/drawing/2014/main" id="{493216B8-9C71-3BF1-1C6F-587C71573F0B}"/>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96;p64">
              <a:extLst>
                <a:ext uri="{FF2B5EF4-FFF2-40B4-BE49-F238E27FC236}">
                  <a16:creationId xmlns:a16="http://schemas.microsoft.com/office/drawing/2014/main" id="{A7F9AEC6-73EF-6D1E-D626-305E00E76180}"/>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97;p64">
              <a:extLst>
                <a:ext uri="{FF2B5EF4-FFF2-40B4-BE49-F238E27FC236}">
                  <a16:creationId xmlns:a16="http://schemas.microsoft.com/office/drawing/2014/main" id="{CE971B2A-1138-5E82-D2A2-3DC74F1A37CE}"/>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98;p64">
              <a:extLst>
                <a:ext uri="{FF2B5EF4-FFF2-40B4-BE49-F238E27FC236}">
                  <a16:creationId xmlns:a16="http://schemas.microsoft.com/office/drawing/2014/main" id="{7FDEB749-A01F-ABD1-2BCC-6FE4198E8E6B}"/>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99;p64">
              <a:extLst>
                <a:ext uri="{FF2B5EF4-FFF2-40B4-BE49-F238E27FC236}">
                  <a16:creationId xmlns:a16="http://schemas.microsoft.com/office/drawing/2014/main" id="{11838AD0-7DB3-DB4E-A154-43585B728016}"/>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100;p64">
              <a:extLst>
                <a:ext uri="{FF2B5EF4-FFF2-40B4-BE49-F238E27FC236}">
                  <a16:creationId xmlns:a16="http://schemas.microsoft.com/office/drawing/2014/main" id="{3F92EAD8-D591-7BAB-3B16-ED9239AAF9C0}"/>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101;p64">
              <a:extLst>
                <a:ext uri="{FF2B5EF4-FFF2-40B4-BE49-F238E27FC236}">
                  <a16:creationId xmlns:a16="http://schemas.microsoft.com/office/drawing/2014/main" id="{77A35A26-DDBB-A241-4C45-0F9DAE89F03B}"/>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102;p64">
              <a:extLst>
                <a:ext uri="{FF2B5EF4-FFF2-40B4-BE49-F238E27FC236}">
                  <a16:creationId xmlns:a16="http://schemas.microsoft.com/office/drawing/2014/main" id="{3BF254E1-19F0-1B92-629A-CD765B3E0976}"/>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103;p64">
              <a:extLst>
                <a:ext uri="{FF2B5EF4-FFF2-40B4-BE49-F238E27FC236}">
                  <a16:creationId xmlns:a16="http://schemas.microsoft.com/office/drawing/2014/main" id="{BDA05CA1-37A5-DC4B-7851-8E6083982EC3}"/>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104;p64">
              <a:extLst>
                <a:ext uri="{FF2B5EF4-FFF2-40B4-BE49-F238E27FC236}">
                  <a16:creationId xmlns:a16="http://schemas.microsoft.com/office/drawing/2014/main" id="{FE7B756C-005F-F1C4-4491-99AFE1983C20}"/>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105;p64">
              <a:extLst>
                <a:ext uri="{FF2B5EF4-FFF2-40B4-BE49-F238E27FC236}">
                  <a16:creationId xmlns:a16="http://schemas.microsoft.com/office/drawing/2014/main" id="{451F393F-6882-68C3-2DAB-3303B9214F38}"/>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106;p64">
              <a:extLst>
                <a:ext uri="{FF2B5EF4-FFF2-40B4-BE49-F238E27FC236}">
                  <a16:creationId xmlns:a16="http://schemas.microsoft.com/office/drawing/2014/main" id="{D0857CCF-D783-8D0D-688C-C47B314C0767}"/>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07;p64">
              <a:extLst>
                <a:ext uri="{FF2B5EF4-FFF2-40B4-BE49-F238E27FC236}">
                  <a16:creationId xmlns:a16="http://schemas.microsoft.com/office/drawing/2014/main" id="{DFD49F26-99D2-9786-130C-8E4047AD8A88}"/>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08;p64">
              <a:extLst>
                <a:ext uri="{FF2B5EF4-FFF2-40B4-BE49-F238E27FC236}">
                  <a16:creationId xmlns:a16="http://schemas.microsoft.com/office/drawing/2014/main" id="{D012D4F3-6023-D214-4479-F782190C1CCA}"/>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09;p64">
              <a:extLst>
                <a:ext uri="{FF2B5EF4-FFF2-40B4-BE49-F238E27FC236}">
                  <a16:creationId xmlns:a16="http://schemas.microsoft.com/office/drawing/2014/main" id="{4BEBA260-A26F-6918-2CF0-EEEBFDF930A7}"/>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10;p64">
              <a:extLst>
                <a:ext uri="{FF2B5EF4-FFF2-40B4-BE49-F238E27FC236}">
                  <a16:creationId xmlns:a16="http://schemas.microsoft.com/office/drawing/2014/main" id="{D1C87B69-3714-9150-B99E-7C43C57ED2F1}"/>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11;p64">
              <a:extLst>
                <a:ext uri="{FF2B5EF4-FFF2-40B4-BE49-F238E27FC236}">
                  <a16:creationId xmlns:a16="http://schemas.microsoft.com/office/drawing/2014/main" id="{25A106E8-40A6-EE53-18A7-A8ADC477163E}"/>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12;p64">
              <a:extLst>
                <a:ext uri="{FF2B5EF4-FFF2-40B4-BE49-F238E27FC236}">
                  <a16:creationId xmlns:a16="http://schemas.microsoft.com/office/drawing/2014/main" id="{E24CA54C-DA89-AF1E-95C4-CBB043D65F3D}"/>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13;p64">
              <a:extLst>
                <a:ext uri="{FF2B5EF4-FFF2-40B4-BE49-F238E27FC236}">
                  <a16:creationId xmlns:a16="http://schemas.microsoft.com/office/drawing/2014/main" id="{F97971C9-6159-C8F9-4133-9E2AD4D1FA48}"/>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114;p64">
              <a:extLst>
                <a:ext uri="{FF2B5EF4-FFF2-40B4-BE49-F238E27FC236}">
                  <a16:creationId xmlns:a16="http://schemas.microsoft.com/office/drawing/2014/main" id="{3CD3520C-8021-F415-DE9A-7F8BC653D165}"/>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115;p64">
              <a:extLst>
                <a:ext uri="{FF2B5EF4-FFF2-40B4-BE49-F238E27FC236}">
                  <a16:creationId xmlns:a16="http://schemas.microsoft.com/office/drawing/2014/main" id="{A8FFFDB5-AB42-3A56-B15C-139F7F363496}"/>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116;p64">
              <a:extLst>
                <a:ext uri="{FF2B5EF4-FFF2-40B4-BE49-F238E27FC236}">
                  <a16:creationId xmlns:a16="http://schemas.microsoft.com/office/drawing/2014/main" id="{AEA30E95-5E17-2ADB-6EA7-CA98ECE2398A}"/>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117;p64">
              <a:extLst>
                <a:ext uri="{FF2B5EF4-FFF2-40B4-BE49-F238E27FC236}">
                  <a16:creationId xmlns:a16="http://schemas.microsoft.com/office/drawing/2014/main" id="{1E939428-DA14-B946-7886-B43645E1EC0A}"/>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118;p64">
              <a:extLst>
                <a:ext uri="{FF2B5EF4-FFF2-40B4-BE49-F238E27FC236}">
                  <a16:creationId xmlns:a16="http://schemas.microsoft.com/office/drawing/2014/main" id="{9A080586-DEEF-7FA9-0131-2FCE8F3CAF70}"/>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119;p64">
              <a:extLst>
                <a:ext uri="{FF2B5EF4-FFF2-40B4-BE49-F238E27FC236}">
                  <a16:creationId xmlns:a16="http://schemas.microsoft.com/office/drawing/2014/main" id="{E77141F6-9ED0-1E88-5C05-E8F953D7FA81}"/>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120;p64">
              <a:extLst>
                <a:ext uri="{FF2B5EF4-FFF2-40B4-BE49-F238E27FC236}">
                  <a16:creationId xmlns:a16="http://schemas.microsoft.com/office/drawing/2014/main" id="{0253BA14-EF6D-D007-21E7-1FDE8D4EB0AA}"/>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121;p64">
              <a:extLst>
                <a:ext uri="{FF2B5EF4-FFF2-40B4-BE49-F238E27FC236}">
                  <a16:creationId xmlns:a16="http://schemas.microsoft.com/office/drawing/2014/main" id="{E41937E5-F26D-BC51-67D5-5E5F7E56B7AF}"/>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122;p64">
              <a:extLst>
                <a:ext uri="{FF2B5EF4-FFF2-40B4-BE49-F238E27FC236}">
                  <a16:creationId xmlns:a16="http://schemas.microsoft.com/office/drawing/2014/main" id="{22BCCC0F-134A-082F-ABDA-27BBACF8AC1F}"/>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123;p64">
              <a:extLst>
                <a:ext uri="{FF2B5EF4-FFF2-40B4-BE49-F238E27FC236}">
                  <a16:creationId xmlns:a16="http://schemas.microsoft.com/office/drawing/2014/main" id="{FB78E1E3-D7A9-7AD6-C24D-24AD0C80E756}"/>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124;p64">
              <a:extLst>
                <a:ext uri="{FF2B5EF4-FFF2-40B4-BE49-F238E27FC236}">
                  <a16:creationId xmlns:a16="http://schemas.microsoft.com/office/drawing/2014/main" id="{CB1266EE-86A1-8739-4D29-DB2BB54D2A6F}"/>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125;p64">
              <a:extLst>
                <a:ext uri="{FF2B5EF4-FFF2-40B4-BE49-F238E27FC236}">
                  <a16:creationId xmlns:a16="http://schemas.microsoft.com/office/drawing/2014/main" id="{6E896BB0-1D4F-5FD3-C0DF-40C9AE603891}"/>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126;p64">
              <a:extLst>
                <a:ext uri="{FF2B5EF4-FFF2-40B4-BE49-F238E27FC236}">
                  <a16:creationId xmlns:a16="http://schemas.microsoft.com/office/drawing/2014/main" id="{7874785F-D1C4-AF25-A12C-0AA5B35415CB}"/>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27;p64">
              <a:extLst>
                <a:ext uri="{FF2B5EF4-FFF2-40B4-BE49-F238E27FC236}">
                  <a16:creationId xmlns:a16="http://schemas.microsoft.com/office/drawing/2014/main" id="{A77E58B1-D184-D419-0E62-CD572903F44A}"/>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28;p64">
              <a:extLst>
                <a:ext uri="{FF2B5EF4-FFF2-40B4-BE49-F238E27FC236}">
                  <a16:creationId xmlns:a16="http://schemas.microsoft.com/office/drawing/2014/main" id="{7EBB3E0B-4A05-0AAF-1F82-341AE742B704}"/>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29;p64">
              <a:extLst>
                <a:ext uri="{FF2B5EF4-FFF2-40B4-BE49-F238E27FC236}">
                  <a16:creationId xmlns:a16="http://schemas.microsoft.com/office/drawing/2014/main" id="{17CBE05A-3045-A2AA-0F7B-3ECD2B5FDC77}"/>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30;p64">
              <a:extLst>
                <a:ext uri="{FF2B5EF4-FFF2-40B4-BE49-F238E27FC236}">
                  <a16:creationId xmlns:a16="http://schemas.microsoft.com/office/drawing/2014/main" id="{1F5FE127-F1B8-7122-041B-3953849F777C}"/>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31;p64">
              <a:extLst>
                <a:ext uri="{FF2B5EF4-FFF2-40B4-BE49-F238E27FC236}">
                  <a16:creationId xmlns:a16="http://schemas.microsoft.com/office/drawing/2014/main" id="{493E27BD-A119-C946-EE1D-FF3D1E5DA855}"/>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32;p64">
              <a:extLst>
                <a:ext uri="{FF2B5EF4-FFF2-40B4-BE49-F238E27FC236}">
                  <a16:creationId xmlns:a16="http://schemas.microsoft.com/office/drawing/2014/main" id="{E74018C9-18EF-4EC6-CAC4-8C1EE4C49BFF}"/>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33;p64">
              <a:extLst>
                <a:ext uri="{FF2B5EF4-FFF2-40B4-BE49-F238E27FC236}">
                  <a16:creationId xmlns:a16="http://schemas.microsoft.com/office/drawing/2014/main" id="{25A36597-B9BC-DAED-CE40-C47C6417F3E6}"/>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34;p64">
              <a:extLst>
                <a:ext uri="{FF2B5EF4-FFF2-40B4-BE49-F238E27FC236}">
                  <a16:creationId xmlns:a16="http://schemas.microsoft.com/office/drawing/2014/main" id="{12DB45FE-B9E5-1AA5-498B-3910A157949E}"/>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135;p64">
              <a:extLst>
                <a:ext uri="{FF2B5EF4-FFF2-40B4-BE49-F238E27FC236}">
                  <a16:creationId xmlns:a16="http://schemas.microsoft.com/office/drawing/2014/main" id="{E785537C-6D45-6BA0-E300-EB53E51FA4B8}"/>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136;p64">
              <a:extLst>
                <a:ext uri="{FF2B5EF4-FFF2-40B4-BE49-F238E27FC236}">
                  <a16:creationId xmlns:a16="http://schemas.microsoft.com/office/drawing/2014/main" id="{298AB4E3-9F27-EE2E-ACFB-B475B078B40F}"/>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137;p64">
              <a:extLst>
                <a:ext uri="{FF2B5EF4-FFF2-40B4-BE49-F238E27FC236}">
                  <a16:creationId xmlns:a16="http://schemas.microsoft.com/office/drawing/2014/main" id="{CF2E521D-5179-6702-E4FC-4290376B34A7}"/>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138;p64">
              <a:extLst>
                <a:ext uri="{FF2B5EF4-FFF2-40B4-BE49-F238E27FC236}">
                  <a16:creationId xmlns:a16="http://schemas.microsoft.com/office/drawing/2014/main" id="{5FE6FAA4-CFD4-3A9F-29F3-56350201498C}"/>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139;p64">
              <a:extLst>
                <a:ext uri="{FF2B5EF4-FFF2-40B4-BE49-F238E27FC236}">
                  <a16:creationId xmlns:a16="http://schemas.microsoft.com/office/drawing/2014/main" id="{AFEB3891-8723-3C28-85D6-A45BDF3FBB80}"/>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140;p64">
              <a:extLst>
                <a:ext uri="{FF2B5EF4-FFF2-40B4-BE49-F238E27FC236}">
                  <a16:creationId xmlns:a16="http://schemas.microsoft.com/office/drawing/2014/main" id="{A1718FE6-B040-F731-BD34-F0A86B324D80}"/>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141;p64">
              <a:extLst>
                <a:ext uri="{FF2B5EF4-FFF2-40B4-BE49-F238E27FC236}">
                  <a16:creationId xmlns:a16="http://schemas.microsoft.com/office/drawing/2014/main" id="{9CCFEAC4-09B7-B85E-74A2-2279AE4FBA08}"/>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142;p64">
              <a:extLst>
                <a:ext uri="{FF2B5EF4-FFF2-40B4-BE49-F238E27FC236}">
                  <a16:creationId xmlns:a16="http://schemas.microsoft.com/office/drawing/2014/main" id="{00A279D7-9C79-A833-BE50-E9A4CCEAF9E6}"/>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143;p64">
              <a:extLst>
                <a:ext uri="{FF2B5EF4-FFF2-40B4-BE49-F238E27FC236}">
                  <a16:creationId xmlns:a16="http://schemas.microsoft.com/office/drawing/2014/main" id="{B8E2A430-65D3-3097-4C5A-7DA9529B9770}"/>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144;p64">
              <a:extLst>
                <a:ext uri="{FF2B5EF4-FFF2-40B4-BE49-F238E27FC236}">
                  <a16:creationId xmlns:a16="http://schemas.microsoft.com/office/drawing/2014/main" id="{83696688-DCF4-FBDC-6260-BC7C7708D6BE}"/>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145;p64">
              <a:extLst>
                <a:ext uri="{FF2B5EF4-FFF2-40B4-BE49-F238E27FC236}">
                  <a16:creationId xmlns:a16="http://schemas.microsoft.com/office/drawing/2014/main" id="{0ACACDDA-AED7-F35C-1CD5-C0525EFFDB91}"/>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146;p64">
              <a:extLst>
                <a:ext uri="{FF2B5EF4-FFF2-40B4-BE49-F238E27FC236}">
                  <a16:creationId xmlns:a16="http://schemas.microsoft.com/office/drawing/2014/main" id="{48DF54FE-CF27-A067-8899-3863A36CF7DA}"/>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147;p64">
              <a:extLst>
                <a:ext uri="{FF2B5EF4-FFF2-40B4-BE49-F238E27FC236}">
                  <a16:creationId xmlns:a16="http://schemas.microsoft.com/office/drawing/2014/main" id="{202270A7-686D-29F1-BB07-D37979E1514A}"/>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148;p64">
              <a:extLst>
                <a:ext uri="{FF2B5EF4-FFF2-40B4-BE49-F238E27FC236}">
                  <a16:creationId xmlns:a16="http://schemas.microsoft.com/office/drawing/2014/main" id="{AD85F51F-F05E-B3E9-89BF-2CDE847B219B}"/>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149;p64">
              <a:extLst>
                <a:ext uri="{FF2B5EF4-FFF2-40B4-BE49-F238E27FC236}">
                  <a16:creationId xmlns:a16="http://schemas.microsoft.com/office/drawing/2014/main" id="{32DD81BA-04D0-DEBC-40BF-118E9E926808}"/>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150;p64">
              <a:extLst>
                <a:ext uri="{FF2B5EF4-FFF2-40B4-BE49-F238E27FC236}">
                  <a16:creationId xmlns:a16="http://schemas.microsoft.com/office/drawing/2014/main" id="{4580AA78-6282-F4CB-73D1-EB517A634494}"/>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151;p64">
              <a:extLst>
                <a:ext uri="{FF2B5EF4-FFF2-40B4-BE49-F238E27FC236}">
                  <a16:creationId xmlns:a16="http://schemas.microsoft.com/office/drawing/2014/main" id="{2718E413-63ED-E72D-8CEF-167EF6671E33}"/>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152;p64">
              <a:extLst>
                <a:ext uri="{FF2B5EF4-FFF2-40B4-BE49-F238E27FC236}">
                  <a16:creationId xmlns:a16="http://schemas.microsoft.com/office/drawing/2014/main" id="{33BFDE7C-292C-F73F-1382-8CD11976620F}"/>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153;p64">
              <a:extLst>
                <a:ext uri="{FF2B5EF4-FFF2-40B4-BE49-F238E27FC236}">
                  <a16:creationId xmlns:a16="http://schemas.microsoft.com/office/drawing/2014/main" id="{1E728046-970E-B042-60DD-1818DA2A563B}"/>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154;p64">
              <a:extLst>
                <a:ext uri="{FF2B5EF4-FFF2-40B4-BE49-F238E27FC236}">
                  <a16:creationId xmlns:a16="http://schemas.microsoft.com/office/drawing/2014/main" id="{737E3891-08C6-CFF7-362C-096830D5772C}"/>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155;p64">
              <a:extLst>
                <a:ext uri="{FF2B5EF4-FFF2-40B4-BE49-F238E27FC236}">
                  <a16:creationId xmlns:a16="http://schemas.microsoft.com/office/drawing/2014/main" id="{702382BE-5FD2-4077-1C00-8A461F76CE42}"/>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156;p64">
              <a:extLst>
                <a:ext uri="{FF2B5EF4-FFF2-40B4-BE49-F238E27FC236}">
                  <a16:creationId xmlns:a16="http://schemas.microsoft.com/office/drawing/2014/main" id="{2136FBBF-9D81-C45B-7FA0-1CB52D834AB8}"/>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157;p64">
              <a:extLst>
                <a:ext uri="{FF2B5EF4-FFF2-40B4-BE49-F238E27FC236}">
                  <a16:creationId xmlns:a16="http://schemas.microsoft.com/office/drawing/2014/main" id="{44396F91-F824-BEF7-EF12-12DD9AE2AF3D}"/>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158;p64">
              <a:extLst>
                <a:ext uri="{FF2B5EF4-FFF2-40B4-BE49-F238E27FC236}">
                  <a16:creationId xmlns:a16="http://schemas.microsoft.com/office/drawing/2014/main" id="{73816FC1-6CC9-543A-4C78-B38E61D43A6F}"/>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159;p64">
              <a:extLst>
                <a:ext uri="{FF2B5EF4-FFF2-40B4-BE49-F238E27FC236}">
                  <a16:creationId xmlns:a16="http://schemas.microsoft.com/office/drawing/2014/main" id="{5584DA26-945C-8379-81BC-4C5DCE1E70C3}"/>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160;p64">
              <a:extLst>
                <a:ext uri="{FF2B5EF4-FFF2-40B4-BE49-F238E27FC236}">
                  <a16:creationId xmlns:a16="http://schemas.microsoft.com/office/drawing/2014/main" id="{887AA8D8-DE3E-0DAC-CA45-63B456E5E61F}"/>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161;p64">
              <a:extLst>
                <a:ext uri="{FF2B5EF4-FFF2-40B4-BE49-F238E27FC236}">
                  <a16:creationId xmlns:a16="http://schemas.microsoft.com/office/drawing/2014/main" id="{AC5F8A47-4568-95A8-97A0-50690913F135}"/>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162;p64">
              <a:extLst>
                <a:ext uri="{FF2B5EF4-FFF2-40B4-BE49-F238E27FC236}">
                  <a16:creationId xmlns:a16="http://schemas.microsoft.com/office/drawing/2014/main" id="{593AA7D8-3C3B-E7FA-69A8-44D8839DCB72}"/>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163;p64">
              <a:extLst>
                <a:ext uri="{FF2B5EF4-FFF2-40B4-BE49-F238E27FC236}">
                  <a16:creationId xmlns:a16="http://schemas.microsoft.com/office/drawing/2014/main" id="{A1E13909-11FB-16BA-FC67-6EE064DFFC21}"/>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164;p64">
              <a:extLst>
                <a:ext uri="{FF2B5EF4-FFF2-40B4-BE49-F238E27FC236}">
                  <a16:creationId xmlns:a16="http://schemas.microsoft.com/office/drawing/2014/main" id="{522F4859-5B0A-C15A-980B-314654387807}"/>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165;p64">
              <a:extLst>
                <a:ext uri="{FF2B5EF4-FFF2-40B4-BE49-F238E27FC236}">
                  <a16:creationId xmlns:a16="http://schemas.microsoft.com/office/drawing/2014/main" id="{D7B268E6-9E96-2C0D-DD3F-358B9AF531BF}"/>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166;p64">
              <a:extLst>
                <a:ext uri="{FF2B5EF4-FFF2-40B4-BE49-F238E27FC236}">
                  <a16:creationId xmlns:a16="http://schemas.microsoft.com/office/drawing/2014/main" id="{7A91A5EC-F3B4-40AB-73DB-D3C22B75B34B}"/>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167;p64">
              <a:extLst>
                <a:ext uri="{FF2B5EF4-FFF2-40B4-BE49-F238E27FC236}">
                  <a16:creationId xmlns:a16="http://schemas.microsoft.com/office/drawing/2014/main" id="{8B178552-B8A9-EDF3-F6C4-AE1586C38CBC}"/>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168;p64">
              <a:extLst>
                <a:ext uri="{FF2B5EF4-FFF2-40B4-BE49-F238E27FC236}">
                  <a16:creationId xmlns:a16="http://schemas.microsoft.com/office/drawing/2014/main" id="{B2E6D07E-3DAF-1731-8B9D-3A204A5E6EFD}"/>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169;p64">
              <a:extLst>
                <a:ext uri="{FF2B5EF4-FFF2-40B4-BE49-F238E27FC236}">
                  <a16:creationId xmlns:a16="http://schemas.microsoft.com/office/drawing/2014/main" id="{8070AD5F-A530-3CFE-EBC9-153C686DF197}"/>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170;p64">
              <a:extLst>
                <a:ext uri="{FF2B5EF4-FFF2-40B4-BE49-F238E27FC236}">
                  <a16:creationId xmlns:a16="http://schemas.microsoft.com/office/drawing/2014/main" id="{5AE650B7-2989-2DF7-FE6D-D4CD7246F277}"/>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171;p64">
              <a:extLst>
                <a:ext uri="{FF2B5EF4-FFF2-40B4-BE49-F238E27FC236}">
                  <a16:creationId xmlns:a16="http://schemas.microsoft.com/office/drawing/2014/main" id="{2696EFB1-7745-0E0B-5E62-BC8A0DA16397}"/>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72;p64">
              <a:extLst>
                <a:ext uri="{FF2B5EF4-FFF2-40B4-BE49-F238E27FC236}">
                  <a16:creationId xmlns:a16="http://schemas.microsoft.com/office/drawing/2014/main" id="{54364599-DF3E-9FBC-8B12-EF9B8D871836}"/>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73;p64">
              <a:extLst>
                <a:ext uri="{FF2B5EF4-FFF2-40B4-BE49-F238E27FC236}">
                  <a16:creationId xmlns:a16="http://schemas.microsoft.com/office/drawing/2014/main" id="{54553E75-C069-2850-2C5B-92DBA352E640}"/>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74;p64">
              <a:extLst>
                <a:ext uri="{FF2B5EF4-FFF2-40B4-BE49-F238E27FC236}">
                  <a16:creationId xmlns:a16="http://schemas.microsoft.com/office/drawing/2014/main" id="{5C21C03D-C266-935A-49FA-28CF3DB8CE1D}"/>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75;p64">
              <a:extLst>
                <a:ext uri="{FF2B5EF4-FFF2-40B4-BE49-F238E27FC236}">
                  <a16:creationId xmlns:a16="http://schemas.microsoft.com/office/drawing/2014/main" id="{FE1925B2-AE74-EE30-64CB-522C26F0DE7E}"/>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76;p64">
              <a:extLst>
                <a:ext uri="{FF2B5EF4-FFF2-40B4-BE49-F238E27FC236}">
                  <a16:creationId xmlns:a16="http://schemas.microsoft.com/office/drawing/2014/main" id="{FCA64F97-DBED-23E2-3CD6-57764B3B180F}"/>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77;p64">
              <a:extLst>
                <a:ext uri="{FF2B5EF4-FFF2-40B4-BE49-F238E27FC236}">
                  <a16:creationId xmlns:a16="http://schemas.microsoft.com/office/drawing/2014/main" id="{1F77B04D-0D64-1D65-C1F8-A6EB89061DB6}"/>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78;p64">
              <a:extLst>
                <a:ext uri="{FF2B5EF4-FFF2-40B4-BE49-F238E27FC236}">
                  <a16:creationId xmlns:a16="http://schemas.microsoft.com/office/drawing/2014/main" id="{987DE81E-5583-4007-CE41-3C5F840E6B02}"/>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9;p64">
              <a:extLst>
                <a:ext uri="{FF2B5EF4-FFF2-40B4-BE49-F238E27FC236}">
                  <a16:creationId xmlns:a16="http://schemas.microsoft.com/office/drawing/2014/main" id="{748CB662-9A27-CB0B-A4A5-11E9749D1A84}"/>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0;p64">
              <a:extLst>
                <a:ext uri="{FF2B5EF4-FFF2-40B4-BE49-F238E27FC236}">
                  <a16:creationId xmlns:a16="http://schemas.microsoft.com/office/drawing/2014/main" id="{A392229E-911B-BC49-5C19-341BD8EB3139}"/>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81;p64">
              <a:extLst>
                <a:ext uri="{FF2B5EF4-FFF2-40B4-BE49-F238E27FC236}">
                  <a16:creationId xmlns:a16="http://schemas.microsoft.com/office/drawing/2014/main" id="{5987069A-8359-E505-668F-E9C025CC5EF0}"/>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182;p64">
              <a:extLst>
                <a:ext uri="{FF2B5EF4-FFF2-40B4-BE49-F238E27FC236}">
                  <a16:creationId xmlns:a16="http://schemas.microsoft.com/office/drawing/2014/main" id="{4E16EB9C-F5E6-D2CC-BC42-F76C91AF3ECB}"/>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183;p64">
              <a:extLst>
                <a:ext uri="{FF2B5EF4-FFF2-40B4-BE49-F238E27FC236}">
                  <a16:creationId xmlns:a16="http://schemas.microsoft.com/office/drawing/2014/main" id="{323B0887-B2B6-2B12-92D1-F36C09E9A6AF}"/>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184;p64">
              <a:extLst>
                <a:ext uri="{FF2B5EF4-FFF2-40B4-BE49-F238E27FC236}">
                  <a16:creationId xmlns:a16="http://schemas.microsoft.com/office/drawing/2014/main" id="{D2CE3AA7-2B1B-FE91-7289-534B685CB450}"/>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185;p64">
              <a:extLst>
                <a:ext uri="{FF2B5EF4-FFF2-40B4-BE49-F238E27FC236}">
                  <a16:creationId xmlns:a16="http://schemas.microsoft.com/office/drawing/2014/main" id="{2EAB13E5-D404-7443-A791-5B2ACFC059E6}"/>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186;p64">
              <a:extLst>
                <a:ext uri="{FF2B5EF4-FFF2-40B4-BE49-F238E27FC236}">
                  <a16:creationId xmlns:a16="http://schemas.microsoft.com/office/drawing/2014/main" id="{8D687109-25C1-0C31-C9D7-CD9DD7C3D64D}"/>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187;p64">
              <a:extLst>
                <a:ext uri="{FF2B5EF4-FFF2-40B4-BE49-F238E27FC236}">
                  <a16:creationId xmlns:a16="http://schemas.microsoft.com/office/drawing/2014/main" id="{FB409F6B-BDF0-2D38-10F8-91A27B9CCDF4}"/>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188;p64">
              <a:extLst>
                <a:ext uri="{FF2B5EF4-FFF2-40B4-BE49-F238E27FC236}">
                  <a16:creationId xmlns:a16="http://schemas.microsoft.com/office/drawing/2014/main" id="{6B5BA235-1E36-B330-1904-B219EE4A7630}"/>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189;p64">
              <a:extLst>
                <a:ext uri="{FF2B5EF4-FFF2-40B4-BE49-F238E27FC236}">
                  <a16:creationId xmlns:a16="http://schemas.microsoft.com/office/drawing/2014/main" id="{7690F6ED-E170-60E6-2CD9-3CCDAE0D96DB}"/>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190;p64">
              <a:extLst>
                <a:ext uri="{FF2B5EF4-FFF2-40B4-BE49-F238E27FC236}">
                  <a16:creationId xmlns:a16="http://schemas.microsoft.com/office/drawing/2014/main" id="{AF4D7558-D78B-DE2D-D364-2C4684107BA5}"/>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191;p64">
              <a:extLst>
                <a:ext uri="{FF2B5EF4-FFF2-40B4-BE49-F238E27FC236}">
                  <a16:creationId xmlns:a16="http://schemas.microsoft.com/office/drawing/2014/main" id="{5EA69111-881D-9B8E-D404-C885C200E962}"/>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192;p64">
              <a:extLst>
                <a:ext uri="{FF2B5EF4-FFF2-40B4-BE49-F238E27FC236}">
                  <a16:creationId xmlns:a16="http://schemas.microsoft.com/office/drawing/2014/main" id="{25570E17-9444-172A-72C1-3C82AF170937}"/>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193;p64">
              <a:extLst>
                <a:ext uri="{FF2B5EF4-FFF2-40B4-BE49-F238E27FC236}">
                  <a16:creationId xmlns:a16="http://schemas.microsoft.com/office/drawing/2014/main" id="{C05EF4FD-6383-997D-31F6-E998940E52DA}"/>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194;p64">
              <a:extLst>
                <a:ext uri="{FF2B5EF4-FFF2-40B4-BE49-F238E27FC236}">
                  <a16:creationId xmlns:a16="http://schemas.microsoft.com/office/drawing/2014/main" id="{C488976E-08DF-0394-85D2-893053B413B6}"/>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195;p64">
              <a:extLst>
                <a:ext uri="{FF2B5EF4-FFF2-40B4-BE49-F238E27FC236}">
                  <a16:creationId xmlns:a16="http://schemas.microsoft.com/office/drawing/2014/main" id="{602C3B83-10D4-677D-7E97-968E8C9EF6C7}"/>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196;p64">
              <a:extLst>
                <a:ext uri="{FF2B5EF4-FFF2-40B4-BE49-F238E27FC236}">
                  <a16:creationId xmlns:a16="http://schemas.microsoft.com/office/drawing/2014/main" id="{407FB983-43C9-649A-7067-7095AA33B304}"/>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197;p64">
              <a:extLst>
                <a:ext uri="{FF2B5EF4-FFF2-40B4-BE49-F238E27FC236}">
                  <a16:creationId xmlns:a16="http://schemas.microsoft.com/office/drawing/2014/main" id="{B3A3637A-7757-2442-26AD-331DFE8F6009}"/>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98;p64">
              <a:extLst>
                <a:ext uri="{FF2B5EF4-FFF2-40B4-BE49-F238E27FC236}">
                  <a16:creationId xmlns:a16="http://schemas.microsoft.com/office/drawing/2014/main" id="{F647B095-5C7F-1A2B-18FF-B9B1A8AC47A3}"/>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99;p64">
              <a:extLst>
                <a:ext uri="{FF2B5EF4-FFF2-40B4-BE49-F238E27FC236}">
                  <a16:creationId xmlns:a16="http://schemas.microsoft.com/office/drawing/2014/main" id="{2F931BD7-CC02-A5FE-0723-6036B287A983}"/>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200;p64">
              <a:extLst>
                <a:ext uri="{FF2B5EF4-FFF2-40B4-BE49-F238E27FC236}">
                  <a16:creationId xmlns:a16="http://schemas.microsoft.com/office/drawing/2014/main" id="{54C809CB-F83C-258D-6CA3-D03F3101E26E}"/>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201;p64">
              <a:extLst>
                <a:ext uri="{FF2B5EF4-FFF2-40B4-BE49-F238E27FC236}">
                  <a16:creationId xmlns:a16="http://schemas.microsoft.com/office/drawing/2014/main" id="{4123D1E2-6925-A87F-61EB-EC38AA548747}"/>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202;p64">
              <a:extLst>
                <a:ext uri="{FF2B5EF4-FFF2-40B4-BE49-F238E27FC236}">
                  <a16:creationId xmlns:a16="http://schemas.microsoft.com/office/drawing/2014/main" id="{FCB89D3B-9245-BD99-8CBE-16B2826F7F79}"/>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203;p64">
              <a:extLst>
                <a:ext uri="{FF2B5EF4-FFF2-40B4-BE49-F238E27FC236}">
                  <a16:creationId xmlns:a16="http://schemas.microsoft.com/office/drawing/2014/main" id="{6B7207F0-ACA8-23A0-98B7-EE7F88108B9C}"/>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204;p64">
              <a:extLst>
                <a:ext uri="{FF2B5EF4-FFF2-40B4-BE49-F238E27FC236}">
                  <a16:creationId xmlns:a16="http://schemas.microsoft.com/office/drawing/2014/main" id="{DFE547DA-9EC9-FF30-64EA-62B12CCD43DC}"/>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205;p64">
              <a:extLst>
                <a:ext uri="{FF2B5EF4-FFF2-40B4-BE49-F238E27FC236}">
                  <a16:creationId xmlns:a16="http://schemas.microsoft.com/office/drawing/2014/main" id="{E5085B81-F05C-8997-3E98-CA891548EF35}"/>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206;p64">
              <a:extLst>
                <a:ext uri="{FF2B5EF4-FFF2-40B4-BE49-F238E27FC236}">
                  <a16:creationId xmlns:a16="http://schemas.microsoft.com/office/drawing/2014/main" id="{A788681C-D66C-66D9-914A-5035C989ABF9}"/>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207;p64">
              <a:extLst>
                <a:ext uri="{FF2B5EF4-FFF2-40B4-BE49-F238E27FC236}">
                  <a16:creationId xmlns:a16="http://schemas.microsoft.com/office/drawing/2014/main" id="{0D28CEA2-71DA-E3A1-CE1D-EAAC4D7D7211}"/>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208;p64">
              <a:extLst>
                <a:ext uri="{FF2B5EF4-FFF2-40B4-BE49-F238E27FC236}">
                  <a16:creationId xmlns:a16="http://schemas.microsoft.com/office/drawing/2014/main" id="{53103646-7849-59FD-9348-2119BD45595A}"/>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209;p64">
              <a:extLst>
                <a:ext uri="{FF2B5EF4-FFF2-40B4-BE49-F238E27FC236}">
                  <a16:creationId xmlns:a16="http://schemas.microsoft.com/office/drawing/2014/main" id="{7AF0F9E3-AFF3-18A5-5B96-6ED5E4279F9E}"/>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210;p64">
              <a:extLst>
                <a:ext uri="{FF2B5EF4-FFF2-40B4-BE49-F238E27FC236}">
                  <a16:creationId xmlns:a16="http://schemas.microsoft.com/office/drawing/2014/main" id="{73362087-D779-1CF7-DC0E-546C421D77E5}"/>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211;p64">
              <a:extLst>
                <a:ext uri="{FF2B5EF4-FFF2-40B4-BE49-F238E27FC236}">
                  <a16:creationId xmlns:a16="http://schemas.microsoft.com/office/drawing/2014/main" id="{1346E1CF-7314-5EC1-2599-D0D0E2C87CC2}"/>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212;p64">
              <a:extLst>
                <a:ext uri="{FF2B5EF4-FFF2-40B4-BE49-F238E27FC236}">
                  <a16:creationId xmlns:a16="http://schemas.microsoft.com/office/drawing/2014/main" id="{EAD62336-257D-9B22-CC36-15E2CDAC02A0}"/>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213;p64">
              <a:extLst>
                <a:ext uri="{FF2B5EF4-FFF2-40B4-BE49-F238E27FC236}">
                  <a16:creationId xmlns:a16="http://schemas.microsoft.com/office/drawing/2014/main" id="{B8F6B7D4-817B-28CD-0EEF-BC1DF200A7DF}"/>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214;p64">
              <a:extLst>
                <a:ext uri="{FF2B5EF4-FFF2-40B4-BE49-F238E27FC236}">
                  <a16:creationId xmlns:a16="http://schemas.microsoft.com/office/drawing/2014/main" id="{1BF5970A-0077-2AAF-D23C-FDFA821AB88C}"/>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215;p64">
              <a:extLst>
                <a:ext uri="{FF2B5EF4-FFF2-40B4-BE49-F238E27FC236}">
                  <a16:creationId xmlns:a16="http://schemas.microsoft.com/office/drawing/2014/main" id="{C5D8025A-9F7E-4E39-D347-D7F5800BCD70}"/>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216;p64">
              <a:extLst>
                <a:ext uri="{FF2B5EF4-FFF2-40B4-BE49-F238E27FC236}">
                  <a16:creationId xmlns:a16="http://schemas.microsoft.com/office/drawing/2014/main" id="{333A3789-219D-8EBA-B301-195535E3340C}"/>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217;p64">
              <a:extLst>
                <a:ext uri="{FF2B5EF4-FFF2-40B4-BE49-F238E27FC236}">
                  <a16:creationId xmlns:a16="http://schemas.microsoft.com/office/drawing/2014/main" id="{02C316ED-BA69-6C4D-EC9A-3D44487F606A}"/>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218;p64">
              <a:extLst>
                <a:ext uri="{FF2B5EF4-FFF2-40B4-BE49-F238E27FC236}">
                  <a16:creationId xmlns:a16="http://schemas.microsoft.com/office/drawing/2014/main" id="{16F27A73-DB1A-8899-F632-E0331A0975D6}"/>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219;p64">
              <a:extLst>
                <a:ext uri="{FF2B5EF4-FFF2-40B4-BE49-F238E27FC236}">
                  <a16:creationId xmlns:a16="http://schemas.microsoft.com/office/drawing/2014/main" id="{1BB21AAA-F75C-95DE-C8E0-7DD7200C5DA4}"/>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220;p64">
              <a:extLst>
                <a:ext uri="{FF2B5EF4-FFF2-40B4-BE49-F238E27FC236}">
                  <a16:creationId xmlns:a16="http://schemas.microsoft.com/office/drawing/2014/main" id="{53458D1C-02FF-43DF-354B-44A31629817F}"/>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221;p64">
              <a:extLst>
                <a:ext uri="{FF2B5EF4-FFF2-40B4-BE49-F238E27FC236}">
                  <a16:creationId xmlns:a16="http://schemas.microsoft.com/office/drawing/2014/main" id="{92757CED-549E-FC80-37F9-DC47C2A7962B}"/>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222;p64">
              <a:extLst>
                <a:ext uri="{FF2B5EF4-FFF2-40B4-BE49-F238E27FC236}">
                  <a16:creationId xmlns:a16="http://schemas.microsoft.com/office/drawing/2014/main" id="{58935B38-4E88-06BF-388C-37FC054B53E8}"/>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223;p64">
              <a:extLst>
                <a:ext uri="{FF2B5EF4-FFF2-40B4-BE49-F238E27FC236}">
                  <a16:creationId xmlns:a16="http://schemas.microsoft.com/office/drawing/2014/main" id="{97A4EC79-910E-3750-2683-E1E0DF364B3A}"/>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224;p64">
              <a:extLst>
                <a:ext uri="{FF2B5EF4-FFF2-40B4-BE49-F238E27FC236}">
                  <a16:creationId xmlns:a16="http://schemas.microsoft.com/office/drawing/2014/main" id="{9DFDEACF-761B-1E94-C21B-75CB018CA4B2}"/>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225;p64">
              <a:extLst>
                <a:ext uri="{FF2B5EF4-FFF2-40B4-BE49-F238E27FC236}">
                  <a16:creationId xmlns:a16="http://schemas.microsoft.com/office/drawing/2014/main" id="{F2950EA0-357B-4EA8-5DAC-841BBB5E0AEA}"/>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226;p64">
              <a:extLst>
                <a:ext uri="{FF2B5EF4-FFF2-40B4-BE49-F238E27FC236}">
                  <a16:creationId xmlns:a16="http://schemas.microsoft.com/office/drawing/2014/main" id="{3DC23448-BB36-5BA4-936E-2DBA425B51F1}"/>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227;p64">
              <a:extLst>
                <a:ext uri="{FF2B5EF4-FFF2-40B4-BE49-F238E27FC236}">
                  <a16:creationId xmlns:a16="http://schemas.microsoft.com/office/drawing/2014/main" id="{BCD15C60-07A8-3D6C-FEF7-B0CDD8908D4D}"/>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228;p64">
              <a:extLst>
                <a:ext uri="{FF2B5EF4-FFF2-40B4-BE49-F238E27FC236}">
                  <a16:creationId xmlns:a16="http://schemas.microsoft.com/office/drawing/2014/main" id="{D3AAAB95-6A68-9848-27A1-B633700B4C72}"/>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229;p64">
              <a:extLst>
                <a:ext uri="{FF2B5EF4-FFF2-40B4-BE49-F238E27FC236}">
                  <a16:creationId xmlns:a16="http://schemas.microsoft.com/office/drawing/2014/main" id="{70AD10B2-C5DE-E919-3015-66D666E245B3}"/>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230;p64">
              <a:extLst>
                <a:ext uri="{FF2B5EF4-FFF2-40B4-BE49-F238E27FC236}">
                  <a16:creationId xmlns:a16="http://schemas.microsoft.com/office/drawing/2014/main" id="{06F28E3A-AA68-63BA-DA78-B169769172F0}"/>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231;p64">
              <a:extLst>
                <a:ext uri="{FF2B5EF4-FFF2-40B4-BE49-F238E27FC236}">
                  <a16:creationId xmlns:a16="http://schemas.microsoft.com/office/drawing/2014/main" id="{0229AA79-5538-DA25-BD7F-D6FE83D3FCA4}"/>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232;p64">
              <a:extLst>
                <a:ext uri="{FF2B5EF4-FFF2-40B4-BE49-F238E27FC236}">
                  <a16:creationId xmlns:a16="http://schemas.microsoft.com/office/drawing/2014/main" id="{A59F5D3F-8D2F-4693-8974-466FEBB7BD15}"/>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233;p64">
              <a:extLst>
                <a:ext uri="{FF2B5EF4-FFF2-40B4-BE49-F238E27FC236}">
                  <a16:creationId xmlns:a16="http://schemas.microsoft.com/office/drawing/2014/main" id="{91FAC1ED-3973-9477-154B-BC3AF8E0E4E1}"/>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234;p64">
              <a:extLst>
                <a:ext uri="{FF2B5EF4-FFF2-40B4-BE49-F238E27FC236}">
                  <a16:creationId xmlns:a16="http://schemas.microsoft.com/office/drawing/2014/main" id="{26A044F4-C376-BD7E-33AE-A5CFF45C767D}"/>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235;p64">
              <a:extLst>
                <a:ext uri="{FF2B5EF4-FFF2-40B4-BE49-F238E27FC236}">
                  <a16:creationId xmlns:a16="http://schemas.microsoft.com/office/drawing/2014/main" id="{B79CE9FA-5253-E0DB-27A2-B8B196139E72}"/>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236;p64">
              <a:extLst>
                <a:ext uri="{FF2B5EF4-FFF2-40B4-BE49-F238E27FC236}">
                  <a16:creationId xmlns:a16="http://schemas.microsoft.com/office/drawing/2014/main" id="{B4E14473-8ED6-3210-9C6A-C40DF69CC9B2}"/>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237;p64">
              <a:extLst>
                <a:ext uri="{FF2B5EF4-FFF2-40B4-BE49-F238E27FC236}">
                  <a16:creationId xmlns:a16="http://schemas.microsoft.com/office/drawing/2014/main" id="{EFB99CFC-97D4-E92A-1350-4B12302AA697}"/>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238;p64">
              <a:extLst>
                <a:ext uri="{FF2B5EF4-FFF2-40B4-BE49-F238E27FC236}">
                  <a16:creationId xmlns:a16="http://schemas.microsoft.com/office/drawing/2014/main" id="{62F3532F-E514-A009-54EB-52EB650CD266}"/>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239;p64">
              <a:extLst>
                <a:ext uri="{FF2B5EF4-FFF2-40B4-BE49-F238E27FC236}">
                  <a16:creationId xmlns:a16="http://schemas.microsoft.com/office/drawing/2014/main" id="{A5A9EAB9-0194-6051-33E7-A71D12FAE1BB}"/>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240;p64">
              <a:extLst>
                <a:ext uri="{FF2B5EF4-FFF2-40B4-BE49-F238E27FC236}">
                  <a16:creationId xmlns:a16="http://schemas.microsoft.com/office/drawing/2014/main" id="{EEDF439F-6514-C7FA-C6EF-AF6BB1770E0F}"/>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Problem</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the task goal?</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05471"/>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Given Pricing Data</a:t>
            </a:r>
            <a:endParaRPr dirty="0"/>
          </a:p>
        </p:txBody>
      </p:sp>
      <p:sp>
        <p:nvSpPr>
          <p:cNvPr id="2178" name="Google Shape;2178;p39"/>
          <p:cNvSpPr txBox="1">
            <a:spLocks noGrp="1"/>
          </p:cNvSpPr>
          <p:nvPr>
            <p:ph type="subTitle" idx="1"/>
          </p:nvPr>
        </p:nvSpPr>
        <p:spPr>
          <a:xfrm>
            <a:off x="1270747" y="3453437"/>
            <a:ext cx="6474759"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2"/>
                </a:solidFill>
                <a:latin typeface="Barlow Semi Condensed"/>
                <a:ea typeface="Barlow Semi Condensed"/>
                <a:cs typeface="Barlow Semi Condensed"/>
                <a:sym typeface="Barlow Semi Condensed"/>
              </a:rPr>
              <a:t>Goal: </a:t>
            </a:r>
            <a:r>
              <a:rPr lang="en" dirty="0">
                <a:solidFill>
                  <a:schemeClr val="dk2"/>
                </a:solidFill>
                <a:latin typeface="Barlow Semi Condensed"/>
                <a:ea typeface="Barlow Semi Condensed"/>
                <a:cs typeface="Barlow Semi Condensed"/>
                <a:sym typeface="Barlow Semi Condensed"/>
              </a:rPr>
              <a:t>The task goal is to refactor the current price model in a more modular way, </a:t>
            </a:r>
            <a:r>
              <a:rPr lang="en-US" dirty="0">
                <a:solidFill>
                  <a:schemeClr val="dk2"/>
                </a:solidFill>
                <a:latin typeface="Barlow Semi Condensed"/>
                <a:ea typeface="Barlow Semi Condensed"/>
                <a:cs typeface="Barlow Semi Condensed"/>
                <a:sym typeface="Barlow Semi Condensed"/>
              </a:rPr>
              <a:t>minimizing losing any current revenue from existing clients and maximizing future revenue from future clients.</a:t>
            </a:r>
            <a:endParaRPr dirty="0">
              <a:latin typeface="Barlow Semi Condensed"/>
              <a:ea typeface="Barlow Semi Condensed"/>
              <a:cs typeface="Barlow Semi Condensed"/>
              <a:sym typeface="Barlow Semi Condensed"/>
            </a:endParaRPr>
          </a:p>
        </p:txBody>
      </p:sp>
      <p:graphicFrame>
        <p:nvGraphicFramePr>
          <p:cNvPr id="2" name="Table 1">
            <a:extLst>
              <a:ext uri="{FF2B5EF4-FFF2-40B4-BE49-F238E27FC236}">
                <a16:creationId xmlns:a16="http://schemas.microsoft.com/office/drawing/2014/main" id="{5FE11E81-C518-38C9-EF18-8BF7E5AE95EB}"/>
              </a:ext>
            </a:extLst>
          </p:cNvPr>
          <p:cNvGraphicFramePr>
            <a:graphicFrameLocks noGrp="1"/>
          </p:cNvGraphicFramePr>
          <p:nvPr>
            <p:extLst>
              <p:ext uri="{D42A27DB-BD31-4B8C-83A1-F6EECF244321}">
                <p14:modId xmlns:p14="http://schemas.microsoft.com/office/powerpoint/2010/main" val="2924002329"/>
              </p:ext>
            </p:extLst>
          </p:nvPr>
        </p:nvGraphicFramePr>
        <p:xfrm>
          <a:off x="1872990" y="841104"/>
          <a:ext cx="5583404" cy="2552700"/>
        </p:xfrm>
        <a:graphic>
          <a:graphicData uri="http://schemas.openxmlformats.org/drawingml/2006/table">
            <a:tbl>
              <a:tblPr>
                <a:tableStyleId>{FE8D8E12-37F1-4896-B2F5-9B6DF631CD4E}</a:tableStyleId>
              </a:tblPr>
              <a:tblGrid>
                <a:gridCol w="1395851">
                  <a:extLst>
                    <a:ext uri="{9D8B030D-6E8A-4147-A177-3AD203B41FA5}">
                      <a16:colId xmlns:a16="http://schemas.microsoft.com/office/drawing/2014/main" val="3620234289"/>
                    </a:ext>
                  </a:extLst>
                </a:gridCol>
                <a:gridCol w="1395851">
                  <a:extLst>
                    <a:ext uri="{9D8B030D-6E8A-4147-A177-3AD203B41FA5}">
                      <a16:colId xmlns:a16="http://schemas.microsoft.com/office/drawing/2014/main" val="157487234"/>
                    </a:ext>
                  </a:extLst>
                </a:gridCol>
                <a:gridCol w="1395851">
                  <a:extLst>
                    <a:ext uri="{9D8B030D-6E8A-4147-A177-3AD203B41FA5}">
                      <a16:colId xmlns:a16="http://schemas.microsoft.com/office/drawing/2014/main" val="3778563648"/>
                    </a:ext>
                  </a:extLst>
                </a:gridCol>
                <a:gridCol w="1395851">
                  <a:extLst>
                    <a:ext uri="{9D8B030D-6E8A-4147-A177-3AD203B41FA5}">
                      <a16:colId xmlns:a16="http://schemas.microsoft.com/office/drawing/2014/main" val="184127953"/>
                    </a:ext>
                  </a:extLst>
                </a:gridCol>
              </a:tblGrid>
              <a:tr h="233240">
                <a:tc>
                  <a:txBody>
                    <a:bodyPr/>
                    <a:lstStyle/>
                    <a:p>
                      <a:pPr>
                        <a:lnSpc>
                          <a:spcPct val="115000"/>
                        </a:lnSpc>
                      </a:pPr>
                      <a:r>
                        <a:rPr lang="pt-BR" sz="800" dirty="0">
                          <a:effectLst/>
                        </a:rPr>
                        <a:t> </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err="1">
                          <a:effectLst/>
                        </a:rPr>
                        <a:t>Launch</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Grow</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Conquer</a:t>
                      </a:r>
                      <a:endParaRPr lang="pt-BR" sz="8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256800"/>
                  </a:ext>
                </a:extLst>
              </a:tr>
              <a:tr h="233240">
                <a:tc>
                  <a:txBody>
                    <a:bodyPr/>
                    <a:lstStyle/>
                    <a:p>
                      <a:pPr>
                        <a:lnSpc>
                          <a:spcPct val="115000"/>
                        </a:lnSpc>
                      </a:pPr>
                      <a:r>
                        <a:rPr lang="pt-BR" sz="800" dirty="0">
                          <a:effectLst/>
                        </a:rPr>
                        <a:t>% </a:t>
                      </a:r>
                      <a:r>
                        <a:rPr lang="pt-BR" sz="800" dirty="0" err="1">
                          <a:effectLst/>
                        </a:rPr>
                        <a:t>of</a:t>
                      </a:r>
                      <a:r>
                        <a:rPr lang="pt-BR" sz="800" dirty="0">
                          <a:effectLst/>
                        </a:rPr>
                        <a:t> </a:t>
                      </a:r>
                      <a:r>
                        <a:rPr lang="pt-BR" sz="800" dirty="0" err="1">
                          <a:effectLst/>
                        </a:rPr>
                        <a:t>clients</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50%</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30%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20%</a:t>
                      </a:r>
                      <a:endParaRPr lang="pt-BR" sz="8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92015122"/>
                  </a:ext>
                </a:extLst>
              </a:tr>
              <a:tr h="233240">
                <a:tc>
                  <a:txBody>
                    <a:bodyPr/>
                    <a:lstStyle/>
                    <a:p>
                      <a:pPr>
                        <a:lnSpc>
                          <a:spcPct val="115000"/>
                        </a:lnSpc>
                      </a:pPr>
                      <a:r>
                        <a:rPr lang="pt-BR" sz="800">
                          <a:effectLst/>
                        </a:rPr>
                        <a:t>Subscription fee</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€29</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€99</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€199</a:t>
                      </a:r>
                      <a:endParaRPr lang="pt-BR" sz="8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83840731"/>
                  </a:ext>
                </a:extLst>
              </a:tr>
              <a:tr h="233240">
                <a:tc>
                  <a:txBody>
                    <a:bodyPr/>
                    <a:lstStyle/>
                    <a:p>
                      <a:pPr>
                        <a:lnSpc>
                          <a:spcPct val="115000"/>
                        </a:lnSpc>
                      </a:pPr>
                      <a:r>
                        <a:rPr lang="pt-BR" sz="800" dirty="0">
                          <a:effectLst/>
                        </a:rPr>
                        <a:t>ARPU*</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€70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€180</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€480</a:t>
                      </a:r>
                      <a:endParaRPr lang="pt-BR" sz="8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50442078"/>
                  </a:ext>
                </a:extLst>
              </a:tr>
              <a:tr h="233240">
                <a:tc>
                  <a:txBody>
                    <a:bodyPr/>
                    <a:lstStyle/>
                    <a:p>
                      <a:pPr>
                        <a:lnSpc>
                          <a:spcPct val="115000"/>
                        </a:lnSpc>
                      </a:pPr>
                      <a:r>
                        <a:rPr lang="pt-BR" sz="800">
                          <a:effectLst/>
                        </a:rPr>
                        <a:t>Fee per order (avg.)</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€0.09</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€0.08</a:t>
                      </a:r>
                      <a:endParaRPr lang="pt-BR" sz="8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€0.05</a:t>
                      </a:r>
                      <a:endParaRPr lang="pt-BR" sz="8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72044243"/>
                  </a:ext>
                </a:extLst>
              </a:tr>
              <a:tr h="233240">
                <a:tc>
                  <a:txBody>
                    <a:bodyPr/>
                    <a:lstStyle/>
                    <a:p>
                      <a:pPr>
                        <a:lnSpc>
                          <a:spcPct val="115000"/>
                        </a:lnSpc>
                      </a:pPr>
                      <a:r>
                        <a:rPr lang="pt-BR" sz="800">
                          <a:effectLst/>
                        </a:rPr>
                        <a:t>Modules**</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 </a:t>
                      </a:r>
                      <a:endParaRPr lang="pt-BR" sz="8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9308151"/>
                  </a:ext>
                </a:extLst>
              </a:tr>
              <a:tr h="233240">
                <a:tc>
                  <a:txBody>
                    <a:bodyPr/>
                    <a:lstStyle/>
                    <a:p>
                      <a:pPr algn="r">
                        <a:lnSpc>
                          <a:spcPct val="115000"/>
                        </a:lnSpc>
                      </a:pPr>
                      <a:r>
                        <a:rPr lang="pt-BR" sz="800">
                          <a:effectLst/>
                        </a:rPr>
                        <a:t>Fulfillment</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 (30%)</a:t>
                      </a:r>
                      <a:endParaRPr lang="pt-BR" sz="8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48313591"/>
                  </a:ext>
                </a:extLst>
              </a:tr>
              <a:tr h="233240">
                <a:tc>
                  <a:txBody>
                    <a:bodyPr/>
                    <a:lstStyle/>
                    <a:p>
                      <a:pPr algn="r">
                        <a:lnSpc>
                          <a:spcPct val="115000"/>
                        </a:lnSpc>
                      </a:pPr>
                      <a:r>
                        <a:rPr lang="pt-BR" sz="800">
                          <a:effectLst/>
                        </a:rPr>
                        <a:t>Shipping</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(100%)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(100%)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 (90%)</a:t>
                      </a:r>
                      <a:endParaRPr lang="pt-BR" sz="8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97184937"/>
                  </a:ext>
                </a:extLst>
              </a:tr>
              <a:tr h="233240">
                <a:tc>
                  <a:txBody>
                    <a:bodyPr/>
                    <a:lstStyle/>
                    <a:p>
                      <a:pPr algn="r">
                        <a:lnSpc>
                          <a:spcPct val="115000"/>
                        </a:lnSpc>
                      </a:pPr>
                      <a:r>
                        <a:rPr lang="pt-BR" sz="800">
                          <a:effectLst/>
                        </a:rPr>
                        <a:t>Notifications</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(50%)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 (80%)</a:t>
                      </a:r>
                      <a:endParaRPr lang="pt-BR" sz="8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66023632"/>
                  </a:ext>
                </a:extLst>
              </a:tr>
              <a:tr h="233240">
                <a:tc>
                  <a:txBody>
                    <a:bodyPr/>
                    <a:lstStyle/>
                    <a:p>
                      <a:pPr algn="r">
                        <a:lnSpc>
                          <a:spcPct val="115000"/>
                        </a:lnSpc>
                      </a:pPr>
                      <a:r>
                        <a:rPr lang="pt-BR" sz="800">
                          <a:effectLst/>
                        </a:rPr>
                        <a:t>Returns</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(40%)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a:effectLst/>
                        </a:rPr>
                        <a:t>✅ (90%)</a:t>
                      </a:r>
                      <a:endParaRPr lang="pt-BR" sz="8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pt-BR" sz="800" dirty="0">
                          <a:effectLst/>
                        </a:rPr>
                        <a:t>✅ (75%)</a:t>
                      </a:r>
                      <a:endParaRPr lang="pt-BR" sz="8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7184869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492623" y="2231136"/>
            <a:ext cx="618564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Current Model Analysis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7" name="Google Shape;2157;p38"/>
          <p:cNvSpPr txBox="1">
            <a:spLocks noGrp="1"/>
          </p:cNvSpPr>
          <p:nvPr>
            <p:ph type="subTitle" idx="1"/>
          </p:nvPr>
        </p:nvSpPr>
        <p:spPr>
          <a:xfrm>
            <a:off x="2971800" y="2858038"/>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are the key insights that we can use to better understand the clients behavior?</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91883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Analyzing the Current Price Model </a:t>
            </a:r>
            <a:endParaRPr dirty="0"/>
          </a:p>
        </p:txBody>
      </p:sp>
      <p:sp>
        <p:nvSpPr>
          <p:cNvPr id="51" name="Google Shape;2178;p39">
            <a:extLst>
              <a:ext uri="{FF2B5EF4-FFF2-40B4-BE49-F238E27FC236}">
                <a16:creationId xmlns:a16="http://schemas.microsoft.com/office/drawing/2014/main" id="{25F6E78D-3697-9101-788D-F78786633A01}"/>
              </a:ext>
            </a:extLst>
          </p:cNvPr>
          <p:cNvSpPr txBox="1">
            <a:spLocks noGrp="1"/>
          </p:cNvSpPr>
          <p:nvPr>
            <p:ph type="subTitle" idx="1"/>
          </p:nvPr>
        </p:nvSpPr>
        <p:spPr>
          <a:xfrm>
            <a:off x="847166" y="932628"/>
            <a:ext cx="7584140" cy="761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dirty="0" err="1">
                <a:solidFill>
                  <a:schemeClr val="dk2"/>
                </a:solidFill>
                <a:latin typeface="Barlow Semi Condensed"/>
                <a:ea typeface="Barlow Semi Condensed"/>
                <a:cs typeface="Barlow Semi Condensed"/>
                <a:sym typeface="Barlow Semi Condensed"/>
              </a:rPr>
              <a:t>Reorganizing</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the</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given</a:t>
            </a:r>
            <a:r>
              <a:rPr lang="pt-BR" sz="1600" dirty="0">
                <a:solidFill>
                  <a:schemeClr val="dk2"/>
                </a:solidFill>
                <a:latin typeface="Barlow Semi Condensed"/>
                <a:ea typeface="Barlow Semi Condensed"/>
                <a:cs typeface="Barlow Semi Condensed"/>
                <a:sym typeface="Barlow Semi Condensed"/>
              </a:rPr>
              <a:t> data, it </a:t>
            </a:r>
            <a:r>
              <a:rPr lang="pt-BR" sz="1600" dirty="0" err="1">
                <a:solidFill>
                  <a:schemeClr val="dk2"/>
                </a:solidFill>
                <a:latin typeface="Barlow Semi Condensed"/>
                <a:ea typeface="Barlow Semi Condensed"/>
                <a:cs typeface="Barlow Semi Condensed"/>
                <a:sym typeface="Barlow Semi Condensed"/>
              </a:rPr>
              <a:t>was</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possible</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to</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extract</a:t>
            </a:r>
            <a:r>
              <a:rPr lang="pt-BR" sz="1600" dirty="0">
                <a:solidFill>
                  <a:schemeClr val="dk2"/>
                </a:solidFill>
                <a:latin typeface="Barlow Semi Condensed"/>
                <a:ea typeface="Barlow Semi Condensed"/>
                <a:cs typeface="Barlow Semi Condensed"/>
                <a:sym typeface="Barlow Semi Condensed"/>
              </a:rPr>
              <a:t> some </a:t>
            </a:r>
            <a:r>
              <a:rPr lang="pt-BR" sz="1600" dirty="0" err="1">
                <a:solidFill>
                  <a:schemeClr val="dk2"/>
                </a:solidFill>
                <a:latin typeface="Barlow Semi Condensed"/>
                <a:ea typeface="Barlow Semi Condensed"/>
                <a:cs typeface="Barlow Semi Condensed"/>
                <a:sym typeface="Barlow Semi Condensed"/>
              </a:rPr>
              <a:t>useful</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information</a:t>
            </a:r>
            <a:r>
              <a:rPr lang="pt-BR" sz="1600" dirty="0">
                <a:solidFill>
                  <a:schemeClr val="dk2"/>
                </a:solidFill>
                <a:latin typeface="Barlow Semi Condensed"/>
                <a:ea typeface="Barlow Semi Condensed"/>
                <a:cs typeface="Barlow Semi Condensed"/>
                <a:sym typeface="Barlow Semi Condensed"/>
              </a:rPr>
              <a:t>. The </a:t>
            </a:r>
            <a:r>
              <a:rPr lang="pt-BR" sz="1600" dirty="0" err="1">
                <a:solidFill>
                  <a:schemeClr val="dk2"/>
                </a:solidFill>
                <a:latin typeface="Barlow Semi Condensed"/>
                <a:ea typeface="Barlow Semi Condensed"/>
                <a:cs typeface="Barlow Semi Condensed"/>
                <a:sym typeface="Barlow Semi Condensed"/>
              </a:rPr>
              <a:t>table</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below</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presents</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the</a:t>
            </a:r>
            <a:r>
              <a:rPr lang="pt-BR" sz="1600" dirty="0">
                <a:solidFill>
                  <a:schemeClr val="dk2"/>
                </a:solidFill>
                <a:latin typeface="Barlow Semi Condensed"/>
                <a:ea typeface="Barlow Semi Condensed"/>
                <a:cs typeface="Barlow Semi Condensed"/>
                <a:sym typeface="Barlow Semi Condensed"/>
              </a:rPr>
              <a:t> </a:t>
            </a:r>
            <a:r>
              <a:rPr lang="pt-BR" sz="1600" dirty="0" err="1">
                <a:solidFill>
                  <a:schemeClr val="dk2"/>
                </a:solidFill>
                <a:latin typeface="Barlow Semi Condensed"/>
                <a:ea typeface="Barlow Semi Condensed"/>
                <a:cs typeface="Barlow Semi Condensed"/>
                <a:sym typeface="Barlow Semi Condensed"/>
              </a:rPr>
              <a:t>reorganized</a:t>
            </a:r>
            <a:r>
              <a:rPr lang="pt-BR" sz="1600" dirty="0">
                <a:solidFill>
                  <a:schemeClr val="dk2"/>
                </a:solidFill>
                <a:latin typeface="Barlow Semi Condensed"/>
                <a:ea typeface="Barlow Semi Condensed"/>
                <a:cs typeface="Barlow Semi Condensed"/>
                <a:sym typeface="Barlow Semi Condensed"/>
              </a:rPr>
              <a:t> data.</a:t>
            </a:r>
            <a:endParaRPr sz="1600" dirty="0">
              <a:latin typeface="Barlow Semi Condensed"/>
              <a:ea typeface="Barlow Semi Condensed"/>
              <a:cs typeface="Barlow Semi Condensed"/>
              <a:sym typeface="Barlow Semi Condensed"/>
            </a:endParaRPr>
          </a:p>
        </p:txBody>
      </p:sp>
      <p:graphicFrame>
        <p:nvGraphicFramePr>
          <p:cNvPr id="16" name="Table 15">
            <a:extLst>
              <a:ext uri="{FF2B5EF4-FFF2-40B4-BE49-F238E27FC236}">
                <a16:creationId xmlns:a16="http://schemas.microsoft.com/office/drawing/2014/main" id="{89D8B664-744C-B987-1540-0CC5477689FC}"/>
              </a:ext>
            </a:extLst>
          </p:cNvPr>
          <p:cNvGraphicFramePr>
            <a:graphicFrameLocks noGrp="1"/>
          </p:cNvGraphicFramePr>
          <p:nvPr>
            <p:extLst>
              <p:ext uri="{D42A27DB-BD31-4B8C-83A1-F6EECF244321}">
                <p14:modId xmlns:p14="http://schemas.microsoft.com/office/powerpoint/2010/main" val="519353619"/>
              </p:ext>
            </p:extLst>
          </p:nvPr>
        </p:nvGraphicFramePr>
        <p:xfrm>
          <a:off x="4363571" y="1694329"/>
          <a:ext cx="3476064" cy="2439882"/>
        </p:xfrm>
        <a:graphic>
          <a:graphicData uri="http://schemas.openxmlformats.org/drawingml/2006/table">
            <a:tbl>
              <a:tblPr>
                <a:tableStyleId>{125E5076-3810-47DD-B79F-674D7AD40C01}</a:tableStyleId>
              </a:tblPr>
              <a:tblGrid>
                <a:gridCol w="1606923">
                  <a:extLst>
                    <a:ext uri="{9D8B030D-6E8A-4147-A177-3AD203B41FA5}">
                      <a16:colId xmlns:a16="http://schemas.microsoft.com/office/drawing/2014/main" val="3275132144"/>
                    </a:ext>
                  </a:extLst>
                </a:gridCol>
                <a:gridCol w="593866">
                  <a:extLst>
                    <a:ext uri="{9D8B030D-6E8A-4147-A177-3AD203B41FA5}">
                      <a16:colId xmlns:a16="http://schemas.microsoft.com/office/drawing/2014/main" val="3796352846"/>
                    </a:ext>
                  </a:extLst>
                </a:gridCol>
                <a:gridCol w="661852">
                  <a:extLst>
                    <a:ext uri="{9D8B030D-6E8A-4147-A177-3AD203B41FA5}">
                      <a16:colId xmlns:a16="http://schemas.microsoft.com/office/drawing/2014/main" val="2066952320"/>
                    </a:ext>
                  </a:extLst>
                </a:gridCol>
                <a:gridCol w="613423">
                  <a:extLst>
                    <a:ext uri="{9D8B030D-6E8A-4147-A177-3AD203B41FA5}">
                      <a16:colId xmlns:a16="http://schemas.microsoft.com/office/drawing/2014/main" val="2689223451"/>
                    </a:ext>
                  </a:extLst>
                </a:gridCol>
              </a:tblGrid>
              <a:tr h="275912">
                <a:tc>
                  <a:txBody>
                    <a:bodyPr/>
                    <a:lstStyle/>
                    <a:p>
                      <a:pPr algn="l" fontAlgn="b"/>
                      <a:endParaRPr lang="pt-BR" sz="900" b="0" i="0" u="none" strike="noStrike" dirty="0">
                        <a:solidFill>
                          <a:srgbClr val="000000"/>
                        </a:solidFill>
                        <a:effectLst/>
                        <a:latin typeface="Barlow" panose="020B0604020202020204" pitchFamily="2" charset="0"/>
                      </a:endParaRPr>
                    </a:p>
                  </a:txBody>
                  <a:tcPr marL="9525" marR="9525" marT="9525" marB="0" anchor="b">
                    <a:solidFill>
                      <a:schemeClr val="bg1"/>
                    </a:solidFill>
                  </a:tcPr>
                </a:tc>
                <a:tc gridSpan="3">
                  <a:txBody>
                    <a:bodyPr/>
                    <a:lstStyle/>
                    <a:p>
                      <a:pPr algn="ctr" rtl="0" fontAlgn="b"/>
                      <a:r>
                        <a:rPr lang="pt-BR" sz="900" u="none" strike="noStrike" dirty="0" err="1">
                          <a:effectLst/>
                          <a:latin typeface="Barlow" panose="020B0604020202020204" pitchFamily="2" charset="0"/>
                        </a:rPr>
                        <a:t>Current</a:t>
                      </a:r>
                      <a:r>
                        <a:rPr lang="pt-BR" sz="900" u="none" strike="noStrike" dirty="0">
                          <a:effectLst/>
                          <a:latin typeface="Barlow" panose="020B0604020202020204" pitchFamily="2" charset="0"/>
                        </a:rPr>
                        <a:t> </a:t>
                      </a:r>
                      <a:r>
                        <a:rPr lang="pt-BR" sz="900" u="none" strike="noStrike" dirty="0" err="1">
                          <a:effectLst/>
                          <a:latin typeface="Barlow" panose="020B0604020202020204" pitchFamily="2" charset="0"/>
                        </a:rPr>
                        <a:t>Plan</a:t>
                      </a:r>
                      <a:endParaRPr lang="pt-BR" sz="900" b="1" i="0" u="none" strike="noStrike" dirty="0">
                        <a:solidFill>
                          <a:srgbClr val="000000"/>
                        </a:solidFill>
                        <a:effectLst/>
                        <a:latin typeface="Barlow" panose="020B0604020202020204" pitchFamily="2" charset="0"/>
                      </a:endParaRPr>
                    </a:p>
                  </a:txBody>
                  <a:tcPr marL="9525" marR="9525" marT="9525" marB="0" anchor="b"/>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44668963"/>
                  </a:ext>
                </a:extLst>
              </a:tr>
              <a:tr h="275912">
                <a:tc>
                  <a:txBody>
                    <a:bodyPr/>
                    <a:lstStyle/>
                    <a:p>
                      <a:pPr algn="l" fontAlgn="b"/>
                      <a:endParaRPr lang="pt-BR" sz="900" b="0" i="0" u="none" strike="noStrike" dirty="0">
                        <a:solidFill>
                          <a:srgbClr val="000000"/>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err="1">
                          <a:effectLst/>
                          <a:latin typeface="Barlow" panose="020B0604020202020204" pitchFamily="2" charset="0"/>
                        </a:rPr>
                        <a:t>Launch</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a:effectLst/>
                          <a:latin typeface="Barlow" panose="020B0604020202020204" pitchFamily="2" charset="0"/>
                        </a:rPr>
                        <a:t>Grow</a:t>
                      </a:r>
                      <a:endParaRPr lang="pt-BR" sz="900" b="1" i="0" u="none" strike="noStrike">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a:effectLst/>
                          <a:latin typeface="Barlow" panose="020B0604020202020204" pitchFamily="2" charset="0"/>
                        </a:rPr>
                        <a:t>Conquer</a:t>
                      </a:r>
                      <a:endParaRPr lang="pt-BR" sz="900" b="1" i="0" u="none" strike="noStrike">
                        <a:solidFill>
                          <a:srgbClr val="000000"/>
                        </a:solidFill>
                        <a:effectLst/>
                        <a:latin typeface="Barlow" panose="020B0604020202020204" pitchFamily="2" charset="0"/>
                      </a:endParaRPr>
                    </a:p>
                  </a:txBody>
                  <a:tcPr marL="9525" marR="9525" marT="9525" marB="0" anchor="b"/>
                </a:tc>
                <a:extLst>
                  <a:ext uri="{0D108BD9-81ED-4DB2-BD59-A6C34878D82A}">
                    <a16:rowId xmlns:a16="http://schemas.microsoft.com/office/drawing/2014/main" val="1023418784"/>
                  </a:ext>
                </a:extLst>
              </a:tr>
              <a:tr h="203694">
                <a:tc>
                  <a:txBody>
                    <a:bodyPr/>
                    <a:lstStyle/>
                    <a:p>
                      <a:pPr algn="l" rtl="0" fontAlgn="b"/>
                      <a:r>
                        <a:rPr lang="pt-BR" sz="900" u="none" strike="noStrike" dirty="0">
                          <a:effectLst/>
                          <a:latin typeface="Barlow" panose="020B0604020202020204" pitchFamily="2" charset="0"/>
                        </a:rPr>
                        <a:t>% </a:t>
                      </a:r>
                      <a:r>
                        <a:rPr lang="pt-BR" sz="900" u="none" strike="noStrike" dirty="0" err="1">
                          <a:effectLst/>
                          <a:latin typeface="Barlow" panose="020B0604020202020204" pitchFamily="2" charset="0"/>
                        </a:rPr>
                        <a:t>Clients</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dirty="0">
                          <a:solidFill>
                            <a:schemeClr val="tx1"/>
                          </a:solidFill>
                          <a:effectLst/>
                          <a:latin typeface="Barlow" panose="020B0604020202020204" pitchFamily="2" charset="0"/>
                        </a:rPr>
                        <a:t>50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30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a:solidFill>
                            <a:schemeClr val="tx1"/>
                          </a:solidFill>
                          <a:effectLst/>
                          <a:latin typeface="Barlow" panose="020B0604020202020204" pitchFamily="2" charset="0"/>
                        </a:rPr>
                        <a:t>20</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2062948390"/>
                  </a:ext>
                </a:extLst>
              </a:tr>
              <a:tr h="203694">
                <a:tc>
                  <a:txBody>
                    <a:bodyPr/>
                    <a:lstStyle/>
                    <a:p>
                      <a:pPr algn="l" rtl="0" fontAlgn="b"/>
                      <a:r>
                        <a:rPr lang="pt-BR" sz="900" u="none" strike="noStrike" dirty="0">
                          <a:effectLst/>
                          <a:latin typeface="Barlow" panose="020B0604020202020204" pitchFamily="2" charset="0"/>
                        </a:rPr>
                        <a:t>ARPU (Euros)</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dirty="0">
                          <a:solidFill>
                            <a:schemeClr val="tx1"/>
                          </a:solidFill>
                          <a:effectLst/>
                          <a:latin typeface="Barlow" panose="020B0604020202020204" pitchFamily="2" charset="0"/>
                        </a:rPr>
                        <a:t>70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180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480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3162646081"/>
                  </a:ext>
                </a:extLst>
              </a:tr>
              <a:tr h="203694">
                <a:tc>
                  <a:txBody>
                    <a:bodyPr/>
                    <a:lstStyle/>
                    <a:p>
                      <a:pPr algn="l" rtl="0" fontAlgn="b"/>
                      <a:r>
                        <a:rPr lang="pt-BR" sz="900" u="none" strike="noStrike" dirty="0" err="1">
                          <a:effectLst/>
                          <a:latin typeface="Barlow" panose="020B0604020202020204" pitchFamily="2" charset="0"/>
                        </a:rPr>
                        <a:t>Subscription</a:t>
                      </a:r>
                      <a:r>
                        <a:rPr lang="pt-BR" sz="900" u="none" strike="noStrike" dirty="0">
                          <a:effectLst/>
                          <a:latin typeface="Barlow" panose="020B0604020202020204" pitchFamily="2" charset="0"/>
                        </a:rPr>
                        <a:t> </a:t>
                      </a:r>
                      <a:r>
                        <a:rPr lang="pt-BR" sz="900" u="none" strike="noStrike" dirty="0" err="1">
                          <a:effectLst/>
                          <a:latin typeface="Barlow" panose="020B0604020202020204" pitchFamily="2" charset="0"/>
                        </a:rPr>
                        <a:t>Fee</a:t>
                      </a:r>
                      <a:r>
                        <a:rPr lang="pt-BR" sz="900" u="none" strike="noStrike" dirty="0">
                          <a:effectLst/>
                          <a:latin typeface="Barlow" panose="020B0604020202020204" pitchFamily="2" charset="0"/>
                        </a:rPr>
                        <a:t> (Euros)</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dirty="0">
                          <a:solidFill>
                            <a:schemeClr val="tx1"/>
                          </a:solidFill>
                          <a:effectLst/>
                          <a:latin typeface="Barlow" panose="020B0604020202020204" pitchFamily="2" charset="0"/>
                        </a:rPr>
                        <a:t>29</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99</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199</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1966560508"/>
                  </a:ext>
                </a:extLst>
              </a:tr>
              <a:tr h="203694">
                <a:tc>
                  <a:txBody>
                    <a:bodyPr/>
                    <a:lstStyle/>
                    <a:p>
                      <a:pPr algn="l" rtl="0" fontAlgn="b"/>
                      <a:r>
                        <a:rPr lang="pt-BR" sz="900" u="none" strike="noStrike" dirty="0" err="1">
                          <a:effectLst/>
                          <a:latin typeface="Barlow" panose="020B0604020202020204" pitchFamily="2" charset="0"/>
                        </a:rPr>
                        <a:t>Order</a:t>
                      </a:r>
                      <a:r>
                        <a:rPr lang="pt-BR" sz="900" u="none" strike="noStrike" dirty="0">
                          <a:effectLst/>
                          <a:latin typeface="Barlow" panose="020B0604020202020204" pitchFamily="2" charset="0"/>
                        </a:rPr>
                        <a:t> </a:t>
                      </a:r>
                      <a:r>
                        <a:rPr lang="pt-BR" sz="900" u="none" strike="noStrike" dirty="0" err="1">
                          <a:effectLst/>
                          <a:latin typeface="Barlow" panose="020B0604020202020204" pitchFamily="2" charset="0"/>
                        </a:rPr>
                        <a:t>Fee</a:t>
                      </a:r>
                      <a:r>
                        <a:rPr lang="pt-BR" sz="900" u="none" strike="noStrike" dirty="0">
                          <a:effectLst/>
                          <a:latin typeface="Barlow" panose="020B0604020202020204" pitchFamily="2" charset="0"/>
                        </a:rPr>
                        <a:t> (Euros)</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dirty="0">
                          <a:solidFill>
                            <a:schemeClr val="tx1"/>
                          </a:solidFill>
                          <a:effectLst/>
                          <a:latin typeface="Barlow" panose="020B0604020202020204" pitchFamily="2" charset="0"/>
                        </a:rPr>
                        <a:t>0,09</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0,08</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a:solidFill>
                            <a:schemeClr val="tx1"/>
                          </a:solidFill>
                          <a:effectLst/>
                          <a:latin typeface="Barlow" panose="020B0604020202020204" pitchFamily="2" charset="0"/>
                        </a:rPr>
                        <a:t>0,05</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3036728694"/>
                  </a:ext>
                </a:extLst>
              </a:tr>
              <a:tr h="203694">
                <a:tc>
                  <a:txBody>
                    <a:bodyPr/>
                    <a:lstStyle/>
                    <a:p>
                      <a:pPr algn="l" rtl="0" fontAlgn="b"/>
                      <a:r>
                        <a:rPr lang="en-US" sz="900" u="none" strike="noStrike" dirty="0">
                          <a:effectLst/>
                          <a:latin typeface="Barlow" panose="020B0604020202020204" pitchFamily="2" charset="0"/>
                        </a:rPr>
                        <a:t>Gross Income from </a:t>
                      </a:r>
                      <a:r>
                        <a:rPr lang="en-US" sz="900" u="none" strike="noStrike" dirty="0" err="1">
                          <a:effectLst/>
                          <a:latin typeface="Barlow" panose="020B0604020202020204" pitchFamily="2" charset="0"/>
                        </a:rPr>
                        <a:t>Subsc</a:t>
                      </a:r>
                      <a:r>
                        <a:rPr lang="en-US" sz="900" u="none" strike="noStrike" dirty="0">
                          <a:effectLst/>
                          <a:latin typeface="Barlow" panose="020B0604020202020204" pitchFamily="2" charset="0"/>
                        </a:rPr>
                        <a:t>. Fee *</a:t>
                      </a:r>
                      <a:endParaRPr lang="en-US"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dirty="0">
                          <a:solidFill>
                            <a:schemeClr val="tx1"/>
                          </a:solidFill>
                          <a:effectLst/>
                          <a:latin typeface="Barlow" panose="020B0604020202020204" pitchFamily="2" charset="0"/>
                        </a:rPr>
                        <a:t>1450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2970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3980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2446660107"/>
                  </a:ext>
                </a:extLst>
              </a:tr>
              <a:tr h="258506">
                <a:tc>
                  <a:txBody>
                    <a:bodyPr/>
                    <a:lstStyle/>
                    <a:p>
                      <a:pPr algn="l" rtl="0" fontAlgn="b"/>
                      <a:r>
                        <a:rPr lang="en-US" sz="900" u="none" strike="noStrike" dirty="0">
                          <a:effectLst/>
                          <a:latin typeface="Barlow" panose="020B0604020202020204" pitchFamily="2" charset="0"/>
                        </a:rPr>
                        <a:t>Gross Income from Order Fee *</a:t>
                      </a:r>
                      <a:endParaRPr lang="en-US"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a:solidFill>
                            <a:schemeClr val="tx1"/>
                          </a:solidFill>
                          <a:effectLst/>
                          <a:latin typeface="Barlow" panose="020B0604020202020204" pitchFamily="2" charset="0"/>
                        </a:rPr>
                        <a:t>2050</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2430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5620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1670851062"/>
                  </a:ext>
                </a:extLst>
              </a:tr>
              <a:tr h="203694">
                <a:tc>
                  <a:txBody>
                    <a:bodyPr/>
                    <a:lstStyle/>
                    <a:p>
                      <a:pPr algn="l" rtl="0" fontAlgn="b"/>
                      <a:r>
                        <a:rPr lang="pt-BR" sz="900" u="none" strike="noStrike" dirty="0">
                          <a:effectLst/>
                          <a:latin typeface="Barlow" panose="020B0604020202020204" pitchFamily="2" charset="0"/>
                        </a:rPr>
                        <a:t>Gross Income *</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a:solidFill>
                            <a:schemeClr val="tx1"/>
                          </a:solidFill>
                          <a:effectLst/>
                          <a:latin typeface="Barlow" panose="020B0604020202020204" pitchFamily="2" charset="0"/>
                        </a:rPr>
                        <a:t>3500</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a:solidFill>
                            <a:schemeClr val="tx1"/>
                          </a:solidFill>
                          <a:effectLst/>
                          <a:latin typeface="Barlow" panose="020B0604020202020204" pitchFamily="2" charset="0"/>
                        </a:rPr>
                        <a:t>5400</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9600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2718042789"/>
                  </a:ext>
                </a:extLst>
              </a:tr>
              <a:tr h="203694">
                <a:tc>
                  <a:txBody>
                    <a:bodyPr/>
                    <a:lstStyle/>
                    <a:p>
                      <a:pPr algn="l" rtl="0" fontAlgn="b"/>
                      <a:r>
                        <a:rPr lang="pt-BR" sz="900" u="none" strike="noStrike" dirty="0">
                          <a:effectLst/>
                          <a:latin typeface="Barlow" panose="020B0604020202020204" pitchFamily="2" charset="0"/>
                        </a:rPr>
                        <a:t>Income </a:t>
                      </a:r>
                      <a:r>
                        <a:rPr lang="pt-BR" sz="900" u="none" strike="noStrike" dirty="0" err="1">
                          <a:effectLst/>
                          <a:latin typeface="Barlow" panose="020B0604020202020204" pitchFamily="2" charset="0"/>
                        </a:rPr>
                        <a:t>Share</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a:solidFill>
                            <a:schemeClr val="tx1"/>
                          </a:solidFill>
                          <a:effectLst/>
                          <a:latin typeface="Barlow" panose="020B0604020202020204" pitchFamily="2" charset="0"/>
                        </a:rPr>
                        <a:t>19%</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a:solidFill>
                            <a:schemeClr val="tx1"/>
                          </a:solidFill>
                          <a:effectLst/>
                          <a:latin typeface="Barlow" panose="020B0604020202020204" pitchFamily="2" charset="0"/>
                        </a:rPr>
                        <a:t>29%</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52%</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41416249"/>
                  </a:ext>
                </a:extLst>
              </a:tr>
              <a:tr h="203694">
                <a:tc>
                  <a:txBody>
                    <a:bodyPr/>
                    <a:lstStyle/>
                    <a:p>
                      <a:pPr algn="l" rtl="0" fontAlgn="b"/>
                      <a:r>
                        <a:rPr lang="pt-BR" sz="900" u="none" strike="noStrike" dirty="0" err="1">
                          <a:effectLst/>
                          <a:latin typeface="Barlow" panose="020B0604020202020204" pitchFamily="2" charset="0"/>
                        </a:rPr>
                        <a:t>Orders</a:t>
                      </a:r>
                      <a:r>
                        <a:rPr lang="pt-BR" sz="900" u="none" strike="noStrike" dirty="0">
                          <a:effectLst/>
                          <a:latin typeface="Barlow" panose="020B0604020202020204" pitchFamily="2" charset="0"/>
                        </a:rPr>
                        <a:t> per </a:t>
                      </a:r>
                      <a:r>
                        <a:rPr lang="pt-BR" sz="900" u="none" strike="noStrike" dirty="0" err="1">
                          <a:effectLst/>
                          <a:latin typeface="Barlow" panose="020B0604020202020204" pitchFamily="2" charset="0"/>
                        </a:rPr>
                        <a:t>Client</a:t>
                      </a:r>
                      <a:r>
                        <a:rPr lang="pt-BR" sz="900" u="none" strike="noStrike" dirty="0">
                          <a:effectLst/>
                          <a:latin typeface="Barlow" panose="020B0604020202020204" pitchFamily="2" charset="0"/>
                        </a:rPr>
                        <a:t> (</a:t>
                      </a:r>
                      <a:r>
                        <a:rPr lang="pt-BR" sz="900" u="none" strike="noStrike" dirty="0" err="1">
                          <a:effectLst/>
                          <a:latin typeface="Barlow" panose="020B0604020202020204" pitchFamily="2" charset="0"/>
                        </a:rPr>
                        <a:t>average</a:t>
                      </a:r>
                      <a:r>
                        <a:rPr lang="pt-BR" sz="900" u="none" strike="noStrike" dirty="0">
                          <a:effectLst/>
                          <a:latin typeface="Barlow" panose="020B0604020202020204" pitchFamily="2" charset="0"/>
                        </a:rPr>
                        <a:t>)</a:t>
                      </a:r>
                      <a:endParaRPr lang="pt-BR" sz="900" b="1" i="0" u="none" strike="noStrike" dirty="0">
                        <a:solidFill>
                          <a:srgbClr val="000000"/>
                        </a:solidFill>
                        <a:effectLst/>
                        <a:latin typeface="Barlow" panose="020B0604020202020204" pitchFamily="2" charset="0"/>
                      </a:endParaRPr>
                    </a:p>
                  </a:txBody>
                  <a:tcPr marL="9525" marR="9525" marT="9525" marB="0" anchor="b"/>
                </a:tc>
                <a:tc>
                  <a:txBody>
                    <a:bodyPr/>
                    <a:lstStyle/>
                    <a:p>
                      <a:pPr algn="ctr" rtl="0" fontAlgn="b"/>
                      <a:r>
                        <a:rPr lang="pt-BR" sz="900" u="none" strike="noStrike">
                          <a:solidFill>
                            <a:schemeClr val="tx1"/>
                          </a:solidFill>
                          <a:effectLst/>
                          <a:latin typeface="Barlow" panose="020B0604020202020204" pitchFamily="2" charset="0"/>
                        </a:rPr>
                        <a:t>456</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a:solidFill>
                            <a:schemeClr val="tx1"/>
                          </a:solidFill>
                          <a:effectLst/>
                          <a:latin typeface="Barlow" panose="020B0604020202020204" pitchFamily="2" charset="0"/>
                        </a:rPr>
                        <a:t>1013</a:t>
                      </a:r>
                      <a:endParaRPr lang="pt-BR" sz="900" b="0" i="0" u="none" strike="noStrike">
                        <a:solidFill>
                          <a:schemeClr val="tx1"/>
                        </a:solidFill>
                        <a:effectLst/>
                        <a:latin typeface="Barlow" panose="020B0604020202020204" pitchFamily="2" charset="0"/>
                      </a:endParaRPr>
                    </a:p>
                  </a:txBody>
                  <a:tcPr marL="9525" marR="9525" marT="9525" marB="0" anchor="b">
                    <a:solidFill>
                      <a:schemeClr val="bg1"/>
                    </a:solidFill>
                  </a:tcPr>
                </a:tc>
                <a:tc>
                  <a:txBody>
                    <a:bodyPr/>
                    <a:lstStyle/>
                    <a:p>
                      <a:pPr algn="ctr" rtl="0" fontAlgn="b"/>
                      <a:r>
                        <a:rPr lang="pt-BR" sz="900" u="none" strike="noStrike" dirty="0">
                          <a:solidFill>
                            <a:schemeClr val="tx1"/>
                          </a:solidFill>
                          <a:effectLst/>
                          <a:latin typeface="Barlow" panose="020B0604020202020204" pitchFamily="2" charset="0"/>
                        </a:rPr>
                        <a:t>5620</a:t>
                      </a:r>
                      <a:endParaRPr lang="pt-BR" sz="900" b="0" i="0" u="none" strike="noStrike" dirty="0">
                        <a:solidFill>
                          <a:schemeClr val="tx1"/>
                        </a:solidFill>
                        <a:effectLst/>
                        <a:latin typeface="Barlow" panose="020B0604020202020204" pitchFamily="2" charset="0"/>
                      </a:endParaRPr>
                    </a:p>
                  </a:txBody>
                  <a:tcPr marL="9525" marR="9525" marT="9525" marB="0" anchor="b">
                    <a:solidFill>
                      <a:schemeClr val="bg1"/>
                    </a:solidFill>
                  </a:tcPr>
                </a:tc>
                <a:extLst>
                  <a:ext uri="{0D108BD9-81ED-4DB2-BD59-A6C34878D82A}">
                    <a16:rowId xmlns:a16="http://schemas.microsoft.com/office/drawing/2014/main" val="2346252918"/>
                  </a:ext>
                </a:extLst>
              </a:tr>
            </a:tbl>
          </a:graphicData>
        </a:graphic>
      </p:graphicFrame>
      <p:sp>
        <p:nvSpPr>
          <p:cNvPr id="56" name="TextBox 55">
            <a:extLst>
              <a:ext uri="{FF2B5EF4-FFF2-40B4-BE49-F238E27FC236}">
                <a16:creationId xmlns:a16="http://schemas.microsoft.com/office/drawing/2014/main" id="{4193E163-7EEC-97E9-2C9D-F077B81A4C59}"/>
              </a:ext>
            </a:extLst>
          </p:cNvPr>
          <p:cNvSpPr txBox="1"/>
          <p:nvPr/>
        </p:nvSpPr>
        <p:spPr>
          <a:xfrm>
            <a:off x="4363570" y="4210872"/>
            <a:ext cx="3704667" cy="369332"/>
          </a:xfrm>
          <a:prstGeom prst="rect">
            <a:avLst/>
          </a:prstGeom>
          <a:noFill/>
        </p:spPr>
        <p:txBody>
          <a:bodyPr wrap="square">
            <a:spAutoFit/>
          </a:bodyPr>
          <a:lstStyle/>
          <a:p>
            <a:r>
              <a:rPr lang="pt-BR" sz="900" dirty="0">
                <a:solidFill>
                  <a:schemeClr val="dk2"/>
                </a:solidFill>
                <a:latin typeface="Barlow Semi Condensed"/>
                <a:ea typeface="Barlow Semi Condensed"/>
                <a:cs typeface="Barlow Semi Condensed"/>
                <a:sym typeface="Barlow Semi Condensed"/>
              </a:rPr>
              <a:t>* For </a:t>
            </a:r>
            <a:r>
              <a:rPr lang="pt-BR" sz="900" dirty="0" err="1">
                <a:solidFill>
                  <a:schemeClr val="dk2"/>
                </a:solidFill>
                <a:latin typeface="Barlow Semi Condensed"/>
                <a:ea typeface="Barlow Semi Condensed"/>
                <a:cs typeface="Barlow Semi Condensed"/>
                <a:sym typeface="Barlow Semi Condensed"/>
              </a:rPr>
              <a:t>simplicity</a:t>
            </a:r>
            <a:r>
              <a:rPr lang="pt-BR" sz="900" dirty="0">
                <a:solidFill>
                  <a:schemeClr val="dk2"/>
                </a:solidFill>
                <a:latin typeface="Barlow Semi Condensed"/>
                <a:ea typeface="Barlow Semi Condensed"/>
                <a:cs typeface="Barlow Semi Condensed"/>
                <a:sym typeface="Barlow Semi Condensed"/>
              </a:rPr>
              <a:t>, 1% </a:t>
            </a:r>
            <a:r>
              <a:rPr lang="pt-BR" sz="900" dirty="0" err="1">
                <a:solidFill>
                  <a:schemeClr val="dk2"/>
                </a:solidFill>
                <a:latin typeface="Barlow Semi Condensed"/>
                <a:ea typeface="Barlow Semi Condensed"/>
                <a:cs typeface="Barlow Semi Condensed"/>
                <a:sym typeface="Barlow Semi Condensed"/>
              </a:rPr>
              <a:t>of</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clients</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was</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considered</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equal</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to</a:t>
            </a:r>
            <a:r>
              <a:rPr lang="pt-BR" sz="900" dirty="0">
                <a:solidFill>
                  <a:schemeClr val="dk2"/>
                </a:solidFill>
                <a:latin typeface="Barlow Semi Condensed"/>
                <a:ea typeface="Barlow Semi Condensed"/>
                <a:cs typeface="Barlow Semi Condensed"/>
                <a:sym typeface="Barlow Semi Condensed"/>
              </a:rPr>
              <a:t> 1 </a:t>
            </a:r>
            <a:r>
              <a:rPr lang="pt-BR" sz="900" dirty="0" err="1">
                <a:solidFill>
                  <a:schemeClr val="dk2"/>
                </a:solidFill>
                <a:latin typeface="Barlow Semi Condensed"/>
                <a:ea typeface="Barlow Semi Condensed"/>
                <a:cs typeface="Barlow Semi Condensed"/>
                <a:sym typeface="Barlow Semi Condensed"/>
              </a:rPr>
              <a:t>client</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This</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allowed</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analyze</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the</a:t>
            </a:r>
            <a:r>
              <a:rPr lang="pt-BR" sz="900" dirty="0">
                <a:solidFill>
                  <a:schemeClr val="dk2"/>
                </a:solidFill>
                <a:latin typeface="Barlow Semi Condensed"/>
                <a:ea typeface="Barlow Semi Condensed"/>
                <a:cs typeface="Barlow Semi Condensed"/>
                <a:sym typeface="Barlow Semi Condensed"/>
              </a:rPr>
              <a:t> </a:t>
            </a:r>
            <a:r>
              <a:rPr lang="pt-BR" sz="900" dirty="0" err="1">
                <a:solidFill>
                  <a:schemeClr val="dk2"/>
                </a:solidFill>
                <a:latin typeface="Barlow Semi Condensed"/>
                <a:ea typeface="Barlow Semi Condensed"/>
                <a:cs typeface="Barlow Semi Condensed"/>
                <a:sym typeface="Barlow Semi Condensed"/>
              </a:rPr>
              <a:t>proportional</a:t>
            </a:r>
            <a:r>
              <a:rPr lang="pt-BR" sz="900" dirty="0">
                <a:solidFill>
                  <a:schemeClr val="dk2"/>
                </a:solidFill>
                <a:latin typeface="Barlow Semi Condensed"/>
                <a:ea typeface="Barlow Semi Condensed"/>
                <a:cs typeface="Barlow Semi Condensed"/>
                <a:sym typeface="Barlow Semi Condensed"/>
              </a:rPr>
              <a:t> income </a:t>
            </a:r>
            <a:r>
              <a:rPr lang="pt-BR" sz="900" dirty="0" err="1">
                <a:solidFill>
                  <a:schemeClr val="dk2"/>
                </a:solidFill>
                <a:latin typeface="Barlow Semi Condensed"/>
                <a:ea typeface="Barlow Semi Condensed"/>
                <a:cs typeface="Barlow Semi Condensed"/>
                <a:sym typeface="Barlow Semi Condensed"/>
              </a:rPr>
              <a:t>distribution</a:t>
            </a:r>
            <a:r>
              <a:rPr lang="pt-BR" sz="900" dirty="0">
                <a:solidFill>
                  <a:schemeClr val="dk2"/>
                </a:solidFill>
                <a:latin typeface="Barlow Semi Condensed"/>
                <a:ea typeface="Barlow Semi Condensed"/>
                <a:cs typeface="Barlow Semi Condensed"/>
                <a:sym typeface="Barlow Semi Condensed"/>
              </a:rPr>
              <a:t>.</a:t>
            </a:r>
            <a:endParaRPr lang="pt-BR" sz="900"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2098D18-B41A-86DA-D709-93FC6591E96C}"/>
                  </a:ext>
                </a:extLst>
              </p:cNvPr>
              <p:cNvSpPr txBox="1"/>
              <p:nvPr/>
            </p:nvSpPr>
            <p:spPr>
              <a:xfrm>
                <a:off x="923982" y="2083177"/>
                <a:ext cx="1953805" cy="1615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sz="1050" b="0" i="1" smtClean="0">
                          <a:latin typeface="Cambria Math" panose="02040503050406030204" pitchFamily="18" charset="0"/>
                        </a:rPr>
                        <m:t>% </m:t>
                      </m:r>
                      <m:r>
                        <a:rPr lang="pt-BR" sz="1050" b="0" i="1" smtClean="0">
                          <a:latin typeface="Cambria Math" panose="02040503050406030204" pitchFamily="18" charset="0"/>
                        </a:rPr>
                        <m:t>𝑜𝑓</m:t>
                      </m:r>
                      <m:r>
                        <a:rPr lang="pt-BR" sz="1050" b="0" i="1" smtClean="0">
                          <a:latin typeface="Cambria Math" panose="02040503050406030204" pitchFamily="18" charset="0"/>
                        </a:rPr>
                        <m:t> </m:t>
                      </m:r>
                      <m:r>
                        <a:rPr lang="pt-BR" sz="1050" b="0" i="1" smtClean="0">
                          <a:latin typeface="Cambria Math" panose="02040503050406030204" pitchFamily="18" charset="0"/>
                        </a:rPr>
                        <m:t>𝑐𝑙𝑖𝑒𝑛𝑡𝑠</m:t>
                      </m:r>
                      <m:r>
                        <a:rPr lang="pt-BR" sz="1050" b="0" i="1" smtClean="0">
                          <a:latin typeface="Cambria Math" panose="02040503050406030204" pitchFamily="18" charset="0"/>
                        </a:rPr>
                        <m:t> ∗</m:t>
                      </m:r>
                      <m:r>
                        <a:rPr lang="pt-BR" sz="1050" b="0" i="1" smtClean="0">
                          <a:latin typeface="Cambria Math" panose="02040503050406030204" pitchFamily="18" charset="0"/>
                        </a:rPr>
                        <m:t>𝑆𝑢𝑏𝑠𝑐𝑟𝑖𝑝𝑡𝑖𝑜𝑛</m:t>
                      </m:r>
                      <m:r>
                        <a:rPr lang="pt-BR" sz="1050" b="0" i="1" smtClean="0">
                          <a:latin typeface="Cambria Math" panose="02040503050406030204" pitchFamily="18" charset="0"/>
                        </a:rPr>
                        <m:t> </m:t>
                      </m:r>
                      <m:r>
                        <a:rPr lang="pt-BR" sz="1050" b="0" i="1" smtClean="0">
                          <a:latin typeface="Cambria Math" panose="02040503050406030204" pitchFamily="18" charset="0"/>
                        </a:rPr>
                        <m:t>𝐹𝑒𝑒</m:t>
                      </m:r>
                    </m:oMath>
                  </m:oMathPara>
                </a14:m>
                <a:endParaRPr lang="pt-BR" sz="1050" dirty="0"/>
              </a:p>
            </p:txBody>
          </p:sp>
        </mc:Choice>
        <mc:Fallback>
          <p:sp>
            <p:nvSpPr>
              <p:cNvPr id="18" name="TextBox 17">
                <a:extLst>
                  <a:ext uri="{FF2B5EF4-FFF2-40B4-BE49-F238E27FC236}">
                    <a16:creationId xmlns:a16="http://schemas.microsoft.com/office/drawing/2014/main" id="{42098D18-B41A-86DA-D709-93FC6591E96C}"/>
                  </a:ext>
                </a:extLst>
              </p:cNvPr>
              <p:cNvSpPr txBox="1">
                <a:spLocks noRot="1" noChangeAspect="1" noMove="1" noResize="1" noEditPoints="1" noAdjustHandles="1" noChangeArrowheads="1" noChangeShapeType="1" noTextEdit="1"/>
              </p:cNvSpPr>
              <p:nvPr/>
            </p:nvSpPr>
            <p:spPr>
              <a:xfrm>
                <a:off x="923982" y="2083177"/>
                <a:ext cx="1953805" cy="161583"/>
              </a:xfrm>
              <a:prstGeom prst="rect">
                <a:avLst/>
              </a:prstGeom>
              <a:blipFill>
                <a:blip r:embed="rId3"/>
                <a:stretch>
                  <a:fillRect l="-1563" t="-3846" r="-1250" b="-4230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78FA5D39-ADA3-6BB0-1336-3A89FEAD86A6}"/>
                  </a:ext>
                </a:extLst>
              </p:cNvPr>
              <p:cNvSpPr txBox="1"/>
              <p:nvPr/>
            </p:nvSpPr>
            <p:spPr>
              <a:xfrm>
                <a:off x="920117" y="2622523"/>
                <a:ext cx="1547283" cy="1615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sz="1050" b="0" i="1" smtClean="0">
                          <a:latin typeface="Cambria Math" panose="02040503050406030204" pitchFamily="18" charset="0"/>
                        </a:rPr>
                        <m:t>% </m:t>
                      </m:r>
                      <m:r>
                        <a:rPr lang="pt-BR" sz="1050" b="0" i="1" smtClean="0">
                          <a:latin typeface="Cambria Math" panose="02040503050406030204" pitchFamily="18" charset="0"/>
                        </a:rPr>
                        <m:t>𝑜𝑓</m:t>
                      </m:r>
                      <m:r>
                        <a:rPr lang="pt-BR" sz="1050" b="0" i="1" smtClean="0">
                          <a:latin typeface="Cambria Math" panose="02040503050406030204" pitchFamily="18" charset="0"/>
                        </a:rPr>
                        <m:t> </m:t>
                      </m:r>
                      <m:r>
                        <a:rPr lang="pt-BR" sz="1050" b="0" i="1" smtClean="0">
                          <a:latin typeface="Cambria Math" panose="02040503050406030204" pitchFamily="18" charset="0"/>
                        </a:rPr>
                        <m:t>𝑐𝑙𝑖𝑒𝑛𝑡𝑠</m:t>
                      </m:r>
                      <m:r>
                        <a:rPr lang="pt-BR" sz="1050" b="0" i="1" smtClean="0">
                          <a:latin typeface="Cambria Math" panose="02040503050406030204" pitchFamily="18" charset="0"/>
                        </a:rPr>
                        <m:t> ∗</m:t>
                      </m:r>
                      <m:r>
                        <a:rPr lang="pt-BR" sz="1050" b="0" i="1" smtClean="0">
                          <a:latin typeface="Cambria Math" panose="02040503050406030204" pitchFamily="18" charset="0"/>
                        </a:rPr>
                        <m:t>𝑂𝑟𝑑𝑒𝑟</m:t>
                      </m:r>
                      <m:r>
                        <a:rPr lang="pt-BR" sz="1050" b="0" i="1" smtClean="0">
                          <a:latin typeface="Cambria Math" panose="02040503050406030204" pitchFamily="18" charset="0"/>
                        </a:rPr>
                        <m:t> </m:t>
                      </m:r>
                      <m:r>
                        <a:rPr lang="pt-BR" sz="1050" b="0" i="1" smtClean="0">
                          <a:latin typeface="Cambria Math" panose="02040503050406030204" pitchFamily="18" charset="0"/>
                        </a:rPr>
                        <m:t>𝐹𝑒𝑒</m:t>
                      </m:r>
                    </m:oMath>
                  </m:oMathPara>
                </a14:m>
                <a:endParaRPr lang="pt-BR" sz="1050" dirty="0"/>
              </a:p>
            </p:txBody>
          </p:sp>
        </mc:Choice>
        <mc:Fallback>
          <p:sp>
            <p:nvSpPr>
              <p:cNvPr id="58" name="TextBox 57">
                <a:extLst>
                  <a:ext uri="{FF2B5EF4-FFF2-40B4-BE49-F238E27FC236}">
                    <a16:creationId xmlns:a16="http://schemas.microsoft.com/office/drawing/2014/main" id="{78FA5D39-ADA3-6BB0-1336-3A89FEAD86A6}"/>
                  </a:ext>
                </a:extLst>
              </p:cNvPr>
              <p:cNvSpPr txBox="1">
                <a:spLocks noRot="1" noChangeAspect="1" noMove="1" noResize="1" noEditPoints="1" noAdjustHandles="1" noChangeArrowheads="1" noChangeShapeType="1" noTextEdit="1"/>
              </p:cNvSpPr>
              <p:nvPr/>
            </p:nvSpPr>
            <p:spPr>
              <a:xfrm>
                <a:off x="920117" y="2622523"/>
                <a:ext cx="1547283" cy="161583"/>
              </a:xfrm>
              <a:prstGeom prst="rect">
                <a:avLst/>
              </a:prstGeom>
              <a:blipFill>
                <a:blip r:embed="rId4"/>
                <a:stretch>
                  <a:fillRect l="-1969" t="-3704" r="-1181" b="-3703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8C4B8AFD-DBCD-0D59-4368-57376F5AC25B}"/>
                  </a:ext>
                </a:extLst>
              </p:cNvPr>
              <p:cNvSpPr txBox="1"/>
              <p:nvPr/>
            </p:nvSpPr>
            <p:spPr>
              <a:xfrm>
                <a:off x="923982" y="3161870"/>
                <a:ext cx="1281120" cy="1615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sz="1050" b="0" i="1" smtClean="0">
                          <a:latin typeface="Cambria Math" panose="02040503050406030204" pitchFamily="18" charset="0"/>
                        </a:rPr>
                        <m:t>% </m:t>
                      </m:r>
                      <m:r>
                        <a:rPr lang="pt-BR" sz="1050" b="0" i="1" smtClean="0">
                          <a:latin typeface="Cambria Math" panose="02040503050406030204" pitchFamily="18" charset="0"/>
                        </a:rPr>
                        <m:t>𝑜𝑓</m:t>
                      </m:r>
                      <m:r>
                        <a:rPr lang="pt-BR" sz="1050" b="0" i="1" smtClean="0">
                          <a:latin typeface="Cambria Math" panose="02040503050406030204" pitchFamily="18" charset="0"/>
                        </a:rPr>
                        <m:t> </m:t>
                      </m:r>
                      <m:r>
                        <a:rPr lang="pt-BR" sz="1050" b="0" i="1" smtClean="0">
                          <a:latin typeface="Cambria Math" panose="02040503050406030204" pitchFamily="18" charset="0"/>
                        </a:rPr>
                        <m:t>𝑐𝑙𝑖𝑒𝑛𝑡𝑠</m:t>
                      </m:r>
                      <m:r>
                        <a:rPr lang="pt-BR" sz="1050" b="0" i="1" smtClean="0">
                          <a:latin typeface="Cambria Math" panose="02040503050406030204" pitchFamily="18" charset="0"/>
                        </a:rPr>
                        <m:t> ∗</m:t>
                      </m:r>
                      <m:r>
                        <a:rPr lang="pt-BR" sz="1050" b="0" i="1" smtClean="0">
                          <a:latin typeface="Cambria Math" panose="02040503050406030204" pitchFamily="18" charset="0"/>
                        </a:rPr>
                        <m:t>𝐴𝑅𝑃𝑈</m:t>
                      </m:r>
                    </m:oMath>
                  </m:oMathPara>
                </a14:m>
                <a:endParaRPr lang="pt-BR" sz="1050" dirty="0"/>
              </a:p>
            </p:txBody>
          </p:sp>
        </mc:Choice>
        <mc:Fallback>
          <p:sp>
            <p:nvSpPr>
              <p:cNvPr id="59" name="TextBox 58">
                <a:extLst>
                  <a:ext uri="{FF2B5EF4-FFF2-40B4-BE49-F238E27FC236}">
                    <a16:creationId xmlns:a16="http://schemas.microsoft.com/office/drawing/2014/main" id="{8C4B8AFD-DBCD-0D59-4368-57376F5AC25B}"/>
                  </a:ext>
                </a:extLst>
              </p:cNvPr>
              <p:cNvSpPr txBox="1">
                <a:spLocks noRot="1" noChangeAspect="1" noMove="1" noResize="1" noEditPoints="1" noAdjustHandles="1" noChangeArrowheads="1" noChangeShapeType="1" noTextEdit="1"/>
              </p:cNvSpPr>
              <p:nvPr/>
            </p:nvSpPr>
            <p:spPr>
              <a:xfrm>
                <a:off x="923982" y="3161870"/>
                <a:ext cx="1281120" cy="161583"/>
              </a:xfrm>
              <a:prstGeom prst="rect">
                <a:avLst/>
              </a:prstGeom>
              <a:blipFill>
                <a:blip r:embed="rId5"/>
                <a:stretch>
                  <a:fillRect l="-2381" t="-3846" r="-1905" b="-4230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6D4B9339-2864-986F-9CC9-C8F2B7660975}"/>
                  </a:ext>
                </a:extLst>
              </p:cNvPr>
              <p:cNvSpPr txBox="1"/>
              <p:nvPr/>
            </p:nvSpPr>
            <p:spPr>
              <a:xfrm>
                <a:off x="960458" y="3712301"/>
                <a:ext cx="1712455" cy="3078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pt-BR" sz="1050" b="0" i="1" smtClean="0">
                              <a:latin typeface="Cambria Math" panose="02040503050406030204" pitchFamily="18" charset="0"/>
                            </a:rPr>
                          </m:ctrlPr>
                        </m:fPr>
                        <m:num>
                          <m:r>
                            <a:rPr lang="pt-BR" sz="1050" b="0" i="1" smtClean="0">
                              <a:latin typeface="Cambria Math" panose="02040503050406030204" pitchFamily="18" charset="0"/>
                            </a:rPr>
                            <m:t>(</m:t>
                          </m:r>
                          <m:r>
                            <a:rPr lang="pt-BR" sz="1050" b="0" i="1" smtClean="0">
                              <a:latin typeface="Cambria Math" panose="02040503050406030204" pitchFamily="18" charset="0"/>
                            </a:rPr>
                            <m:t>𝐴𝑅𝑃𝑈</m:t>
                          </m:r>
                          <m:r>
                            <a:rPr lang="pt-BR" sz="1050" b="0" i="1" smtClean="0">
                              <a:latin typeface="Cambria Math" panose="02040503050406030204" pitchFamily="18" charset="0"/>
                            </a:rPr>
                            <m:t> −</m:t>
                          </m:r>
                          <m:r>
                            <a:rPr lang="pt-BR" sz="1050" b="0" i="1" smtClean="0">
                              <a:latin typeface="Cambria Math" panose="02040503050406030204" pitchFamily="18" charset="0"/>
                            </a:rPr>
                            <m:t>𝑆𝑢𝑏𝑠𝑐𝑟𝑖𝑝𝑡𝑖𝑜𝑛</m:t>
                          </m:r>
                          <m:r>
                            <a:rPr lang="pt-BR" sz="1050" b="0" i="1" smtClean="0">
                              <a:latin typeface="Cambria Math" panose="02040503050406030204" pitchFamily="18" charset="0"/>
                            </a:rPr>
                            <m:t> </m:t>
                          </m:r>
                          <m:r>
                            <a:rPr lang="pt-BR" sz="1050" b="0" i="1" smtClean="0">
                              <a:latin typeface="Cambria Math" panose="02040503050406030204" pitchFamily="18" charset="0"/>
                            </a:rPr>
                            <m:t>𝐹𝑒𝑒</m:t>
                          </m:r>
                          <m:r>
                            <a:rPr lang="pt-BR" sz="1050" b="0" i="1" smtClean="0">
                              <a:latin typeface="Cambria Math" panose="02040503050406030204" pitchFamily="18" charset="0"/>
                            </a:rPr>
                            <m:t>)</m:t>
                          </m:r>
                        </m:num>
                        <m:den>
                          <m:r>
                            <a:rPr lang="pt-BR" sz="1050" b="0" i="1" smtClean="0">
                              <a:latin typeface="Cambria Math" panose="02040503050406030204" pitchFamily="18" charset="0"/>
                            </a:rPr>
                            <m:t>𝑂𝑟𝑑𝑒𝑟</m:t>
                          </m:r>
                          <m:r>
                            <a:rPr lang="pt-BR" sz="1050" b="0" i="1" smtClean="0">
                              <a:latin typeface="Cambria Math" panose="02040503050406030204" pitchFamily="18" charset="0"/>
                            </a:rPr>
                            <m:t> </m:t>
                          </m:r>
                          <m:r>
                            <a:rPr lang="pt-BR" sz="1050" b="0" i="1" smtClean="0">
                              <a:latin typeface="Cambria Math" panose="02040503050406030204" pitchFamily="18" charset="0"/>
                            </a:rPr>
                            <m:t>𝐹𝑒𝑒</m:t>
                          </m:r>
                        </m:den>
                      </m:f>
                    </m:oMath>
                  </m:oMathPara>
                </a14:m>
                <a:endParaRPr lang="pt-BR" sz="1050" dirty="0"/>
              </a:p>
            </p:txBody>
          </p:sp>
        </mc:Choice>
        <mc:Fallback>
          <p:sp>
            <p:nvSpPr>
              <p:cNvPr id="60" name="TextBox 59">
                <a:extLst>
                  <a:ext uri="{FF2B5EF4-FFF2-40B4-BE49-F238E27FC236}">
                    <a16:creationId xmlns:a16="http://schemas.microsoft.com/office/drawing/2014/main" id="{6D4B9339-2864-986F-9CC9-C8F2B7660975}"/>
                  </a:ext>
                </a:extLst>
              </p:cNvPr>
              <p:cNvSpPr txBox="1">
                <a:spLocks noRot="1" noChangeAspect="1" noMove="1" noResize="1" noEditPoints="1" noAdjustHandles="1" noChangeArrowheads="1" noChangeShapeType="1" noTextEdit="1"/>
              </p:cNvSpPr>
              <p:nvPr/>
            </p:nvSpPr>
            <p:spPr>
              <a:xfrm>
                <a:off x="960458" y="3712301"/>
                <a:ext cx="1712455" cy="307841"/>
              </a:xfrm>
              <a:prstGeom prst="rect">
                <a:avLst/>
              </a:prstGeom>
              <a:blipFill>
                <a:blip r:embed="rId6"/>
                <a:stretch>
                  <a:fillRect l="-2500" t="-8000" r="-2857" b="-16000"/>
                </a:stretch>
              </a:blipFill>
            </p:spPr>
            <p:txBody>
              <a:bodyPr/>
              <a:lstStyle/>
              <a:p>
                <a:r>
                  <a:rPr lang="pt-BR">
                    <a:noFill/>
                  </a:rPr>
                  <a:t> </a:t>
                </a:r>
              </a:p>
            </p:txBody>
          </p:sp>
        </mc:Fallback>
      </mc:AlternateContent>
      <p:cxnSp>
        <p:nvCxnSpPr>
          <p:cNvPr id="20" name="Straight Arrow Connector 19">
            <a:extLst>
              <a:ext uri="{FF2B5EF4-FFF2-40B4-BE49-F238E27FC236}">
                <a16:creationId xmlns:a16="http://schemas.microsoft.com/office/drawing/2014/main" id="{5E2F9EA1-5241-BA1D-8037-0549B248D3BC}"/>
              </a:ext>
            </a:extLst>
          </p:cNvPr>
          <p:cNvCxnSpPr>
            <a:endCxn id="18" idx="3"/>
          </p:cNvCxnSpPr>
          <p:nvPr/>
        </p:nvCxnSpPr>
        <p:spPr>
          <a:xfrm flipH="1" flipV="1">
            <a:off x="2877787" y="2163969"/>
            <a:ext cx="1485783" cy="99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01408C2-1DE5-70D2-5681-10C27189794C}"/>
              </a:ext>
            </a:extLst>
          </p:cNvPr>
          <p:cNvCxnSpPr>
            <a:cxnSpLocks/>
            <a:endCxn id="58" idx="3"/>
          </p:cNvCxnSpPr>
          <p:nvPr/>
        </p:nvCxnSpPr>
        <p:spPr>
          <a:xfrm flipH="1" flipV="1">
            <a:off x="2467400" y="2703315"/>
            <a:ext cx="1896170" cy="71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70C8CA-F6E1-71FE-0DDF-578858718195}"/>
              </a:ext>
            </a:extLst>
          </p:cNvPr>
          <p:cNvCxnSpPr>
            <a:endCxn id="59" idx="3"/>
          </p:cNvCxnSpPr>
          <p:nvPr/>
        </p:nvCxnSpPr>
        <p:spPr>
          <a:xfrm flipH="1" flipV="1">
            <a:off x="2205102" y="3242662"/>
            <a:ext cx="2158468" cy="421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FE6045-EF90-6A25-51D0-C24F5870997C}"/>
              </a:ext>
            </a:extLst>
          </p:cNvPr>
          <p:cNvCxnSpPr>
            <a:cxnSpLocks/>
            <a:endCxn id="60" idx="3"/>
          </p:cNvCxnSpPr>
          <p:nvPr/>
        </p:nvCxnSpPr>
        <p:spPr>
          <a:xfrm flipH="1" flipV="1">
            <a:off x="2672913" y="3866222"/>
            <a:ext cx="1690657" cy="15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 insights</a:t>
            </a:r>
            <a:endParaRPr dirty="0"/>
          </a:p>
        </p:txBody>
      </p:sp>
      <p:sp>
        <p:nvSpPr>
          <p:cNvPr id="2196" name="Google Shape;2196;p40"/>
          <p:cNvSpPr txBox="1">
            <a:spLocks noGrp="1"/>
          </p:cNvSpPr>
          <p:nvPr>
            <p:ph type="subTitle" idx="1"/>
          </p:nvPr>
        </p:nvSpPr>
        <p:spPr>
          <a:xfrm>
            <a:off x="3112995" y="1499616"/>
            <a:ext cx="2938182"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 Orders vs Subscription Fee</a:t>
            </a:r>
            <a:endParaRPr dirty="0"/>
          </a:p>
        </p:txBody>
      </p:sp>
      <p:sp>
        <p:nvSpPr>
          <p:cNvPr id="2197" name="Google Shape;2197;p40"/>
          <p:cNvSpPr txBox="1">
            <a:spLocks noGrp="1"/>
          </p:cNvSpPr>
          <p:nvPr>
            <p:ph type="subTitle" idx="2"/>
          </p:nvPr>
        </p:nvSpPr>
        <p:spPr>
          <a:xfrm>
            <a:off x="997234" y="14996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Income source</a:t>
            </a:r>
            <a:endParaRPr dirty="0"/>
          </a:p>
        </p:txBody>
      </p:sp>
      <p:sp>
        <p:nvSpPr>
          <p:cNvPr id="2198" name="Google Shape;2198;p40"/>
          <p:cNvSpPr txBox="1">
            <a:spLocks noGrp="1"/>
          </p:cNvSpPr>
          <p:nvPr>
            <p:ph type="subTitle" idx="3"/>
          </p:nvPr>
        </p:nvSpPr>
        <p:spPr>
          <a:xfrm>
            <a:off x="6083018" y="1494652"/>
            <a:ext cx="2255236"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Income share per Fee</a:t>
            </a:r>
            <a:endParaRPr dirty="0"/>
          </a:p>
        </p:txBody>
      </p:sp>
      <p:sp>
        <p:nvSpPr>
          <p:cNvPr id="2199" name="Google Shape;2199;p40"/>
          <p:cNvSpPr txBox="1">
            <a:spLocks noGrp="1"/>
          </p:cNvSpPr>
          <p:nvPr>
            <p:ph type="subTitle" idx="4"/>
          </p:nvPr>
        </p:nvSpPr>
        <p:spPr>
          <a:xfrm>
            <a:off x="3667282" y="19110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average of orders per client grows along with the Subscription Fee of its contracted plan.</a:t>
            </a:r>
          </a:p>
        </p:txBody>
      </p:sp>
      <p:sp>
        <p:nvSpPr>
          <p:cNvPr id="2200" name="Google Shape;2200;p40"/>
          <p:cNvSpPr txBox="1">
            <a:spLocks noGrp="1"/>
          </p:cNvSpPr>
          <p:nvPr>
            <p:ph type="subTitle" idx="5"/>
          </p:nvPr>
        </p:nvSpPr>
        <p:spPr>
          <a:xfrm>
            <a:off x="827100" y="2032200"/>
            <a:ext cx="2198382" cy="1079100"/>
          </a:xfrm>
          <a:prstGeom prst="rect">
            <a:avLst/>
          </a:prstGeom>
        </p:spPr>
        <p:txBody>
          <a:bodyPr spcFirstLastPara="1" wrap="square" lIns="91425" tIns="91425" rIns="91425" bIns="91425" anchor="t" anchorCtr="0">
            <a:noAutofit/>
          </a:bodyPr>
          <a:lstStyle/>
          <a:p>
            <a:r>
              <a:rPr lang="pt-BR" sz="1200" dirty="0">
                <a:latin typeface="Barlow" panose="00000500000000000000" pitchFamily="2" charset="0"/>
              </a:rPr>
              <a:t>The major income </a:t>
            </a:r>
            <a:r>
              <a:rPr lang="pt-BR" sz="1200" dirty="0" err="1">
                <a:latin typeface="Barlow" panose="00000500000000000000" pitchFamily="2" charset="0"/>
              </a:rPr>
              <a:t>share</a:t>
            </a:r>
            <a:r>
              <a:rPr lang="pt-BR" sz="1200" dirty="0">
                <a:latin typeface="Barlow" panose="00000500000000000000" pitchFamily="2" charset="0"/>
              </a:rPr>
              <a:t> comes </a:t>
            </a:r>
            <a:r>
              <a:rPr lang="pt-BR" sz="1200" dirty="0" err="1">
                <a:latin typeface="Barlow" panose="00000500000000000000" pitchFamily="2" charset="0"/>
              </a:rPr>
              <a:t>from</a:t>
            </a:r>
            <a:r>
              <a:rPr lang="pt-BR" sz="1200" dirty="0">
                <a:latin typeface="Barlow" panose="00000500000000000000" pitchFamily="2" charset="0"/>
              </a:rPr>
              <a:t> </a:t>
            </a:r>
            <a:r>
              <a:rPr lang="pt-BR" sz="1200" dirty="0" err="1">
                <a:latin typeface="Barlow" panose="00000500000000000000" pitchFamily="2" charset="0"/>
              </a:rPr>
              <a:t>the</a:t>
            </a:r>
            <a:r>
              <a:rPr lang="pt-BR" sz="1200" dirty="0">
                <a:latin typeface="Barlow" panose="00000500000000000000" pitchFamily="2" charset="0"/>
              </a:rPr>
              <a:t> </a:t>
            </a:r>
            <a:r>
              <a:rPr lang="pt-BR" sz="1200" dirty="0" err="1">
                <a:latin typeface="Barlow" panose="00000500000000000000" pitchFamily="2" charset="0"/>
              </a:rPr>
              <a:t>Conquer</a:t>
            </a:r>
            <a:r>
              <a:rPr lang="pt-BR" sz="1200" dirty="0">
                <a:latin typeface="Barlow" panose="00000500000000000000" pitchFamily="2" charset="0"/>
              </a:rPr>
              <a:t> </a:t>
            </a:r>
            <a:r>
              <a:rPr lang="pt-BR" sz="1200" dirty="0" err="1">
                <a:latin typeface="Barlow" panose="00000500000000000000" pitchFamily="2" charset="0"/>
              </a:rPr>
              <a:t>plan</a:t>
            </a:r>
            <a:r>
              <a:rPr lang="pt-BR" sz="1200" dirty="0">
                <a:latin typeface="Barlow" panose="00000500000000000000" pitchFamily="2" charset="0"/>
              </a:rPr>
              <a:t>.</a:t>
            </a:r>
          </a:p>
        </p:txBody>
      </p:sp>
      <p:sp>
        <p:nvSpPr>
          <p:cNvPr id="2201" name="Google Shape;2201;p40"/>
          <p:cNvSpPr txBox="1">
            <a:spLocks noGrp="1"/>
          </p:cNvSpPr>
          <p:nvPr>
            <p:ph type="subTitle" idx="6"/>
          </p:nvPr>
        </p:nvSpPr>
        <p:spPr>
          <a:xfrm>
            <a:off x="5889812" y="1911096"/>
            <a:ext cx="2628900" cy="1079100"/>
          </a:xfrm>
          <a:prstGeom prst="rect">
            <a:avLst/>
          </a:prstGeom>
        </p:spPr>
        <p:txBody>
          <a:bodyPr spcFirstLastPara="1" wrap="square" lIns="91425" tIns="91425" rIns="91425" bIns="91425" anchor="t" anchorCtr="0">
            <a:noAutofit/>
          </a:bodyPr>
          <a:lstStyle/>
          <a:p>
            <a:r>
              <a:rPr lang="pt-BR" sz="1200" dirty="0"/>
              <a:t>Most </a:t>
            </a:r>
            <a:r>
              <a:rPr lang="pt-BR" sz="1200" dirty="0" err="1"/>
              <a:t>of</a:t>
            </a:r>
            <a:r>
              <a:rPr lang="pt-BR" sz="1200" dirty="0"/>
              <a:t> </a:t>
            </a:r>
            <a:r>
              <a:rPr lang="pt-BR" sz="1200" dirty="0" err="1"/>
              <a:t>Launch</a:t>
            </a:r>
            <a:r>
              <a:rPr lang="pt-BR" sz="1200" dirty="0"/>
              <a:t> </a:t>
            </a:r>
            <a:r>
              <a:rPr lang="pt-BR" sz="1200" dirty="0" err="1"/>
              <a:t>and</a:t>
            </a:r>
            <a:r>
              <a:rPr lang="pt-BR" sz="1200" dirty="0"/>
              <a:t> </a:t>
            </a:r>
            <a:r>
              <a:rPr lang="pt-BR" sz="1200" dirty="0" err="1"/>
              <a:t>Conquer</a:t>
            </a:r>
            <a:r>
              <a:rPr lang="pt-BR" sz="1200" dirty="0"/>
              <a:t> </a:t>
            </a:r>
            <a:r>
              <a:rPr lang="pt-BR" sz="1200" dirty="0" err="1"/>
              <a:t>Plans</a:t>
            </a:r>
            <a:r>
              <a:rPr lang="pt-BR" sz="1200" dirty="0"/>
              <a:t> income comes </a:t>
            </a:r>
            <a:r>
              <a:rPr lang="pt-BR" sz="1200" dirty="0" err="1"/>
              <a:t>from</a:t>
            </a:r>
            <a:r>
              <a:rPr lang="pt-BR" sz="1200" dirty="0"/>
              <a:t> </a:t>
            </a:r>
            <a:r>
              <a:rPr lang="pt-BR" sz="1200" dirty="0" err="1"/>
              <a:t>Order</a:t>
            </a:r>
            <a:r>
              <a:rPr lang="pt-BR" sz="1200" dirty="0"/>
              <a:t> </a:t>
            </a:r>
            <a:r>
              <a:rPr lang="pt-BR" sz="1200" dirty="0" err="1"/>
              <a:t>Fees</a:t>
            </a:r>
            <a:r>
              <a:rPr lang="pt-BR" sz="1200" dirty="0"/>
              <a:t>, </a:t>
            </a:r>
            <a:r>
              <a:rPr lang="pt-BR" sz="1200" dirty="0" err="1"/>
              <a:t>while</a:t>
            </a:r>
            <a:r>
              <a:rPr lang="pt-BR" sz="1200" dirty="0"/>
              <a:t> </a:t>
            </a:r>
            <a:r>
              <a:rPr lang="pt-BR" sz="1200" dirty="0" err="1"/>
              <a:t>Grow</a:t>
            </a:r>
            <a:r>
              <a:rPr lang="pt-BR" sz="1200" dirty="0"/>
              <a:t> </a:t>
            </a:r>
            <a:r>
              <a:rPr lang="pt-BR" sz="1200" dirty="0" err="1"/>
              <a:t>Plan</a:t>
            </a:r>
            <a:r>
              <a:rPr lang="pt-BR" sz="1200" dirty="0"/>
              <a:t> income </a:t>
            </a:r>
            <a:r>
              <a:rPr lang="pt-BR" sz="1200" dirty="0" err="1"/>
              <a:t>mostly</a:t>
            </a:r>
            <a:r>
              <a:rPr lang="pt-BR" sz="1200" dirty="0"/>
              <a:t> come </a:t>
            </a:r>
            <a:r>
              <a:rPr lang="pt-BR" sz="1200" dirty="0" err="1"/>
              <a:t>from</a:t>
            </a:r>
            <a:r>
              <a:rPr lang="pt-BR" sz="1200" dirty="0"/>
              <a:t> </a:t>
            </a:r>
            <a:r>
              <a:rPr lang="pt-BR" sz="1200" dirty="0" err="1"/>
              <a:t>Subscription</a:t>
            </a:r>
            <a:r>
              <a:rPr lang="pt-BR" sz="1200" dirty="0"/>
              <a:t> </a:t>
            </a:r>
            <a:r>
              <a:rPr lang="pt-BR" sz="1200" dirty="0" err="1"/>
              <a:t>Fee</a:t>
            </a:r>
            <a:r>
              <a:rPr lang="pt-BR" sz="1200" dirty="0"/>
              <a:t>.</a:t>
            </a:r>
          </a:p>
        </p:txBody>
      </p:sp>
      <p:grpSp>
        <p:nvGrpSpPr>
          <p:cNvPr id="39" name="Google Shape;15186;p82">
            <a:extLst>
              <a:ext uri="{FF2B5EF4-FFF2-40B4-BE49-F238E27FC236}">
                <a16:creationId xmlns:a16="http://schemas.microsoft.com/office/drawing/2014/main" id="{6A382CDF-6759-A5F5-9AA3-5848CACB2AD0}"/>
              </a:ext>
            </a:extLst>
          </p:cNvPr>
          <p:cNvGrpSpPr/>
          <p:nvPr/>
        </p:nvGrpSpPr>
        <p:grpSpPr>
          <a:xfrm>
            <a:off x="1682160" y="1086293"/>
            <a:ext cx="421951" cy="419677"/>
            <a:chOff x="-4211975" y="2046625"/>
            <a:chExt cx="292250" cy="290675"/>
          </a:xfrm>
        </p:grpSpPr>
        <p:sp>
          <p:nvSpPr>
            <p:cNvPr id="40" name="Google Shape;15187;p82">
              <a:extLst>
                <a:ext uri="{FF2B5EF4-FFF2-40B4-BE49-F238E27FC236}">
                  <a16:creationId xmlns:a16="http://schemas.microsoft.com/office/drawing/2014/main" id="{7F100D2B-F49D-6177-C1D0-43DB07646EE0}"/>
                </a:ext>
              </a:extLst>
            </p:cNvPr>
            <p:cNvSpPr/>
            <p:nvPr/>
          </p:nvSpPr>
          <p:spPr>
            <a:xfrm>
              <a:off x="-4211975" y="2081300"/>
              <a:ext cx="256025" cy="256000"/>
            </a:xfrm>
            <a:custGeom>
              <a:avLst/>
              <a:gdLst/>
              <a:ahLst/>
              <a:cxnLst/>
              <a:rect l="l" t="t" r="r" b="b"/>
              <a:pathLst>
                <a:path w="10241" h="10240" extrusionOk="0">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188;p82">
              <a:extLst>
                <a:ext uri="{FF2B5EF4-FFF2-40B4-BE49-F238E27FC236}">
                  <a16:creationId xmlns:a16="http://schemas.microsoft.com/office/drawing/2014/main" id="{774975D7-2CA9-1DE0-23B4-EF6ECF4FE111}"/>
                </a:ext>
              </a:extLst>
            </p:cNvPr>
            <p:cNvSpPr/>
            <p:nvPr/>
          </p:nvSpPr>
          <p:spPr>
            <a:xfrm>
              <a:off x="-4057600" y="2046625"/>
              <a:ext cx="137875" cy="137875"/>
            </a:xfrm>
            <a:custGeom>
              <a:avLst/>
              <a:gdLst/>
              <a:ahLst/>
              <a:cxnLst/>
              <a:rect l="l" t="t" r="r" b="b"/>
              <a:pathLst>
                <a:path w="5515" h="5515" extrusionOk="0">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5232;p82">
            <a:extLst>
              <a:ext uri="{FF2B5EF4-FFF2-40B4-BE49-F238E27FC236}">
                <a16:creationId xmlns:a16="http://schemas.microsoft.com/office/drawing/2014/main" id="{4AE2BE72-F337-F266-E6BA-9625B67297EE}"/>
              </a:ext>
            </a:extLst>
          </p:cNvPr>
          <p:cNvGrpSpPr/>
          <p:nvPr/>
        </p:nvGrpSpPr>
        <p:grpSpPr>
          <a:xfrm>
            <a:off x="4297624" y="1086293"/>
            <a:ext cx="420796" cy="421914"/>
            <a:chOff x="-2060175" y="2768875"/>
            <a:chExt cx="291450" cy="292225"/>
          </a:xfrm>
        </p:grpSpPr>
        <p:sp>
          <p:nvSpPr>
            <p:cNvPr id="44" name="Google Shape;15233;p82">
              <a:extLst>
                <a:ext uri="{FF2B5EF4-FFF2-40B4-BE49-F238E27FC236}">
                  <a16:creationId xmlns:a16="http://schemas.microsoft.com/office/drawing/2014/main" id="{9B93E277-F3B1-B3B4-0CA0-2E34EB1CE38F}"/>
                </a:ext>
              </a:extLst>
            </p:cNvPr>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34;p82">
              <a:extLst>
                <a:ext uri="{FF2B5EF4-FFF2-40B4-BE49-F238E27FC236}">
                  <a16:creationId xmlns:a16="http://schemas.microsoft.com/office/drawing/2014/main" id="{1B7CFA68-5E72-43FC-6F1D-440C0A3A5DA4}"/>
                </a:ext>
              </a:extLst>
            </p:cNvPr>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195;p40">
            <a:extLst>
              <a:ext uri="{FF2B5EF4-FFF2-40B4-BE49-F238E27FC236}">
                <a16:creationId xmlns:a16="http://schemas.microsoft.com/office/drawing/2014/main" id="{ACD00613-061C-A761-1D49-326EA0A3ED4F}"/>
              </a:ext>
            </a:extLst>
          </p:cNvPr>
          <p:cNvSpPr txBox="1">
            <a:spLocks/>
          </p:cNvSpPr>
          <p:nvPr/>
        </p:nvSpPr>
        <p:spPr>
          <a:xfrm>
            <a:off x="1783050" y="2896530"/>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pt-BR" dirty="0" err="1"/>
              <a:t>Opportunities</a:t>
            </a:r>
            <a:endParaRPr lang="pt-BR" dirty="0"/>
          </a:p>
        </p:txBody>
      </p:sp>
      <p:sp>
        <p:nvSpPr>
          <p:cNvPr id="47" name="Google Shape;2178;p39">
            <a:extLst>
              <a:ext uri="{FF2B5EF4-FFF2-40B4-BE49-F238E27FC236}">
                <a16:creationId xmlns:a16="http://schemas.microsoft.com/office/drawing/2014/main" id="{B8419D89-D5D1-A475-B98F-B92C165326B2}"/>
              </a:ext>
            </a:extLst>
          </p:cNvPr>
          <p:cNvSpPr txBox="1">
            <a:spLocks/>
          </p:cNvSpPr>
          <p:nvPr/>
        </p:nvSpPr>
        <p:spPr>
          <a:xfrm>
            <a:off x="697785" y="3469872"/>
            <a:ext cx="8083143" cy="1725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28600" indent="-228600">
              <a:buFont typeface="Arial" panose="020B0604020202020204" pitchFamily="34" charset="0"/>
              <a:buChar char="•"/>
            </a:pPr>
            <a:r>
              <a:rPr lang="en-US" sz="1200" dirty="0">
                <a:solidFill>
                  <a:schemeClr val="dk2"/>
                </a:solidFill>
                <a:latin typeface="Barlow Semi Condensed"/>
                <a:ea typeface="Barlow Semi Condensed"/>
                <a:cs typeface="Barlow Semi Condensed"/>
                <a:sym typeface="Barlow Semi Condensed"/>
              </a:rPr>
              <a:t>60% of Launch Plan clients pay for Returns and don’t use it.</a:t>
            </a:r>
          </a:p>
          <a:p>
            <a:pPr marL="228600" indent="-228600">
              <a:buFont typeface="Arial" panose="020B0604020202020204" pitchFamily="34" charset="0"/>
              <a:buChar char="•"/>
            </a:pPr>
            <a:endParaRPr lang="en-US" sz="1200" dirty="0">
              <a:solidFill>
                <a:schemeClr val="dk2"/>
              </a:solidFill>
              <a:latin typeface="Barlow Semi Condensed"/>
              <a:ea typeface="Barlow Semi Condensed"/>
              <a:cs typeface="Barlow Semi Condensed"/>
              <a:sym typeface="Barlow Semi Condensed"/>
            </a:endParaRPr>
          </a:p>
          <a:p>
            <a:pPr marL="228600" indent="-228600">
              <a:buFont typeface="Arial" panose="020B0604020202020204" pitchFamily="34" charset="0"/>
              <a:buChar char="•"/>
            </a:pPr>
            <a:r>
              <a:rPr lang="en-US" sz="1200" dirty="0">
                <a:solidFill>
                  <a:schemeClr val="dk2"/>
                </a:solidFill>
                <a:latin typeface="Barlow Semi Condensed"/>
                <a:ea typeface="Barlow Semi Condensed"/>
                <a:cs typeface="Barlow Semi Condensed"/>
                <a:sym typeface="Barlow Semi Condensed"/>
              </a:rPr>
              <a:t>50% of Launch Plan clients pay for Notification and don’t use it.</a:t>
            </a:r>
          </a:p>
          <a:p>
            <a:pPr marL="228600" indent="-228600">
              <a:buFont typeface="Arial" panose="020B0604020202020204" pitchFamily="34" charset="0"/>
              <a:buChar char="•"/>
            </a:pPr>
            <a:endParaRPr lang="en-US" sz="1200" dirty="0">
              <a:solidFill>
                <a:schemeClr val="dk2"/>
              </a:solidFill>
              <a:latin typeface="Barlow Semi Condensed"/>
              <a:ea typeface="Barlow Semi Condensed"/>
              <a:cs typeface="Barlow Semi Condensed"/>
              <a:sym typeface="Barlow Semi Condensed"/>
            </a:endParaRPr>
          </a:p>
          <a:p>
            <a:pPr marL="228600" indent="-228600">
              <a:buFont typeface="Arial" panose="020B0604020202020204" pitchFamily="34" charset="0"/>
              <a:buChar char="•"/>
            </a:pPr>
            <a:r>
              <a:rPr lang="en-US" sz="1200" dirty="0">
                <a:solidFill>
                  <a:schemeClr val="dk2"/>
                </a:solidFill>
                <a:latin typeface="Barlow Semi Condensed"/>
                <a:ea typeface="Barlow Semi Condensed"/>
                <a:cs typeface="Barlow Semi Condensed"/>
                <a:sym typeface="Barlow Semi Condensed"/>
              </a:rPr>
              <a:t>70% of Conquer Plan clients pay for </a:t>
            </a:r>
            <a:r>
              <a:rPr lang="en-US" sz="1200" dirty="0" err="1">
                <a:solidFill>
                  <a:schemeClr val="dk2"/>
                </a:solidFill>
                <a:latin typeface="Barlow Semi Condensed"/>
                <a:ea typeface="Barlow Semi Condensed"/>
                <a:cs typeface="Barlow Semi Condensed"/>
                <a:sym typeface="Barlow Semi Condensed"/>
              </a:rPr>
              <a:t>Fullfilment</a:t>
            </a:r>
            <a:r>
              <a:rPr lang="en-US" sz="1200" dirty="0">
                <a:solidFill>
                  <a:schemeClr val="dk2"/>
                </a:solidFill>
                <a:latin typeface="Barlow Semi Condensed"/>
                <a:ea typeface="Barlow Semi Condensed"/>
                <a:cs typeface="Barlow Semi Condensed"/>
                <a:sym typeface="Barlow Semi Condensed"/>
              </a:rPr>
              <a:t> and don’t use it.</a:t>
            </a:r>
          </a:p>
          <a:p>
            <a:pPr algn="l"/>
            <a:endParaRPr lang="en-US" sz="1200" dirty="0">
              <a:solidFill>
                <a:schemeClr val="dk2"/>
              </a:solidFill>
              <a:latin typeface="Barlow Semi Condensed"/>
              <a:ea typeface="Barlow Semi Condensed"/>
              <a:cs typeface="Barlow Semi Condensed"/>
              <a:sym typeface="Barlow Semi Condensed"/>
            </a:endParaRPr>
          </a:p>
          <a:p>
            <a:pPr algn="l"/>
            <a:r>
              <a:rPr lang="en-US" sz="1200" dirty="0">
                <a:solidFill>
                  <a:schemeClr val="dk2"/>
                </a:solidFill>
                <a:latin typeface="Barlow Semi Condensed"/>
                <a:ea typeface="Barlow Semi Condensed"/>
                <a:cs typeface="Barlow Semi Condensed"/>
                <a:sym typeface="Barlow Semi Condensed"/>
              </a:rPr>
              <a:t>Apparently, those clients that pay for higher plans and only uses Low-Level features are mainly interested on cheaper Order Fees. </a:t>
            </a:r>
          </a:p>
        </p:txBody>
      </p:sp>
    </p:spTree>
    <p:extLst>
      <p:ext uri="{BB962C8B-B14F-4D97-AF65-F5344CB8AC3E}">
        <p14:creationId xmlns:p14="http://schemas.microsoft.com/office/powerpoint/2010/main" val="122771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492623" y="2231136"/>
            <a:ext cx="618564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Building a Rational</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7" name="Google Shape;2157;p38"/>
          <p:cNvSpPr txBox="1">
            <a:spLocks noGrp="1"/>
          </p:cNvSpPr>
          <p:nvPr>
            <p:ph type="subTitle" idx="1"/>
          </p:nvPr>
        </p:nvSpPr>
        <p:spPr>
          <a:xfrm>
            <a:off x="2971800" y="2858038"/>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can we use the previous information for developing a new price model?</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12541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Assumptions</a:t>
            </a:r>
            <a:endParaRPr dirty="0"/>
          </a:p>
        </p:txBody>
      </p:sp>
      <p:sp>
        <p:nvSpPr>
          <p:cNvPr id="2225" name="Google Shape;2225;p41"/>
          <p:cNvSpPr txBox="1">
            <a:spLocks noGrp="1"/>
          </p:cNvSpPr>
          <p:nvPr>
            <p:ph type="subTitle" idx="1"/>
          </p:nvPr>
        </p:nvSpPr>
        <p:spPr>
          <a:xfrm>
            <a:off x="1172041" y="2009269"/>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Tracking Cost</a:t>
            </a:r>
            <a:endParaRPr dirty="0"/>
          </a:p>
        </p:txBody>
      </p:sp>
      <p:sp>
        <p:nvSpPr>
          <p:cNvPr id="2226" name="Google Shape;2226;p41"/>
          <p:cNvSpPr txBox="1">
            <a:spLocks noGrp="1"/>
          </p:cNvSpPr>
          <p:nvPr>
            <p:ph type="subTitle" idx="2"/>
          </p:nvPr>
        </p:nvSpPr>
        <p:spPr>
          <a:xfrm>
            <a:off x="1172040" y="2402461"/>
            <a:ext cx="3218425"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dirty="0" err="1"/>
              <a:t>Assuming</a:t>
            </a:r>
            <a:r>
              <a:rPr lang="pt-BR" sz="1100" dirty="0"/>
              <a:t> </a:t>
            </a:r>
            <a:r>
              <a:rPr lang="pt-BR" sz="1100" dirty="0" err="1"/>
              <a:t>that</a:t>
            </a:r>
            <a:r>
              <a:rPr lang="pt-BR" sz="1100" dirty="0"/>
              <a:t> </a:t>
            </a:r>
            <a:r>
              <a:rPr lang="pt-BR" sz="1100" dirty="0" err="1"/>
              <a:t>the</a:t>
            </a:r>
            <a:r>
              <a:rPr lang="pt-BR" sz="1100" dirty="0"/>
              <a:t> tracking </a:t>
            </a:r>
            <a:r>
              <a:rPr lang="pt-BR" sz="1100" dirty="0" err="1"/>
              <a:t>cost</a:t>
            </a:r>
            <a:r>
              <a:rPr lang="pt-BR" sz="1100" dirty="0"/>
              <a:t> </a:t>
            </a:r>
            <a:r>
              <a:rPr lang="pt-BR" sz="1100" dirty="0" err="1"/>
              <a:t>is</a:t>
            </a:r>
            <a:r>
              <a:rPr lang="pt-BR" sz="1100" dirty="0"/>
              <a:t> </a:t>
            </a:r>
            <a:r>
              <a:rPr lang="pt-BR" sz="1100" dirty="0" err="1"/>
              <a:t>covered</a:t>
            </a:r>
            <a:r>
              <a:rPr lang="pt-BR" sz="1100" dirty="0"/>
              <a:t> </a:t>
            </a:r>
            <a:r>
              <a:rPr lang="pt-BR" sz="1100" dirty="0" err="1"/>
              <a:t>by</a:t>
            </a:r>
            <a:r>
              <a:rPr lang="pt-BR" sz="1100" dirty="0"/>
              <a:t> </a:t>
            </a:r>
            <a:r>
              <a:rPr lang="pt-BR" sz="1100" dirty="0" err="1"/>
              <a:t>an</a:t>
            </a:r>
            <a:r>
              <a:rPr lang="pt-BR" sz="1100" dirty="0"/>
              <a:t> </a:t>
            </a:r>
            <a:r>
              <a:rPr lang="pt-BR" sz="1100" dirty="0" err="1"/>
              <a:t>increase</a:t>
            </a:r>
            <a:r>
              <a:rPr lang="pt-BR" sz="1100" dirty="0"/>
              <a:t> </a:t>
            </a:r>
            <a:r>
              <a:rPr lang="pt-BR" sz="1100" dirty="0" err="1"/>
              <a:t>of</a:t>
            </a:r>
            <a:r>
              <a:rPr lang="pt-BR" sz="1100" dirty="0"/>
              <a:t> 70 euros, </a:t>
            </a:r>
            <a:r>
              <a:rPr lang="pt-BR" sz="1100" dirty="0" err="1"/>
              <a:t>which</a:t>
            </a:r>
            <a:r>
              <a:rPr lang="pt-BR" sz="1100" dirty="0"/>
              <a:t> </a:t>
            </a:r>
            <a:r>
              <a:rPr lang="pt-BR" sz="1100" dirty="0" err="1"/>
              <a:t>is</a:t>
            </a:r>
            <a:r>
              <a:rPr lang="pt-BR" sz="1100" dirty="0"/>
              <a:t> </a:t>
            </a:r>
            <a:r>
              <a:rPr lang="pt-BR" sz="1100" dirty="0" err="1"/>
              <a:t>the</a:t>
            </a:r>
            <a:r>
              <a:rPr lang="pt-BR" sz="1100" dirty="0"/>
              <a:t> </a:t>
            </a:r>
            <a:r>
              <a:rPr lang="pt-BR" sz="1100" dirty="0" err="1"/>
              <a:t>price</a:t>
            </a:r>
            <a:r>
              <a:rPr lang="pt-BR" sz="1100" dirty="0"/>
              <a:t> </a:t>
            </a:r>
            <a:r>
              <a:rPr lang="pt-BR" sz="1100" dirty="0" err="1"/>
              <a:t>difference</a:t>
            </a:r>
            <a:r>
              <a:rPr lang="pt-BR" sz="1100" dirty="0"/>
              <a:t> </a:t>
            </a:r>
            <a:r>
              <a:rPr lang="pt-BR" sz="1100" dirty="0" err="1"/>
              <a:t>between</a:t>
            </a:r>
            <a:r>
              <a:rPr lang="pt-BR" sz="1100" dirty="0"/>
              <a:t> </a:t>
            </a:r>
            <a:r>
              <a:rPr lang="pt-BR" sz="1100" dirty="0" err="1"/>
              <a:t>Launch</a:t>
            </a:r>
            <a:r>
              <a:rPr lang="pt-BR" sz="1100" dirty="0"/>
              <a:t> </a:t>
            </a:r>
            <a:r>
              <a:rPr lang="pt-BR" sz="1100" dirty="0" err="1"/>
              <a:t>and</a:t>
            </a:r>
            <a:r>
              <a:rPr lang="pt-BR" sz="1100" dirty="0"/>
              <a:t> </a:t>
            </a:r>
            <a:r>
              <a:rPr lang="pt-BR" sz="1100" dirty="0" err="1"/>
              <a:t>Grow</a:t>
            </a:r>
            <a:r>
              <a:rPr lang="pt-BR" sz="1100" dirty="0"/>
              <a:t> </a:t>
            </a:r>
            <a:r>
              <a:rPr lang="pt-BR" sz="1100" dirty="0" err="1"/>
              <a:t>plans</a:t>
            </a:r>
            <a:r>
              <a:rPr lang="pt-BR" sz="1100" dirty="0"/>
              <a:t>.</a:t>
            </a:r>
            <a:endParaRPr sz="1100"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8112" y="2009269"/>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Fullfilment Cost</a:t>
            </a:r>
            <a:endParaRPr dirty="0"/>
          </a:p>
        </p:txBody>
      </p:sp>
      <p:sp>
        <p:nvSpPr>
          <p:cNvPr id="2228" name="Google Shape;2228;p41"/>
          <p:cNvSpPr txBox="1">
            <a:spLocks noGrp="1"/>
          </p:cNvSpPr>
          <p:nvPr>
            <p:ph type="subTitle" idx="4"/>
          </p:nvPr>
        </p:nvSpPr>
        <p:spPr>
          <a:xfrm>
            <a:off x="5468112" y="2402461"/>
            <a:ext cx="352797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dk2"/>
                </a:solidFill>
                <a:latin typeface="Barlow Semi Condensed"/>
                <a:ea typeface="Barlow Semi Condensed"/>
                <a:cs typeface="Barlow Semi Condensed"/>
                <a:sym typeface="Barlow Semi Condensed"/>
              </a:rPr>
              <a:t>considerind</a:t>
            </a:r>
            <a:r>
              <a:rPr lang="en-US" dirty="0">
                <a:solidFill>
                  <a:schemeClr val="dk2"/>
                </a:solidFill>
                <a:latin typeface="Barlow Semi Condensed"/>
                <a:ea typeface="Barlow Semi Condensed"/>
                <a:cs typeface="Barlow Semi Condensed"/>
                <a:sym typeface="Barlow Semi Condensed"/>
              </a:rPr>
              <a:t> the fulfillment cost covered by an increase of 100 euros, which is the difference between Grow and Conquer plans.</a:t>
            </a:r>
          </a:p>
        </p:txBody>
      </p:sp>
      <p:sp>
        <p:nvSpPr>
          <p:cNvPr id="2229" name="Google Shape;2229;p41"/>
          <p:cNvSpPr txBox="1">
            <a:spLocks noGrp="1"/>
          </p:cNvSpPr>
          <p:nvPr>
            <p:ph type="subTitle" idx="5"/>
          </p:nvPr>
        </p:nvSpPr>
        <p:spPr>
          <a:xfrm>
            <a:off x="1890925" y="3586281"/>
            <a:ext cx="2835716"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Shipping and Returns Cost</a:t>
            </a:r>
            <a:endParaRPr dirty="0"/>
          </a:p>
        </p:txBody>
      </p:sp>
      <p:sp>
        <p:nvSpPr>
          <p:cNvPr id="2230" name="Google Shape;2230;p41"/>
          <p:cNvSpPr txBox="1">
            <a:spLocks noGrp="1"/>
          </p:cNvSpPr>
          <p:nvPr>
            <p:ph type="subTitle" idx="6"/>
          </p:nvPr>
        </p:nvSpPr>
        <p:spPr>
          <a:xfrm>
            <a:off x="1890925" y="3979473"/>
            <a:ext cx="3031443"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US" dirty="0">
                <a:solidFill>
                  <a:schemeClr val="dk2"/>
                </a:solidFill>
                <a:latin typeface="Barlow Semi Condensed"/>
                <a:ea typeface="Barlow Semi Condensed"/>
                <a:cs typeface="Barlow Semi Condensed"/>
                <a:sym typeface="Barlow Semi Condensed"/>
              </a:rPr>
              <a:t>onsidering that Returns and Shipping features have its costs covered by the Launch plan price.</a:t>
            </a:r>
          </a:p>
        </p:txBody>
      </p:sp>
      <p:sp>
        <p:nvSpPr>
          <p:cNvPr id="2233" name="Google Shape;2233;p41"/>
          <p:cNvSpPr txBox="1"/>
          <p:nvPr/>
        </p:nvSpPr>
        <p:spPr>
          <a:xfrm>
            <a:off x="-25823" y="2164717"/>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688798" y="3741729"/>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3</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68116" y="2164717"/>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2</a:t>
            </a:r>
            <a:endParaRPr sz="7200" dirty="0">
              <a:solidFill>
                <a:schemeClr val="accent1"/>
              </a:solidFill>
              <a:latin typeface="Fjalla One"/>
              <a:ea typeface="Fjalla One"/>
              <a:cs typeface="Fjalla One"/>
              <a:sym typeface="Fjalla One"/>
            </a:endParaRPr>
          </a:p>
        </p:txBody>
      </p:sp>
      <p:sp>
        <p:nvSpPr>
          <p:cNvPr id="15" name="Google Shape;2178;p39">
            <a:extLst>
              <a:ext uri="{FF2B5EF4-FFF2-40B4-BE49-F238E27FC236}">
                <a16:creationId xmlns:a16="http://schemas.microsoft.com/office/drawing/2014/main" id="{11A26AAC-AF4A-7190-8683-73FD46029311}"/>
              </a:ext>
            </a:extLst>
          </p:cNvPr>
          <p:cNvSpPr txBox="1">
            <a:spLocks/>
          </p:cNvSpPr>
          <p:nvPr/>
        </p:nvSpPr>
        <p:spPr>
          <a:xfrm>
            <a:off x="181535" y="1085688"/>
            <a:ext cx="8384241" cy="11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dirty="0">
                <a:solidFill>
                  <a:schemeClr val="dk2"/>
                </a:solidFill>
                <a:latin typeface="Barlow Semi Condensed"/>
                <a:ea typeface="Barlow Semi Condensed"/>
                <a:cs typeface="Barlow Semi Condensed"/>
                <a:sym typeface="Barlow Semi Condensed"/>
              </a:rPr>
              <a:t>In order to create a price model that supplies </a:t>
            </a:r>
            <a:r>
              <a:rPr lang="en-US" dirty="0" err="1">
                <a:solidFill>
                  <a:schemeClr val="dk2"/>
                </a:solidFill>
                <a:latin typeface="Barlow Semi Condensed"/>
                <a:ea typeface="Barlow Semi Condensed"/>
                <a:cs typeface="Barlow Semi Condensed"/>
                <a:sym typeface="Barlow Semi Condensed"/>
              </a:rPr>
              <a:t>Outvio’s</a:t>
            </a:r>
            <a:r>
              <a:rPr lang="en-US" dirty="0">
                <a:solidFill>
                  <a:schemeClr val="dk2"/>
                </a:solidFill>
                <a:latin typeface="Barlow Semi Condensed"/>
                <a:ea typeface="Barlow Semi Condensed"/>
                <a:cs typeface="Barlow Semi Condensed"/>
                <a:sym typeface="Barlow Semi Condensed"/>
              </a:rPr>
              <a:t> cost and that keeps profitable, I defined some </a:t>
            </a:r>
            <a:r>
              <a:rPr lang="en-US" dirty="0" err="1">
                <a:solidFill>
                  <a:schemeClr val="dk2"/>
                </a:solidFill>
                <a:latin typeface="Barlow Semi Condensed"/>
                <a:ea typeface="Barlow Semi Condensed"/>
                <a:cs typeface="Barlow Semi Condensed"/>
                <a:sym typeface="Barlow Semi Condensed"/>
              </a:rPr>
              <a:t>criterias</a:t>
            </a:r>
            <a:r>
              <a:rPr lang="en-US" dirty="0">
                <a:solidFill>
                  <a:schemeClr val="dk2"/>
                </a:solidFill>
                <a:latin typeface="Barlow Semi Condensed"/>
                <a:ea typeface="Barlow Semi Condensed"/>
                <a:cs typeface="Barlow Semi Condensed"/>
                <a:sym typeface="Barlow Semi Condensed"/>
              </a:rPr>
              <a:t> that each module price would need to verifies. In this slide, when I talk about features cost I’m focused on </a:t>
            </a:r>
            <a:r>
              <a:rPr lang="en-US" dirty="0" err="1">
                <a:solidFill>
                  <a:schemeClr val="dk2"/>
                </a:solidFill>
                <a:latin typeface="Barlow Semi Condensed"/>
                <a:ea typeface="Barlow Semi Condensed"/>
                <a:cs typeface="Barlow Semi Condensed"/>
                <a:sym typeface="Barlow Semi Condensed"/>
              </a:rPr>
              <a:t>Outvio’s</a:t>
            </a:r>
            <a:r>
              <a:rPr lang="en-US" dirty="0">
                <a:solidFill>
                  <a:schemeClr val="dk2"/>
                </a:solidFill>
                <a:latin typeface="Barlow Semi Condensed"/>
                <a:ea typeface="Barlow Semi Condensed"/>
                <a:cs typeface="Barlow Semi Condensed"/>
                <a:sym typeface="Barlow Semi Condensed"/>
              </a:rPr>
              <a:t> cost for providing each service.</a:t>
            </a:r>
            <a:endParaRPr lang="en-US" dirty="0">
              <a:latin typeface="Barlow Semi Condensed"/>
              <a:ea typeface="Barlow Semi Condensed"/>
              <a:cs typeface="Barlow Semi Condensed"/>
              <a:sym typeface="Barlow Semi Condensed"/>
            </a:endParaRPr>
          </a:p>
        </p:txBody>
      </p:sp>
      <p:sp>
        <p:nvSpPr>
          <p:cNvPr id="20" name="Google Shape;2229;p41">
            <a:extLst>
              <a:ext uri="{FF2B5EF4-FFF2-40B4-BE49-F238E27FC236}">
                <a16:creationId xmlns:a16="http://schemas.microsoft.com/office/drawing/2014/main" id="{1401FA70-4DFE-E418-E6E7-DF2D1AC8E2FB}"/>
              </a:ext>
            </a:extLst>
          </p:cNvPr>
          <p:cNvSpPr txBox="1">
            <a:spLocks/>
          </p:cNvSpPr>
          <p:nvPr/>
        </p:nvSpPr>
        <p:spPr>
          <a:xfrm>
            <a:off x="6124495" y="358628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pt-BR" sz="1800" dirty="0" err="1"/>
              <a:t>Shipping</a:t>
            </a:r>
            <a:r>
              <a:rPr lang="pt-BR" sz="1800" dirty="0"/>
              <a:t> </a:t>
            </a:r>
            <a:r>
              <a:rPr lang="pt-BR" sz="1800" dirty="0" err="1"/>
              <a:t>Price</a:t>
            </a:r>
            <a:endParaRPr lang="pt-BR" dirty="0"/>
          </a:p>
        </p:txBody>
      </p:sp>
      <p:sp>
        <p:nvSpPr>
          <p:cNvPr id="21" name="Google Shape;2230;p41">
            <a:extLst>
              <a:ext uri="{FF2B5EF4-FFF2-40B4-BE49-F238E27FC236}">
                <a16:creationId xmlns:a16="http://schemas.microsoft.com/office/drawing/2014/main" id="{F2394849-6832-8674-D951-DF6C6651BC2D}"/>
              </a:ext>
            </a:extLst>
          </p:cNvPr>
          <p:cNvSpPr txBox="1">
            <a:spLocks/>
          </p:cNvSpPr>
          <p:nvPr/>
        </p:nvSpPr>
        <p:spPr>
          <a:xfrm>
            <a:off x="6124495" y="3979473"/>
            <a:ext cx="3031443" cy="921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dirty="0"/>
              <a:t>In order to reduce the entry barrier, the Shipping feature needs to cost less than 29 euros. Shipping feature is the most used feature, so it is more likely to be the top sold service.</a:t>
            </a:r>
          </a:p>
        </p:txBody>
      </p:sp>
      <p:sp>
        <p:nvSpPr>
          <p:cNvPr id="22" name="Google Shape;2234;p41">
            <a:extLst>
              <a:ext uri="{FF2B5EF4-FFF2-40B4-BE49-F238E27FC236}">
                <a16:creationId xmlns:a16="http://schemas.microsoft.com/office/drawing/2014/main" id="{81D55019-FE97-A6C1-7DD3-41E0BE4F177E}"/>
              </a:ext>
            </a:extLst>
          </p:cNvPr>
          <p:cNvSpPr txBox="1"/>
          <p:nvPr/>
        </p:nvSpPr>
        <p:spPr>
          <a:xfrm>
            <a:off x="4922368" y="3741729"/>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4</a:t>
            </a:r>
            <a:endParaRPr sz="7200" dirty="0">
              <a:solidFill>
                <a:schemeClr val="accent1"/>
              </a:solidFill>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1251</Words>
  <Application>Microsoft Office PowerPoint</Application>
  <PresentationFormat>On-screen Show (16:9)</PresentationFormat>
  <Paragraphs>278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Barlow Semi Condensed Medium</vt:lpstr>
      <vt:lpstr>Fjalla One</vt:lpstr>
      <vt:lpstr>Barlow Semi Condensed</vt:lpstr>
      <vt:lpstr>Calibri</vt:lpstr>
      <vt:lpstr>Barlow</vt:lpstr>
      <vt:lpstr>Cambria Math</vt:lpstr>
      <vt:lpstr>Arial</vt:lpstr>
      <vt:lpstr>Technology Consulting by Slidesgo</vt:lpstr>
      <vt:lpstr>Business Assessment</vt:lpstr>
      <vt:lpstr>Agenda</vt:lpstr>
      <vt:lpstr>Problem</vt:lpstr>
      <vt:lpstr>Given Pricing Data</vt:lpstr>
      <vt:lpstr>Current Model Analysis</vt:lpstr>
      <vt:lpstr>Analyzing the Current Price Model </vt:lpstr>
      <vt:lpstr>Main insights</vt:lpstr>
      <vt:lpstr>Building a Rational</vt:lpstr>
      <vt:lpstr>Assumptions</vt:lpstr>
      <vt:lpstr>Rational </vt:lpstr>
      <vt:lpstr>Rational for Subscription Fees </vt:lpstr>
      <vt:lpstr>Rational for Order Fees </vt:lpstr>
      <vt:lpstr>Final Model</vt:lpstr>
      <vt:lpstr>Final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Assessment</dc:title>
  <dc:creator>Guilherme Azambuja</dc:creator>
  <cp:lastModifiedBy>Guilherme Azambuja</cp:lastModifiedBy>
  <cp:revision>2</cp:revision>
  <dcterms:modified xsi:type="dcterms:W3CDTF">2022-07-05T14:55:45Z</dcterms:modified>
</cp:coreProperties>
</file>