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8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ba02d61-4746-4236-8553-7a5e71a7a1c7}">
          <p14:sldIdLst>
            <p14:sldId id="3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FF"/>
    <a:srgbClr val="00BAFF"/>
    <a:srgbClr val="380089"/>
    <a:srgbClr val="EBEBEB"/>
    <a:srgbClr val="7500C0"/>
    <a:srgbClr val="7E00FF"/>
    <a:srgbClr val="004DFF"/>
    <a:srgbClr val="460073"/>
    <a:srgbClr val="A100FF"/>
    <a:srgbClr val="0053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E9639D4-E3E2-4D34-9284-5A2195B3D0D7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7" autoAdjust="0"/>
    <p:restoredTop sz="93504" autoAdjust="0"/>
  </p:normalViewPr>
  <p:slideViewPr>
    <p:cSldViewPr snapToGrid="0">
      <p:cViewPr varScale="1">
        <p:scale>
          <a:sx n="124" d="100"/>
          <a:sy n="124" d="100"/>
        </p:scale>
        <p:origin x="1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574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ustomXml" Target="../customXml/item3.xml"/><Relationship Id="rId10" Type="http://schemas.openxmlformats.org/officeDocument/2006/relationships/customXml" Target="../customXml/item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marL="0" indent="0" algn="l" defTabSz="914400" rtl="0" eaLnBrk="1" latinLnBrk="0" hangingPunct="1">
        <a:lnSpc>
          <a:spcPct val="70000"/>
        </a:lnSpc>
        <a:spcBef>
          <a:spcPct val="0"/>
        </a:spcBef>
        <a:buNone/>
        <a:defRPr sz="6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0" algn="l" defTabSz="914400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Graphik" panose="02010609060101010101" pitchFamily="49" charset="-122"/>
          <a:cs typeface="+mn-cs"/>
        </a:defRPr>
      </a:lvl1pPr>
      <a:lvl2pPr marL="5715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" indent="0" algn="l" defTabSz="914400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0" indent="-169545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0005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indent="-17272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5245" indent="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245" indent="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245" indent="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381000"/>
            <a:ext cx="11125200" cy="37719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GB" sz="3200" dirty="0"/>
              <a:t>AS IS User journey  - </a:t>
            </a:r>
            <a:r>
              <a:rPr lang="en-GB" sz="3200" dirty="0" err="1"/>
              <a:t>Everqlo</a:t>
            </a:r>
            <a:r>
              <a:rPr lang="en-GB" sz="3200" dirty="0"/>
              <a:t> e-commerce</a:t>
            </a:r>
            <a:endParaRPr lang="en-GB" sz="3200" dirty="0"/>
          </a:p>
        </p:txBody>
      </p:sp>
      <p:sp>
        <p:nvSpPr>
          <p:cNvPr id="2" name="Rectangle 1"/>
          <p:cNvSpPr/>
          <p:nvPr/>
        </p:nvSpPr>
        <p:spPr>
          <a:xfrm>
            <a:off x="1023954" y="2044910"/>
            <a:ext cx="1115601" cy="698315"/>
          </a:xfrm>
          <a:prstGeom prst="rect">
            <a:avLst/>
          </a:prstGeom>
          <a:solidFill>
            <a:srgbClr val="380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STARTc</a:t>
            </a:r>
            <a:endParaRPr lang="en-US" sz="900" b="1" dirty="0"/>
          </a:p>
        </p:txBody>
      </p:sp>
      <p:sp>
        <p:nvSpPr>
          <p:cNvPr id="26" name="Rectangle 25"/>
          <p:cNvSpPr/>
          <p:nvPr/>
        </p:nvSpPr>
        <p:spPr>
          <a:xfrm>
            <a:off x="2378431" y="2044908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VISIT LANDING PAGE</a:t>
            </a:r>
            <a:endParaRPr lang="en-US" sz="900" b="1" dirty="0"/>
          </a:p>
        </p:txBody>
      </p:sp>
      <p:sp>
        <p:nvSpPr>
          <p:cNvPr id="27" name="Rectangle 26"/>
          <p:cNvSpPr/>
          <p:nvPr/>
        </p:nvSpPr>
        <p:spPr>
          <a:xfrm>
            <a:off x="3732908" y="204490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GO TO A PRODUCT PAGE</a:t>
            </a:r>
            <a:endParaRPr lang="en-US" sz="900" b="1" dirty="0"/>
          </a:p>
        </p:txBody>
      </p:sp>
      <p:sp>
        <p:nvSpPr>
          <p:cNvPr id="29" name="Rectangle 28"/>
          <p:cNvSpPr/>
          <p:nvPr/>
        </p:nvSpPr>
        <p:spPr>
          <a:xfrm>
            <a:off x="5038154" y="2044910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ADD TO CART</a:t>
            </a:r>
            <a:endParaRPr lang="en-US" sz="900" b="1" dirty="0"/>
          </a:p>
        </p:txBody>
      </p:sp>
      <p:sp>
        <p:nvSpPr>
          <p:cNvPr id="30" name="Rectangle 29"/>
          <p:cNvSpPr/>
          <p:nvPr/>
        </p:nvSpPr>
        <p:spPr>
          <a:xfrm>
            <a:off x="6392631" y="2044907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GO TO CHECKOUT</a:t>
            </a:r>
            <a:endParaRPr lang="en-US" sz="900" b="1" dirty="0"/>
          </a:p>
        </p:txBody>
      </p:sp>
      <p:sp>
        <p:nvSpPr>
          <p:cNvPr id="32" name="Rectangle 31"/>
          <p:cNvSpPr/>
          <p:nvPr/>
        </p:nvSpPr>
        <p:spPr>
          <a:xfrm>
            <a:off x="7830587" y="2044906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ENTER DELIVERY ADDRESS</a:t>
            </a:r>
            <a:endParaRPr lang="en-US" sz="900" b="1" dirty="0"/>
          </a:p>
        </p:txBody>
      </p:sp>
      <p:sp>
        <p:nvSpPr>
          <p:cNvPr id="33" name="Rectangle 32"/>
          <p:cNvSpPr/>
          <p:nvPr/>
        </p:nvSpPr>
        <p:spPr>
          <a:xfrm>
            <a:off x="9268543" y="2044905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SELECT DELIVERY METHOD</a:t>
            </a:r>
            <a:endParaRPr lang="en-US" sz="900" b="1" dirty="0"/>
          </a:p>
        </p:txBody>
      </p:sp>
      <p:sp>
        <p:nvSpPr>
          <p:cNvPr id="34" name="Rectangle 33"/>
          <p:cNvSpPr/>
          <p:nvPr/>
        </p:nvSpPr>
        <p:spPr>
          <a:xfrm>
            <a:off x="1042255" y="4546782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SELECT PAYMENT METHOD</a:t>
            </a:r>
            <a:endParaRPr lang="en-US" sz="900" b="1" dirty="0"/>
          </a:p>
        </p:txBody>
      </p:sp>
      <p:sp>
        <p:nvSpPr>
          <p:cNvPr id="35" name="Rectangle 34"/>
          <p:cNvSpPr/>
          <p:nvPr/>
        </p:nvSpPr>
        <p:spPr>
          <a:xfrm>
            <a:off x="2650806" y="384846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ENTER CREDIT/DEBIT CARD DETAILS</a:t>
            </a:r>
            <a:endParaRPr lang="en-US" sz="900" b="1" dirty="0"/>
          </a:p>
        </p:txBody>
      </p:sp>
      <p:sp>
        <p:nvSpPr>
          <p:cNvPr id="36" name="Rectangle 35"/>
          <p:cNvSpPr/>
          <p:nvPr/>
        </p:nvSpPr>
        <p:spPr>
          <a:xfrm>
            <a:off x="2650806" y="5298031"/>
            <a:ext cx="1115601" cy="698315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Choose BNPL</a:t>
            </a:r>
            <a:endParaRPr lang="en-US" sz="900" b="1" dirty="0"/>
          </a:p>
        </p:txBody>
      </p:sp>
      <p:cxnSp>
        <p:nvCxnSpPr>
          <p:cNvPr id="4" name="Elbow Connector 3"/>
          <p:cNvCxnSpPr>
            <a:stCxn id="2" idx="3"/>
            <a:endCxn id="26" idx="1"/>
          </p:cNvCxnSpPr>
          <p:nvPr/>
        </p:nvCxnSpPr>
        <p:spPr>
          <a:xfrm flipV="1">
            <a:off x="2139555" y="2394066"/>
            <a:ext cx="238876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26" idx="3"/>
            <a:endCxn id="27" idx="1"/>
          </p:cNvCxnSpPr>
          <p:nvPr/>
        </p:nvCxnSpPr>
        <p:spPr>
          <a:xfrm>
            <a:off x="3494032" y="2394066"/>
            <a:ext cx="23887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7" idx="3"/>
            <a:endCxn id="29" idx="1"/>
          </p:cNvCxnSpPr>
          <p:nvPr/>
        </p:nvCxnSpPr>
        <p:spPr>
          <a:xfrm>
            <a:off x="4848509" y="2394067"/>
            <a:ext cx="18964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9" idx="3"/>
            <a:endCxn id="30" idx="1"/>
          </p:cNvCxnSpPr>
          <p:nvPr/>
        </p:nvCxnSpPr>
        <p:spPr>
          <a:xfrm flipV="1">
            <a:off x="6153755" y="2394065"/>
            <a:ext cx="23887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954768" y="5298030"/>
            <a:ext cx="1115601" cy="698315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Enter billing information</a:t>
            </a:r>
            <a:endParaRPr lang="en-US" sz="900" b="1" dirty="0"/>
          </a:p>
        </p:txBody>
      </p:sp>
      <p:sp>
        <p:nvSpPr>
          <p:cNvPr id="54" name="Rectangle 53"/>
          <p:cNvSpPr/>
          <p:nvPr/>
        </p:nvSpPr>
        <p:spPr>
          <a:xfrm>
            <a:off x="3954768" y="384846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ENTER BILLING INFORMATION</a:t>
            </a:r>
            <a:endParaRPr lang="en-US" sz="900" b="1" dirty="0"/>
          </a:p>
        </p:txBody>
      </p:sp>
      <p:sp>
        <p:nvSpPr>
          <p:cNvPr id="55" name="Rectangle 54"/>
          <p:cNvSpPr/>
          <p:nvPr/>
        </p:nvSpPr>
        <p:spPr>
          <a:xfrm>
            <a:off x="5258730" y="3848468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CONFIRM PURCHASE</a:t>
            </a:r>
            <a:endParaRPr lang="en-US" sz="900" b="1" dirty="0"/>
          </a:p>
        </p:txBody>
      </p:sp>
      <p:sp>
        <p:nvSpPr>
          <p:cNvPr id="56" name="Rectangle 55"/>
          <p:cNvSpPr/>
          <p:nvPr/>
        </p:nvSpPr>
        <p:spPr>
          <a:xfrm>
            <a:off x="6714986" y="4541339"/>
            <a:ext cx="1115601" cy="698315"/>
          </a:xfrm>
          <a:prstGeom prst="rect">
            <a:avLst/>
          </a:prstGeom>
          <a:solidFill>
            <a:srgbClr val="7E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GO TO CORDER ONFIRMATION PAGE</a:t>
            </a:r>
            <a:endParaRPr lang="en-US" sz="900" b="1" dirty="0"/>
          </a:p>
        </p:txBody>
      </p:sp>
      <p:cxnSp>
        <p:nvCxnSpPr>
          <p:cNvPr id="57" name="Elbow Connector 56"/>
          <p:cNvCxnSpPr>
            <a:stCxn id="30" idx="3"/>
            <a:endCxn id="32" idx="1"/>
          </p:cNvCxnSpPr>
          <p:nvPr/>
        </p:nvCxnSpPr>
        <p:spPr>
          <a:xfrm flipV="1">
            <a:off x="7508232" y="2394064"/>
            <a:ext cx="3223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2" idx="3"/>
            <a:endCxn id="33" idx="1"/>
          </p:cNvCxnSpPr>
          <p:nvPr/>
        </p:nvCxnSpPr>
        <p:spPr>
          <a:xfrm flipV="1">
            <a:off x="8946188" y="2394063"/>
            <a:ext cx="32235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33" idx="3"/>
            <a:endCxn id="34" idx="1"/>
          </p:cNvCxnSpPr>
          <p:nvPr/>
        </p:nvCxnSpPr>
        <p:spPr>
          <a:xfrm flipH="1">
            <a:off x="1042255" y="2394063"/>
            <a:ext cx="9341889" cy="2501877"/>
          </a:xfrm>
          <a:prstGeom prst="bentConnector5">
            <a:avLst>
              <a:gd name="adj1" fmla="val -2447"/>
              <a:gd name="adj2" fmla="val 50000"/>
              <a:gd name="adj3" fmla="val 10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34" idx="3"/>
            <a:endCxn id="35" idx="1"/>
          </p:cNvCxnSpPr>
          <p:nvPr/>
        </p:nvCxnSpPr>
        <p:spPr>
          <a:xfrm flipV="1">
            <a:off x="2157856" y="4197627"/>
            <a:ext cx="492950" cy="6983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34" idx="3"/>
            <a:endCxn id="36" idx="1"/>
          </p:cNvCxnSpPr>
          <p:nvPr/>
        </p:nvCxnSpPr>
        <p:spPr>
          <a:xfrm>
            <a:off x="2157856" y="4895940"/>
            <a:ext cx="492950" cy="751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53" idx="3"/>
            <a:endCxn id="56" idx="2"/>
          </p:cNvCxnSpPr>
          <p:nvPr/>
        </p:nvCxnSpPr>
        <p:spPr>
          <a:xfrm flipV="1">
            <a:off x="5070369" y="5239654"/>
            <a:ext cx="2202418" cy="407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55" idx="3"/>
            <a:endCxn id="56" idx="0"/>
          </p:cNvCxnSpPr>
          <p:nvPr/>
        </p:nvCxnSpPr>
        <p:spPr>
          <a:xfrm>
            <a:off x="6374331" y="4197626"/>
            <a:ext cx="898456" cy="343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36" idx="3"/>
            <a:endCxn id="53" idx="1"/>
          </p:cNvCxnSpPr>
          <p:nvPr/>
        </p:nvCxnSpPr>
        <p:spPr>
          <a:xfrm flipV="1">
            <a:off x="3766407" y="5647188"/>
            <a:ext cx="1883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35" idx="3"/>
            <a:endCxn id="54" idx="1"/>
          </p:cNvCxnSpPr>
          <p:nvPr/>
        </p:nvCxnSpPr>
        <p:spPr>
          <a:xfrm>
            <a:off x="3766407" y="4197627"/>
            <a:ext cx="1883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54" idx="3"/>
            <a:endCxn id="55" idx="1"/>
          </p:cNvCxnSpPr>
          <p:nvPr/>
        </p:nvCxnSpPr>
        <p:spPr>
          <a:xfrm flipV="1">
            <a:off x="5070369" y="4197626"/>
            <a:ext cx="1883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060174" y="1126435"/>
            <a:ext cx="0" cy="0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22852" y="1139687"/>
            <a:ext cx="0" cy="0"/>
          </a:xfrm>
          <a:prstGeom prst="rect">
            <a:avLst/>
          </a:prstGeom>
          <a:noFill/>
        </p:spPr>
        <p:txBody>
          <a:bodyPr wrap="none" lIns="0" tIns="0" rIns="0" bIns="45720" rtlCol="0">
            <a:noAutofit/>
          </a:bodyPr>
          <a:lstStyle/>
          <a:p>
            <a:endParaRPr lang="en-US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81000" y="901148"/>
            <a:ext cx="11307416" cy="66103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2000" dirty="0"/>
              <a:t>The current (or “as-is”) e-commerce user journey of Everqlo consists of two payment method options: a credit/debit card payment and a Paypal payment</a:t>
            </a:r>
            <a:endParaRPr lang="en-US" sz="2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81000" y="6350340"/>
            <a:ext cx="11307416" cy="21463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Copyright 2021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171243" y="4543269"/>
            <a:ext cx="1115601" cy="698315"/>
          </a:xfrm>
          <a:prstGeom prst="rect">
            <a:avLst/>
          </a:prstGeom>
          <a:solidFill>
            <a:srgbClr val="3800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END</a:t>
            </a:r>
            <a:endParaRPr lang="en-US" sz="900" b="1" dirty="0"/>
          </a:p>
        </p:txBody>
      </p:sp>
      <p:cxnSp>
        <p:nvCxnSpPr>
          <p:cNvPr id="147" name="Elbow Connector 146"/>
          <p:cNvCxnSpPr>
            <a:stCxn id="56" idx="3"/>
            <a:endCxn id="146" idx="1"/>
          </p:cNvCxnSpPr>
          <p:nvPr/>
        </p:nvCxnSpPr>
        <p:spPr>
          <a:xfrm>
            <a:off x="7830587" y="4890497"/>
            <a:ext cx="340656" cy="19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2"/>
          <p:cNvSpPr/>
          <p:nvPr/>
        </p:nvSpPr>
        <p:spPr>
          <a:xfrm>
            <a:off x="5324463" y="5298030"/>
            <a:ext cx="1115601" cy="698315"/>
          </a:xfrm>
          <a:prstGeom prst="rect">
            <a:avLst/>
          </a:prstGeom>
          <a:solidFill>
            <a:srgbClr val="00B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 b="1" dirty="0"/>
              <a:t>Confirm purchase with BNPL</a:t>
            </a:r>
            <a:endParaRPr lang="en-US" sz="9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ction Divider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noAutofit/>
      </a:bodyPr>
      <a:lstStyle>
        <a:defPPr>
          <a:defRPr sz="1600" dirty="0" smtClean="0"/>
        </a:defPPr>
      </a:lstStyle>
    </a:txDef>
  </a:objectDefaults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632FA75335945A63FF531EB43A3D0" ma:contentTypeVersion="3" ma:contentTypeDescription="Create a new document." ma:contentTypeScope="" ma:versionID="9424afbcba80fcb69b47908d3741ccc8">
  <xsd:schema xmlns:xsd="http://www.w3.org/2001/XMLSchema" xmlns:xs="http://www.w3.org/2001/XMLSchema" xmlns:p="http://schemas.microsoft.com/office/2006/metadata/properties" xmlns:ns3="70a18374-f0c7-4129-82cb-48f358959f5f" targetNamespace="http://schemas.microsoft.com/office/2006/metadata/properties" ma:root="true" ma:fieldsID="093ab92e370e01158a7cd4574c205a3d" ns3:_="">
    <xsd:import namespace="70a18374-f0c7-4129-82cb-48f358959f5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18374-f0c7-4129-82cb-48f358959f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F09014-0EBD-40F7-B99A-1B356956E6EA}">
  <ds:schemaRefs/>
</ds:datastoreItem>
</file>

<file path=customXml/itemProps2.xml><?xml version="1.0" encoding="utf-8"?>
<ds:datastoreItem xmlns:ds="http://schemas.openxmlformats.org/officeDocument/2006/customXml" ds:itemID="{61D95524-A27C-482A-8CFD-2BC6356689D0}">
  <ds:schemaRefs/>
</ds:datastoreItem>
</file>

<file path=customXml/itemProps3.xml><?xml version="1.0" encoding="utf-8"?>
<ds:datastoreItem xmlns:ds="http://schemas.openxmlformats.org/officeDocument/2006/customXml" ds:itemID="{3D34DDAC-CAA0-4E87-980F-6BF5010B471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Acc_Blank_Consulting_Template_Graphik_01_19</Template>
  <TotalTime>0</TotalTime>
  <Words>502</Words>
  <Application>WPS Slides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Graphik</vt:lpstr>
      <vt:lpstr>Graphik</vt:lpstr>
      <vt:lpstr>Yu Gothic UI</vt:lpstr>
      <vt:lpstr>Microsoft YaHei</vt:lpstr>
      <vt:lpstr>Arial Unicode MS</vt:lpstr>
      <vt:lpstr>1_Section Dividers</vt:lpstr>
      <vt:lpstr>AS IS User journey  - Everqlo e-commerce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ecosystem</dc:title>
  <dc:creator>Karapetyan, Armen</dc:creator>
  <cp:lastModifiedBy>WPS_1716480565</cp:lastModifiedBy>
  <cp:revision>92</cp:revision>
  <dcterms:created xsi:type="dcterms:W3CDTF">2019-01-16T10:51:00Z</dcterms:created>
  <dcterms:modified xsi:type="dcterms:W3CDTF">2025-05-09T23:49:14Z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0x010100720632FA75335945A63FF531EB43A3D0</vt:lpwstr>
  </property>
  <property fmtid="{D5CDD505-2E9C-101B-9397-08002B2CF9AE}" pid="3" name="ICV">
    <vt:lpwstr>98C71A8628BB403D8AB8B2CE6B63AD22_13</vt:lpwstr>
  </property>
  <property fmtid="{D5CDD505-2E9C-101B-9397-08002B2CF9AE}" pid="4" name="KSOProductBuildVer">
    <vt:lpwstr>1033-12.2.0.20795</vt:lpwstr>
  </property>
</Properties>
</file>