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grandir Bold" charset="1" panose="00000800000000000000"/>
      <p:regular r:id="rId16"/>
    </p:embeddedFont>
    <p:embeddedFont>
      <p:font typeface="Quicksand Bold" charset="1" panose="00000000000000000000"/>
      <p:regular r:id="rId17"/>
    </p:embeddedFont>
    <p:embeddedFont>
      <p:font typeface="Agrandir" charset="1" panose="00000500000000000000"/>
      <p:regular r:id="rId18"/>
    </p:embeddedFont>
    <p:embeddedFont>
      <p:font typeface="Glacial Indifference Bold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sv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31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49177" y="3833761"/>
            <a:ext cx="5610123" cy="2805061"/>
            <a:chOff x="0" y="0"/>
            <a:chExt cx="1806222" cy="9031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06222" cy="903111"/>
            </a:xfrm>
            <a:custGeom>
              <a:avLst/>
              <a:gdLst/>
              <a:ahLst/>
              <a:cxnLst/>
              <a:rect r="r" b="b" t="t" l="l"/>
              <a:pathLst>
                <a:path h="903111" w="1806222">
                  <a:moveTo>
                    <a:pt x="0" y="0"/>
                  </a:moveTo>
                  <a:lnTo>
                    <a:pt x="1806222" y="0"/>
                  </a:lnTo>
                  <a:lnTo>
                    <a:pt x="1806222" y="903111"/>
                  </a:lnTo>
                  <a:lnTo>
                    <a:pt x="0" y="903111"/>
                  </a:ln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38100"/>
              <a:ext cx="1806222" cy="8650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649177" y="1028700"/>
            <a:ext cx="5610123" cy="2805061"/>
            <a:chOff x="0" y="0"/>
            <a:chExt cx="1806222" cy="90311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06222" cy="903111"/>
            </a:xfrm>
            <a:custGeom>
              <a:avLst/>
              <a:gdLst/>
              <a:ahLst/>
              <a:cxnLst/>
              <a:rect r="r" b="b" t="t" l="l"/>
              <a:pathLst>
                <a:path h="903111" w="1806222">
                  <a:moveTo>
                    <a:pt x="0" y="0"/>
                  </a:moveTo>
                  <a:lnTo>
                    <a:pt x="1806222" y="0"/>
                  </a:lnTo>
                  <a:lnTo>
                    <a:pt x="1806222" y="903111"/>
                  </a:lnTo>
                  <a:lnTo>
                    <a:pt x="0" y="903111"/>
                  </a:ln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38100"/>
              <a:ext cx="1806222" cy="8650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649177" y="6638823"/>
            <a:ext cx="5610123" cy="2805061"/>
            <a:chOff x="0" y="0"/>
            <a:chExt cx="1806222" cy="90311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06222" cy="903111"/>
            </a:xfrm>
            <a:custGeom>
              <a:avLst/>
              <a:gdLst/>
              <a:ahLst/>
              <a:cxnLst/>
              <a:rect r="r" b="b" t="t" l="l"/>
              <a:pathLst>
                <a:path h="903111" w="1806222">
                  <a:moveTo>
                    <a:pt x="0" y="0"/>
                  </a:moveTo>
                  <a:lnTo>
                    <a:pt x="1806222" y="0"/>
                  </a:lnTo>
                  <a:lnTo>
                    <a:pt x="1806222" y="903111"/>
                  </a:lnTo>
                  <a:lnTo>
                    <a:pt x="0" y="903111"/>
                  </a:ln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38100"/>
              <a:ext cx="1806222" cy="8650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8891339" y="6638823"/>
            <a:ext cx="2757838" cy="2805061"/>
          </a:xfrm>
          <a:custGeom>
            <a:avLst/>
            <a:gdLst/>
            <a:ahLst/>
            <a:cxnLst/>
            <a:rect r="r" b="b" t="t" l="l"/>
            <a:pathLst>
              <a:path h="2805061" w="2757838">
                <a:moveTo>
                  <a:pt x="0" y="0"/>
                </a:moveTo>
                <a:lnTo>
                  <a:pt x="2757838" y="0"/>
                </a:lnTo>
                <a:lnTo>
                  <a:pt x="2757838" y="2805061"/>
                </a:lnTo>
                <a:lnTo>
                  <a:pt x="0" y="28050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115241" y="7160489"/>
            <a:ext cx="1483056" cy="1761729"/>
          </a:xfrm>
          <a:custGeom>
            <a:avLst/>
            <a:gdLst/>
            <a:ahLst/>
            <a:cxnLst/>
            <a:rect r="r" b="b" t="t" l="l"/>
            <a:pathLst>
              <a:path h="1761729" w="1483056">
                <a:moveTo>
                  <a:pt x="0" y="0"/>
                </a:moveTo>
                <a:lnTo>
                  <a:pt x="1483056" y="0"/>
                </a:lnTo>
                <a:lnTo>
                  <a:pt x="1483056" y="1761729"/>
                </a:lnTo>
                <a:lnTo>
                  <a:pt x="0" y="1761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115241" y="1487156"/>
            <a:ext cx="1483056" cy="1888149"/>
          </a:xfrm>
          <a:custGeom>
            <a:avLst/>
            <a:gdLst/>
            <a:ahLst/>
            <a:cxnLst/>
            <a:rect r="r" b="b" t="t" l="l"/>
            <a:pathLst>
              <a:path h="1888149" w="1483056">
                <a:moveTo>
                  <a:pt x="0" y="0"/>
                </a:moveTo>
                <a:lnTo>
                  <a:pt x="1483056" y="0"/>
                </a:lnTo>
                <a:lnTo>
                  <a:pt x="1483056" y="1888149"/>
                </a:lnTo>
                <a:lnTo>
                  <a:pt x="0" y="18881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1431716">
            <a:off x="12454428" y="3969019"/>
            <a:ext cx="1194559" cy="2488664"/>
          </a:xfrm>
          <a:custGeom>
            <a:avLst/>
            <a:gdLst/>
            <a:ahLst/>
            <a:cxnLst/>
            <a:rect r="r" b="b" t="t" l="l"/>
            <a:pathLst>
              <a:path h="2488664" w="1194559">
                <a:moveTo>
                  <a:pt x="0" y="0"/>
                </a:moveTo>
                <a:lnTo>
                  <a:pt x="1194559" y="0"/>
                </a:lnTo>
                <a:lnTo>
                  <a:pt x="1194559" y="2488664"/>
                </a:lnTo>
                <a:lnTo>
                  <a:pt x="0" y="24886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2200040" y="4140492"/>
            <a:ext cx="729584" cy="729584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8F6F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3390767" y="5572241"/>
            <a:ext cx="489462" cy="48946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8F6F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028700" y="2086012"/>
            <a:ext cx="10620477" cy="45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10"/>
              </a:lnSpc>
            </a:pPr>
            <a:r>
              <a:rPr lang="en-US" sz="8700" b="true">
                <a:solidFill>
                  <a:srgbClr val="ABD7FF"/>
                </a:solidFill>
                <a:latin typeface="Agrandir Bold"/>
                <a:ea typeface="Agrandir Bold"/>
                <a:cs typeface="Agrandir Bold"/>
                <a:sym typeface="Agrandir Bold"/>
              </a:rPr>
              <a:t>Statistical Analysis of Apple Store Reviews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6722339"/>
            <a:ext cx="9439790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2899">
                <a:solidFill>
                  <a:srgbClr val="F8F6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Presented By: Azam Mustufa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31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62814" y="4113522"/>
            <a:ext cx="2452486" cy="4967315"/>
            <a:chOff x="0" y="0"/>
            <a:chExt cx="660400" cy="13375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1337588"/>
            </a:xfrm>
            <a:custGeom>
              <a:avLst/>
              <a:gdLst/>
              <a:ahLst/>
              <a:cxnLst/>
              <a:rect r="r" b="b" t="t" l="l"/>
              <a:pathLst>
                <a:path h="1337588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0159"/>
                  </a:cubicBezTo>
                  <a:lnTo>
                    <a:pt x="660400" y="1337588"/>
                  </a:lnTo>
                  <a:lnTo>
                    <a:pt x="0" y="1337588"/>
                  </a:lnTo>
                  <a:lnTo>
                    <a:pt x="0" y="340899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65100"/>
              <a:ext cx="660400" cy="1172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573043" y="3541549"/>
            <a:ext cx="1426433" cy="2116050"/>
          </a:xfrm>
          <a:custGeom>
            <a:avLst/>
            <a:gdLst/>
            <a:ahLst/>
            <a:cxnLst/>
            <a:rect r="r" b="b" t="t" l="l"/>
            <a:pathLst>
              <a:path h="2116050" w="1426433">
                <a:moveTo>
                  <a:pt x="0" y="0"/>
                </a:moveTo>
                <a:lnTo>
                  <a:pt x="1426433" y="0"/>
                </a:lnTo>
                <a:lnTo>
                  <a:pt x="1426433" y="2116050"/>
                </a:lnTo>
                <a:lnTo>
                  <a:pt x="0" y="2116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573043" y="7029852"/>
            <a:ext cx="2016457" cy="2050985"/>
          </a:xfrm>
          <a:custGeom>
            <a:avLst/>
            <a:gdLst/>
            <a:ahLst/>
            <a:cxnLst/>
            <a:rect r="r" b="b" t="t" l="l"/>
            <a:pathLst>
              <a:path h="2050985" w="2016457">
                <a:moveTo>
                  <a:pt x="0" y="0"/>
                </a:moveTo>
                <a:lnTo>
                  <a:pt x="2016457" y="0"/>
                </a:lnTo>
                <a:lnTo>
                  <a:pt x="2016457" y="2050985"/>
                </a:lnTo>
                <a:lnTo>
                  <a:pt x="0" y="20509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1132658"/>
            <a:ext cx="1892263" cy="1892263"/>
            <a:chOff x="0" y="0"/>
            <a:chExt cx="498374" cy="49837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98374" cy="498374"/>
            </a:xfrm>
            <a:custGeom>
              <a:avLst/>
              <a:gdLst/>
              <a:ahLst/>
              <a:cxnLst/>
              <a:rect r="r" b="b" t="t" l="l"/>
              <a:pathLst>
                <a:path h="498374" w="498374">
                  <a:moveTo>
                    <a:pt x="0" y="0"/>
                  </a:moveTo>
                  <a:lnTo>
                    <a:pt x="498374" y="0"/>
                  </a:lnTo>
                  <a:lnTo>
                    <a:pt x="498374" y="498374"/>
                  </a:lnTo>
                  <a:lnTo>
                    <a:pt x="0" y="498374"/>
                  </a:ln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38100"/>
              <a:ext cx="498374" cy="4602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1132658"/>
            <a:ext cx="1892263" cy="189226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-10800000">
            <a:off x="1028700" y="3015907"/>
            <a:ext cx="1892263" cy="1924665"/>
          </a:xfrm>
          <a:custGeom>
            <a:avLst/>
            <a:gdLst/>
            <a:ahLst/>
            <a:cxnLst/>
            <a:rect r="r" b="b" t="t" l="l"/>
            <a:pathLst>
              <a:path h="1924665" w="1892263">
                <a:moveTo>
                  <a:pt x="0" y="0"/>
                </a:moveTo>
                <a:lnTo>
                  <a:pt x="1892263" y="0"/>
                </a:lnTo>
                <a:lnTo>
                  <a:pt x="1892263" y="1924665"/>
                </a:lnTo>
                <a:lnTo>
                  <a:pt x="0" y="19246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217756" y="2821707"/>
            <a:ext cx="1160974" cy="1160974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8E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90500" y="228600"/>
              <a:ext cx="431800" cy="393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915087" y="4542288"/>
            <a:ext cx="6457825" cy="1518648"/>
            <a:chOff x="0" y="0"/>
            <a:chExt cx="1903684" cy="44767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03684" cy="447678"/>
            </a:xfrm>
            <a:custGeom>
              <a:avLst/>
              <a:gdLst/>
              <a:ahLst/>
              <a:cxnLst/>
              <a:rect r="r" b="b" t="t" l="l"/>
              <a:pathLst>
                <a:path h="447678" w="1903684">
                  <a:moveTo>
                    <a:pt x="119884" y="0"/>
                  </a:moveTo>
                  <a:lnTo>
                    <a:pt x="1783799" y="0"/>
                  </a:lnTo>
                  <a:cubicBezTo>
                    <a:pt x="1850010" y="0"/>
                    <a:pt x="1903684" y="53674"/>
                    <a:pt x="1903684" y="119884"/>
                  </a:cubicBezTo>
                  <a:lnTo>
                    <a:pt x="1903684" y="327793"/>
                  </a:lnTo>
                  <a:cubicBezTo>
                    <a:pt x="1903684" y="359589"/>
                    <a:pt x="1891053" y="390082"/>
                    <a:pt x="1868570" y="412564"/>
                  </a:cubicBezTo>
                  <a:cubicBezTo>
                    <a:pt x="1846088" y="435047"/>
                    <a:pt x="1815595" y="447678"/>
                    <a:pt x="1783799" y="447678"/>
                  </a:cubicBezTo>
                  <a:lnTo>
                    <a:pt x="119884" y="447678"/>
                  </a:lnTo>
                  <a:cubicBezTo>
                    <a:pt x="88089" y="447678"/>
                    <a:pt x="57596" y="435047"/>
                    <a:pt x="35113" y="412564"/>
                  </a:cubicBezTo>
                  <a:cubicBezTo>
                    <a:pt x="12631" y="390082"/>
                    <a:pt x="0" y="359589"/>
                    <a:pt x="0" y="327793"/>
                  </a:cubicBezTo>
                  <a:lnTo>
                    <a:pt x="0" y="119884"/>
                  </a:lnTo>
                  <a:cubicBezTo>
                    <a:pt x="0" y="88089"/>
                    <a:pt x="12631" y="57596"/>
                    <a:pt x="35113" y="35113"/>
                  </a:cubicBezTo>
                  <a:cubicBezTo>
                    <a:pt x="57596" y="12631"/>
                    <a:pt x="88089" y="0"/>
                    <a:pt x="119884" y="0"/>
                  </a:cubicBezTo>
                  <a:close/>
                </a:path>
              </a:pathLst>
            </a:custGeom>
            <a:solidFill>
              <a:srgbClr val="86C2F8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114300"/>
              <a:ext cx="1903684" cy="333378"/>
            </a:xfrm>
            <a:prstGeom prst="rect">
              <a:avLst/>
            </a:prstGeom>
          </p:spPr>
          <p:txBody>
            <a:bodyPr anchor="ctr" rtlCol="false" tIns="45387" lIns="45387" bIns="45387" rIns="45387"/>
            <a:lstStyle/>
            <a:p>
              <a:pPr algn="ctr">
                <a:lnSpc>
                  <a:spcPts val="6867"/>
                </a:lnSpc>
              </a:pPr>
              <a:r>
                <a:rPr lang="en-US" b="true" sz="6799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THANK YOU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2788379" y="7131966"/>
            <a:ext cx="1948871" cy="1948871"/>
          </a:xfrm>
          <a:custGeom>
            <a:avLst/>
            <a:gdLst/>
            <a:ahLst/>
            <a:cxnLst/>
            <a:rect r="r" b="b" t="t" l="l"/>
            <a:pathLst>
              <a:path h="1948871" w="1948871">
                <a:moveTo>
                  <a:pt x="0" y="0"/>
                </a:moveTo>
                <a:lnTo>
                  <a:pt x="1948870" y="0"/>
                </a:lnTo>
                <a:lnTo>
                  <a:pt x="1948870" y="1948871"/>
                </a:lnTo>
                <a:lnTo>
                  <a:pt x="0" y="19488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920963" y="1132658"/>
            <a:ext cx="1892263" cy="1892263"/>
          </a:xfrm>
          <a:custGeom>
            <a:avLst/>
            <a:gdLst/>
            <a:ahLst/>
            <a:cxnLst/>
            <a:rect r="r" b="b" t="t" l="l"/>
            <a:pathLst>
              <a:path h="1892263" w="1892263">
                <a:moveTo>
                  <a:pt x="0" y="0"/>
                </a:moveTo>
                <a:lnTo>
                  <a:pt x="1892263" y="0"/>
                </a:lnTo>
                <a:lnTo>
                  <a:pt x="1892263" y="1892263"/>
                </a:lnTo>
                <a:lnTo>
                  <a:pt x="0" y="189226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5123778" y="552171"/>
            <a:ext cx="1160974" cy="1160974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8ED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190500" y="228600"/>
              <a:ext cx="431800" cy="393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68488" y="0"/>
            <a:ext cx="8516776" cy="10287000"/>
            <a:chOff x="0" y="0"/>
            <a:chExt cx="224310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4310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243101">
                  <a:moveTo>
                    <a:pt x="0" y="0"/>
                  </a:moveTo>
                  <a:lnTo>
                    <a:pt x="2243101" y="0"/>
                  </a:lnTo>
                  <a:lnTo>
                    <a:pt x="22431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0316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38100"/>
              <a:ext cx="2243102" cy="2671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926900"/>
            <a:ext cx="8115300" cy="713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b="true" sz="2799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Analyze User Engagement and Satisfaction: "To investigate the factors that drive user engagement (likes) and satisfaction (ratings) with popular social media apps like Instagram and WhatsApp."</a:t>
            </a:r>
          </a:p>
          <a:p>
            <a:pPr algn="l">
              <a:lnSpc>
                <a:spcPts val="3359"/>
              </a:lnSpc>
            </a:pP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b="true" sz="2799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Comparative Analysis of App Performance: "To compare the user experience and reception of Instagram and WhatsApp based on key metrics such as ratings, likes, and purchase behavior."</a:t>
            </a:r>
          </a:p>
          <a:p>
            <a:pPr algn="l">
              <a:lnSpc>
                <a:spcPts val="3359"/>
              </a:lnSpc>
            </a:pP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b="true" sz="2799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Understanding User Behavior in Social Media Apps: "To explore user behavior patterns, including spending habits and content interaction (likes), and their relationship with app ratings."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57175"/>
            <a:ext cx="7429048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80"/>
              </a:lnSpc>
            </a:pPr>
            <a:r>
              <a:rPr lang="en-US" sz="7400" b="true">
                <a:solidFill>
                  <a:srgbClr val="203162"/>
                </a:solidFill>
                <a:latin typeface="Agrandir Bold"/>
                <a:ea typeface="Agrandir Bold"/>
                <a:cs typeface="Agrandir Bold"/>
                <a:sym typeface="Agrandir Bold"/>
              </a:rPr>
              <a:t>Project Goal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3294602" y="7497875"/>
            <a:ext cx="3964698" cy="1982349"/>
            <a:chOff x="0" y="0"/>
            <a:chExt cx="1806222" cy="90311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06222" cy="903111"/>
            </a:xfrm>
            <a:custGeom>
              <a:avLst/>
              <a:gdLst/>
              <a:ahLst/>
              <a:cxnLst/>
              <a:rect r="r" b="b" t="t" l="l"/>
              <a:pathLst>
                <a:path h="903111" w="1806222">
                  <a:moveTo>
                    <a:pt x="0" y="0"/>
                  </a:moveTo>
                  <a:lnTo>
                    <a:pt x="1806222" y="0"/>
                  </a:lnTo>
                  <a:lnTo>
                    <a:pt x="1806222" y="903111"/>
                  </a:lnTo>
                  <a:lnTo>
                    <a:pt x="0" y="903111"/>
                  </a:ln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38100"/>
              <a:ext cx="1806222" cy="8650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1345626" y="7497875"/>
            <a:ext cx="1948976" cy="1982349"/>
          </a:xfrm>
          <a:custGeom>
            <a:avLst/>
            <a:gdLst/>
            <a:ahLst/>
            <a:cxnLst/>
            <a:rect r="r" b="b" t="t" l="l"/>
            <a:pathLst>
              <a:path h="1982349" w="1948976">
                <a:moveTo>
                  <a:pt x="0" y="0"/>
                </a:moveTo>
                <a:lnTo>
                  <a:pt x="1948976" y="0"/>
                </a:lnTo>
                <a:lnTo>
                  <a:pt x="1948976" y="1982350"/>
                </a:lnTo>
                <a:lnTo>
                  <a:pt x="0" y="19823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744085" y="7866539"/>
            <a:ext cx="1048082" cy="1245022"/>
          </a:xfrm>
          <a:custGeom>
            <a:avLst/>
            <a:gdLst/>
            <a:ahLst/>
            <a:cxnLst/>
            <a:rect r="r" b="b" t="t" l="l"/>
            <a:pathLst>
              <a:path h="1245022" w="1048082">
                <a:moveTo>
                  <a:pt x="0" y="0"/>
                </a:moveTo>
                <a:lnTo>
                  <a:pt x="1048081" y="0"/>
                </a:lnTo>
                <a:lnTo>
                  <a:pt x="1048081" y="1245022"/>
                </a:lnTo>
                <a:lnTo>
                  <a:pt x="0" y="12450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276951" y="4524352"/>
            <a:ext cx="1982349" cy="991175"/>
          </a:xfrm>
          <a:custGeom>
            <a:avLst/>
            <a:gdLst/>
            <a:ahLst/>
            <a:cxnLst/>
            <a:rect r="r" b="b" t="t" l="l"/>
            <a:pathLst>
              <a:path h="991175" w="1982349">
                <a:moveTo>
                  <a:pt x="0" y="0"/>
                </a:moveTo>
                <a:lnTo>
                  <a:pt x="1982349" y="0"/>
                </a:lnTo>
                <a:lnTo>
                  <a:pt x="1982349" y="991174"/>
                </a:lnTo>
                <a:lnTo>
                  <a:pt x="0" y="9911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over dir="d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4114962"/>
          <a:ext cx="8566231" cy="3999018"/>
        </p:xfrm>
        <a:graphic>
          <a:graphicData uri="http://schemas.openxmlformats.org/drawingml/2006/table">
            <a:tbl>
              <a:tblPr/>
              <a:tblGrid>
                <a:gridCol w="4283115"/>
                <a:gridCol w="4283115"/>
              </a:tblGrid>
              <a:tr h="93455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Measure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A28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Value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A28D"/>
                    </a:solidFill>
                  </a:tcPr>
                </a:tc>
              </a:tr>
              <a:tr h="102148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Mean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2.9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</a:tr>
              <a:tr h="102148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Median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3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</a:tr>
              <a:tr h="102148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Mode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1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11849930" y="0"/>
            <a:ext cx="6435334" cy="10287000"/>
            <a:chOff x="0" y="0"/>
            <a:chExt cx="169490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94903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94903">
                  <a:moveTo>
                    <a:pt x="0" y="0"/>
                  </a:moveTo>
                  <a:lnTo>
                    <a:pt x="1694903" y="0"/>
                  </a:lnTo>
                  <a:lnTo>
                    <a:pt x="16949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0316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38100"/>
              <a:ext cx="1694903" cy="2671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5391130">
            <a:off x="13007870" y="209262"/>
            <a:ext cx="1942924" cy="2882242"/>
          </a:xfrm>
          <a:custGeom>
            <a:avLst/>
            <a:gdLst/>
            <a:ahLst/>
            <a:cxnLst/>
            <a:rect r="r" b="b" t="t" l="l"/>
            <a:pathLst>
              <a:path h="2882242" w="1942924">
                <a:moveTo>
                  <a:pt x="0" y="0"/>
                </a:moveTo>
                <a:lnTo>
                  <a:pt x="1942924" y="0"/>
                </a:lnTo>
                <a:lnTo>
                  <a:pt x="1942924" y="2882242"/>
                </a:lnTo>
                <a:lnTo>
                  <a:pt x="0" y="2882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528281"/>
            <a:ext cx="10236368" cy="3371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9"/>
              </a:lnSpc>
            </a:pPr>
            <a:r>
              <a:rPr lang="en-US" sz="3699" b="true">
                <a:solidFill>
                  <a:srgbClr val="33478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Calculate the mean, median, and mode of the app ratings in the dataset. Which measure (mean, median, or mode) best represents the central tendency of the ratings?</a:t>
            </a:r>
          </a:p>
          <a:p>
            <a:pPr algn="l">
              <a:lnSpc>
                <a:spcPts val="4439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067597" y="6818023"/>
            <a:ext cx="2531888" cy="2575243"/>
          </a:xfrm>
          <a:custGeom>
            <a:avLst/>
            <a:gdLst/>
            <a:ahLst/>
            <a:cxnLst/>
            <a:rect r="r" b="b" t="t" l="l"/>
            <a:pathLst>
              <a:path h="2575243" w="2531888">
                <a:moveTo>
                  <a:pt x="0" y="0"/>
                </a:moveTo>
                <a:lnTo>
                  <a:pt x="2531888" y="0"/>
                </a:lnTo>
                <a:lnTo>
                  <a:pt x="2531888" y="2575243"/>
                </a:lnTo>
                <a:lnTo>
                  <a:pt x="0" y="25752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8323529"/>
            <a:ext cx="9823220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33478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The median best represents the central tendency of ratings, as it is robust to outliers and appropriate for ordinal data.</a:t>
            </a:r>
          </a:p>
        </p:txBody>
      </p:sp>
    </p:spTree>
  </p:cSld>
  <p:clrMapOvr>
    <a:masterClrMapping/>
  </p:clrMapOvr>
  <p:transition spd="fast">
    <p:cover dir="d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4114962"/>
          <a:ext cx="8566231" cy="3999018"/>
        </p:xfrm>
        <a:graphic>
          <a:graphicData uri="http://schemas.openxmlformats.org/drawingml/2006/table">
            <a:tbl>
              <a:tblPr/>
              <a:tblGrid>
                <a:gridCol w="4283115"/>
                <a:gridCol w="4283115"/>
              </a:tblGrid>
              <a:tr h="93455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Measure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A28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Value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A28D"/>
                    </a:solidFill>
                  </a:tcPr>
                </a:tc>
              </a:tr>
              <a:tr h="102148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Range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19.97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</a:tr>
              <a:tr h="102148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IQR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10.19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</a:tr>
              <a:tr h="102148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Min, Max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0, 19.97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11849930" y="0"/>
            <a:ext cx="6435334" cy="10287000"/>
            <a:chOff x="0" y="0"/>
            <a:chExt cx="169490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94903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94903">
                  <a:moveTo>
                    <a:pt x="0" y="0"/>
                  </a:moveTo>
                  <a:lnTo>
                    <a:pt x="1694903" y="0"/>
                  </a:lnTo>
                  <a:lnTo>
                    <a:pt x="16949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0316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38100"/>
              <a:ext cx="1694903" cy="2671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5391130">
            <a:off x="13007870" y="209262"/>
            <a:ext cx="1942924" cy="2882242"/>
          </a:xfrm>
          <a:custGeom>
            <a:avLst/>
            <a:gdLst/>
            <a:ahLst/>
            <a:cxnLst/>
            <a:rect r="r" b="b" t="t" l="l"/>
            <a:pathLst>
              <a:path h="2882242" w="1942924">
                <a:moveTo>
                  <a:pt x="0" y="0"/>
                </a:moveTo>
                <a:lnTo>
                  <a:pt x="1942924" y="0"/>
                </a:lnTo>
                <a:lnTo>
                  <a:pt x="1942924" y="2882242"/>
                </a:lnTo>
                <a:lnTo>
                  <a:pt x="0" y="2882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528281"/>
            <a:ext cx="10236368" cy="280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9"/>
              </a:lnSpc>
            </a:pPr>
            <a:r>
              <a:rPr lang="en-US" sz="3699" b="true">
                <a:solidFill>
                  <a:srgbClr val="33478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Find the range and interquartile range (IQR) of the Purchase_Amount in the dataset. How do these values help in understanding the spread of the data?</a:t>
            </a:r>
          </a:p>
          <a:p>
            <a:pPr algn="l">
              <a:lnSpc>
                <a:spcPts val="4439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067597" y="6818023"/>
            <a:ext cx="2531888" cy="2575243"/>
          </a:xfrm>
          <a:custGeom>
            <a:avLst/>
            <a:gdLst/>
            <a:ahLst/>
            <a:cxnLst/>
            <a:rect r="r" b="b" t="t" l="l"/>
            <a:pathLst>
              <a:path h="2575243" w="2531888">
                <a:moveTo>
                  <a:pt x="0" y="0"/>
                </a:moveTo>
                <a:lnTo>
                  <a:pt x="2531888" y="0"/>
                </a:lnTo>
                <a:lnTo>
                  <a:pt x="2531888" y="2575243"/>
                </a:lnTo>
                <a:lnTo>
                  <a:pt x="0" y="25752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8410575"/>
            <a:ext cx="10236368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33478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Range shows overall spread including outliers, while IQR shows the spread of the middle 50% of data, less affected by outliers.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070120" y="-41587"/>
            <a:ext cx="6217880" cy="10328587"/>
            <a:chOff x="0" y="0"/>
            <a:chExt cx="1637631" cy="27202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37631" cy="2720286"/>
            </a:xfrm>
            <a:custGeom>
              <a:avLst/>
              <a:gdLst/>
              <a:ahLst/>
              <a:cxnLst/>
              <a:rect r="r" b="b" t="t" l="l"/>
              <a:pathLst>
                <a:path h="2720286" w="1637631">
                  <a:moveTo>
                    <a:pt x="0" y="0"/>
                  </a:moveTo>
                  <a:lnTo>
                    <a:pt x="1637631" y="0"/>
                  </a:lnTo>
                  <a:lnTo>
                    <a:pt x="1637631" y="2720286"/>
                  </a:lnTo>
                  <a:lnTo>
                    <a:pt x="0" y="2720286"/>
                  </a:lnTo>
                  <a:close/>
                </a:path>
              </a:pathLst>
            </a:custGeom>
            <a:solidFill>
              <a:srgbClr val="20316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38100"/>
              <a:ext cx="1637631" cy="26821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682844" y="7831813"/>
            <a:ext cx="1334789" cy="859119"/>
          </a:xfrm>
          <a:custGeom>
            <a:avLst/>
            <a:gdLst/>
            <a:ahLst/>
            <a:cxnLst/>
            <a:rect r="r" b="b" t="t" l="l"/>
            <a:pathLst>
              <a:path h="859119" w="1334789">
                <a:moveTo>
                  <a:pt x="0" y="0"/>
                </a:moveTo>
                <a:lnTo>
                  <a:pt x="1334789" y="0"/>
                </a:lnTo>
                <a:lnTo>
                  <a:pt x="1334789" y="859119"/>
                </a:lnTo>
                <a:lnTo>
                  <a:pt x="0" y="8591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41259" y="7261917"/>
            <a:ext cx="2290516" cy="2281926"/>
          </a:xfrm>
          <a:custGeom>
            <a:avLst/>
            <a:gdLst/>
            <a:ahLst/>
            <a:cxnLst/>
            <a:rect r="r" b="b" t="t" l="l"/>
            <a:pathLst>
              <a:path h="2281926" w="2290516">
                <a:moveTo>
                  <a:pt x="0" y="0"/>
                </a:moveTo>
                <a:lnTo>
                  <a:pt x="2290516" y="0"/>
                </a:lnTo>
                <a:lnTo>
                  <a:pt x="2290516" y="2281926"/>
                </a:lnTo>
                <a:lnTo>
                  <a:pt x="0" y="22819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542892"/>
            <a:ext cx="10632283" cy="280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9"/>
              </a:lnSpc>
            </a:pPr>
            <a:r>
              <a:rPr lang="en-US" sz="3699" b="true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Calculate the variance and standard deviation for the number of likes received on reviews. What does the standard deviation indicate about the spread of the data?</a:t>
            </a:r>
          </a:p>
          <a:p>
            <a:pPr algn="l">
              <a:lnSpc>
                <a:spcPts val="4439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2642096" y="542892"/>
            <a:ext cx="2536964" cy="2580405"/>
          </a:xfrm>
          <a:custGeom>
            <a:avLst/>
            <a:gdLst/>
            <a:ahLst/>
            <a:cxnLst/>
            <a:rect r="r" b="b" t="t" l="l"/>
            <a:pathLst>
              <a:path h="2580405" w="2536964">
                <a:moveTo>
                  <a:pt x="0" y="0"/>
                </a:moveTo>
                <a:lnTo>
                  <a:pt x="2536964" y="0"/>
                </a:lnTo>
                <a:lnTo>
                  <a:pt x="2536964" y="2580405"/>
                </a:lnTo>
                <a:lnTo>
                  <a:pt x="0" y="25804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1028700" y="4114962"/>
          <a:ext cx="8566231" cy="2939062"/>
        </p:xfrm>
        <a:graphic>
          <a:graphicData uri="http://schemas.openxmlformats.org/drawingml/2006/table">
            <a:tbl>
              <a:tblPr/>
              <a:tblGrid>
                <a:gridCol w="4283115"/>
                <a:gridCol w="4283115"/>
              </a:tblGrid>
              <a:tr h="92247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Measure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A28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Value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A28D"/>
                    </a:solidFill>
                  </a:tcPr>
                </a:tc>
              </a:tr>
              <a:tr h="100829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Variance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2.15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</a:tr>
              <a:tr h="100829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Std. Deviation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1.47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</a:tr>
            </a:tbl>
          </a:graphicData>
        </a:graphic>
      </p:graphicFrame>
      <p:sp>
        <p:nvSpPr>
          <p:cNvPr name="TextBox 10" id="10"/>
          <p:cNvSpPr txBox="true"/>
          <p:nvPr/>
        </p:nvSpPr>
        <p:spPr>
          <a:xfrm rot="0">
            <a:off x="1028700" y="7991475"/>
            <a:ext cx="10632283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Variance and standard deviation have a difference of about 0.6 suggesting that data is clustered around mean and not spread out like `Purchase_Amount`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070120" y="-41587"/>
            <a:ext cx="6217880" cy="10328587"/>
            <a:chOff x="0" y="0"/>
            <a:chExt cx="1637631" cy="27202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37631" cy="2720286"/>
            </a:xfrm>
            <a:custGeom>
              <a:avLst/>
              <a:gdLst/>
              <a:ahLst/>
              <a:cxnLst/>
              <a:rect r="r" b="b" t="t" l="l"/>
              <a:pathLst>
                <a:path h="2720286" w="1637631">
                  <a:moveTo>
                    <a:pt x="0" y="0"/>
                  </a:moveTo>
                  <a:lnTo>
                    <a:pt x="1637631" y="0"/>
                  </a:lnTo>
                  <a:lnTo>
                    <a:pt x="1637631" y="2720286"/>
                  </a:lnTo>
                  <a:lnTo>
                    <a:pt x="0" y="2720286"/>
                  </a:lnTo>
                  <a:close/>
                </a:path>
              </a:pathLst>
            </a:custGeom>
            <a:solidFill>
              <a:srgbClr val="20316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38100"/>
              <a:ext cx="1637631" cy="26821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682844" y="7831813"/>
            <a:ext cx="1334789" cy="859119"/>
          </a:xfrm>
          <a:custGeom>
            <a:avLst/>
            <a:gdLst/>
            <a:ahLst/>
            <a:cxnLst/>
            <a:rect r="r" b="b" t="t" l="l"/>
            <a:pathLst>
              <a:path h="859119" w="1334789">
                <a:moveTo>
                  <a:pt x="0" y="0"/>
                </a:moveTo>
                <a:lnTo>
                  <a:pt x="1334789" y="0"/>
                </a:lnTo>
                <a:lnTo>
                  <a:pt x="1334789" y="859119"/>
                </a:lnTo>
                <a:lnTo>
                  <a:pt x="0" y="8591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41259" y="7261917"/>
            <a:ext cx="2290516" cy="2281926"/>
          </a:xfrm>
          <a:custGeom>
            <a:avLst/>
            <a:gdLst/>
            <a:ahLst/>
            <a:cxnLst/>
            <a:rect r="r" b="b" t="t" l="l"/>
            <a:pathLst>
              <a:path h="2281926" w="2290516">
                <a:moveTo>
                  <a:pt x="0" y="0"/>
                </a:moveTo>
                <a:lnTo>
                  <a:pt x="2290516" y="0"/>
                </a:lnTo>
                <a:lnTo>
                  <a:pt x="2290516" y="2281926"/>
                </a:lnTo>
                <a:lnTo>
                  <a:pt x="0" y="22819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542892"/>
            <a:ext cx="10632283" cy="280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9"/>
              </a:lnSpc>
            </a:pPr>
            <a:r>
              <a:rPr lang="en-US" sz="3699" b="true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Determine the correlation between the likes and the rating given. Is there a positive, negative, or no correlation between these variables?</a:t>
            </a:r>
          </a:p>
          <a:p>
            <a:pPr algn="l">
              <a:lnSpc>
                <a:spcPts val="4439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2642096" y="542892"/>
            <a:ext cx="2536964" cy="2580405"/>
          </a:xfrm>
          <a:custGeom>
            <a:avLst/>
            <a:gdLst/>
            <a:ahLst/>
            <a:cxnLst/>
            <a:rect r="r" b="b" t="t" l="l"/>
            <a:pathLst>
              <a:path h="2580405" w="2536964">
                <a:moveTo>
                  <a:pt x="0" y="0"/>
                </a:moveTo>
                <a:lnTo>
                  <a:pt x="2536964" y="0"/>
                </a:lnTo>
                <a:lnTo>
                  <a:pt x="2536964" y="2580405"/>
                </a:lnTo>
                <a:lnTo>
                  <a:pt x="0" y="25804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1028700" y="4114962"/>
          <a:ext cx="8566231" cy="1879106"/>
        </p:xfrm>
        <a:graphic>
          <a:graphicData uri="http://schemas.openxmlformats.org/drawingml/2006/table">
            <a:tbl>
              <a:tblPr/>
              <a:tblGrid>
                <a:gridCol w="4283115"/>
                <a:gridCol w="4283115"/>
              </a:tblGrid>
              <a:tr h="89779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Measure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A28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Value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A28D"/>
                    </a:solidFill>
                  </a:tcPr>
                </a:tc>
              </a:tr>
              <a:tr h="98131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Correaltion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0.84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</a:tr>
            </a:tbl>
          </a:graphicData>
        </a:graphic>
      </p:graphicFrame>
      <p:sp>
        <p:nvSpPr>
          <p:cNvPr name="TextBox 10" id="10"/>
          <p:cNvSpPr txBox="true"/>
          <p:nvPr/>
        </p:nvSpPr>
        <p:spPr>
          <a:xfrm rot="0">
            <a:off x="1028700" y="6994548"/>
            <a:ext cx="10632283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The correlation being almost close to 1 suggesting a strong relation between likes and rating which implicates that a larger population is facing the same problem on average.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070120" y="-41587"/>
            <a:ext cx="6217880" cy="10328587"/>
            <a:chOff x="0" y="0"/>
            <a:chExt cx="1637631" cy="27202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37631" cy="2720286"/>
            </a:xfrm>
            <a:custGeom>
              <a:avLst/>
              <a:gdLst/>
              <a:ahLst/>
              <a:cxnLst/>
              <a:rect r="r" b="b" t="t" l="l"/>
              <a:pathLst>
                <a:path h="2720286" w="1637631">
                  <a:moveTo>
                    <a:pt x="0" y="0"/>
                  </a:moveTo>
                  <a:lnTo>
                    <a:pt x="1637631" y="0"/>
                  </a:lnTo>
                  <a:lnTo>
                    <a:pt x="1637631" y="2720286"/>
                  </a:lnTo>
                  <a:lnTo>
                    <a:pt x="0" y="2720286"/>
                  </a:lnTo>
                  <a:close/>
                </a:path>
              </a:pathLst>
            </a:custGeom>
            <a:solidFill>
              <a:srgbClr val="20316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38100"/>
              <a:ext cx="1637631" cy="26821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682844" y="7831813"/>
            <a:ext cx="1334789" cy="859119"/>
          </a:xfrm>
          <a:custGeom>
            <a:avLst/>
            <a:gdLst/>
            <a:ahLst/>
            <a:cxnLst/>
            <a:rect r="r" b="b" t="t" l="l"/>
            <a:pathLst>
              <a:path h="859119" w="1334789">
                <a:moveTo>
                  <a:pt x="0" y="0"/>
                </a:moveTo>
                <a:lnTo>
                  <a:pt x="1334789" y="0"/>
                </a:lnTo>
                <a:lnTo>
                  <a:pt x="1334789" y="859119"/>
                </a:lnTo>
                <a:lnTo>
                  <a:pt x="0" y="8591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41259" y="7261917"/>
            <a:ext cx="2290516" cy="2281926"/>
          </a:xfrm>
          <a:custGeom>
            <a:avLst/>
            <a:gdLst/>
            <a:ahLst/>
            <a:cxnLst/>
            <a:rect r="r" b="b" t="t" l="l"/>
            <a:pathLst>
              <a:path h="2281926" w="2290516">
                <a:moveTo>
                  <a:pt x="0" y="0"/>
                </a:moveTo>
                <a:lnTo>
                  <a:pt x="2290516" y="0"/>
                </a:lnTo>
                <a:lnTo>
                  <a:pt x="2290516" y="2281926"/>
                </a:lnTo>
                <a:lnTo>
                  <a:pt x="0" y="22819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642096" y="542892"/>
            <a:ext cx="2536964" cy="2580405"/>
          </a:xfrm>
          <a:custGeom>
            <a:avLst/>
            <a:gdLst/>
            <a:ahLst/>
            <a:cxnLst/>
            <a:rect r="r" b="b" t="t" l="l"/>
            <a:pathLst>
              <a:path h="2580405" w="2536964">
                <a:moveTo>
                  <a:pt x="0" y="0"/>
                </a:moveTo>
                <a:lnTo>
                  <a:pt x="2536964" y="0"/>
                </a:lnTo>
                <a:lnTo>
                  <a:pt x="2536964" y="2580405"/>
                </a:lnTo>
                <a:lnTo>
                  <a:pt x="0" y="25804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507634" y="2682891"/>
            <a:ext cx="7674414" cy="4921218"/>
          </a:xfrm>
          <a:custGeom>
            <a:avLst/>
            <a:gdLst/>
            <a:ahLst/>
            <a:cxnLst/>
            <a:rect r="r" b="b" t="t" l="l"/>
            <a:pathLst>
              <a:path h="4921218" w="7674414">
                <a:moveTo>
                  <a:pt x="0" y="0"/>
                </a:moveTo>
                <a:lnTo>
                  <a:pt x="7674415" y="0"/>
                </a:lnTo>
                <a:lnTo>
                  <a:pt x="7674415" y="4921218"/>
                </a:lnTo>
                <a:lnTo>
                  <a:pt x="0" y="492121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313422"/>
            <a:ext cx="10632283" cy="280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9"/>
              </a:lnSpc>
            </a:pPr>
            <a:r>
              <a:rPr lang="en-US" sz="3699" b="true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Plot the distribution of the app ratings. Is the distribution positively or negatively skewed? What does this indicate about user satisfaction?</a:t>
            </a:r>
          </a:p>
          <a:p>
            <a:pPr algn="l">
              <a:lnSpc>
                <a:spcPts val="443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822288"/>
            <a:ext cx="10632283" cy="252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b="true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The KDE plot indicates that most users are either dissatisfied (with lower ratings) or neutral (at a rating of 3), as it shows a higher concentration of ratings at 3 compared to 4 or 5. This suggests that users are generally more dissatisfied or indifferent rather than satisfied.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070120" y="-41587"/>
            <a:ext cx="6217880" cy="10328587"/>
            <a:chOff x="0" y="0"/>
            <a:chExt cx="1637631" cy="27202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37631" cy="2720286"/>
            </a:xfrm>
            <a:custGeom>
              <a:avLst/>
              <a:gdLst/>
              <a:ahLst/>
              <a:cxnLst/>
              <a:rect r="r" b="b" t="t" l="l"/>
              <a:pathLst>
                <a:path h="2720286" w="1637631">
                  <a:moveTo>
                    <a:pt x="0" y="0"/>
                  </a:moveTo>
                  <a:lnTo>
                    <a:pt x="1637631" y="0"/>
                  </a:lnTo>
                  <a:lnTo>
                    <a:pt x="1637631" y="2720286"/>
                  </a:lnTo>
                  <a:lnTo>
                    <a:pt x="0" y="2720286"/>
                  </a:lnTo>
                  <a:close/>
                </a:path>
              </a:pathLst>
            </a:custGeom>
            <a:solidFill>
              <a:srgbClr val="20316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38100"/>
              <a:ext cx="1637631" cy="26821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682844" y="7831813"/>
            <a:ext cx="1334789" cy="859119"/>
          </a:xfrm>
          <a:custGeom>
            <a:avLst/>
            <a:gdLst/>
            <a:ahLst/>
            <a:cxnLst/>
            <a:rect r="r" b="b" t="t" l="l"/>
            <a:pathLst>
              <a:path h="859119" w="1334789">
                <a:moveTo>
                  <a:pt x="0" y="0"/>
                </a:moveTo>
                <a:lnTo>
                  <a:pt x="1334789" y="0"/>
                </a:lnTo>
                <a:lnTo>
                  <a:pt x="1334789" y="859119"/>
                </a:lnTo>
                <a:lnTo>
                  <a:pt x="0" y="8591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41259" y="7261917"/>
            <a:ext cx="2290516" cy="2281926"/>
          </a:xfrm>
          <a:custGeom>
            <a:avLst/>
            <a:gdLst/>
            <a:ahLst/>
            <a:cxnLst/>
            <a:rect r="r" b="b" t="t" l="l"/>
            <a:pathLst>
              <a:path h="2281926" w="2290516">
                <a:moveTo>
                  <a:pt x="0" y="0"/>
                </a:moveTo>
                <a:lnTo>
                  <a:pt x="2290516" y="0"/>
                </a:lnTo>
                <a:lnTo>
                  <a:pt x="2290516" y="2281926"/>
                </a:lnTo>
                <a:lnTo>
                  <a:pt x="0" y="22819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642096" y="542892"/>
            <a:ext cx="2536964" cy="2580405"/>
          </a:xfrm>
          <a:custGeom>
            <a:avLst/>
            <a:gdLst/>
            <a:ahLst/>
            <a:cxnLst/>
            <a:rect r="r" b="b" t="t" l="l"/>
            <a:pathLst>
              <a:path h="2580405" w="2536964">
                <a:moveTo>
                  <a:pt x="0" y="0"/>
                </a:moveTo>
                <a:lnTo>
                  <a:pt x="2536964" y="0"/>
                </a:lnTo>
                <a:lnTo>
                  <a:pt x="2536964" y="2580405"/>
                </a:lnTo>
                <a:lnTo>
                  <a:pt x="0" y="25804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2061726" y="2736019"/>
          <a:ext cx="8566231" cy="2905125"/>
        </p:xfrm>
        <a:graphic>
          <a:graphicData uri="http://schemas.openxmlformats.org/drawingml/2006/table">
            <a:tbl>
              <a:tblPr/>
              <a:tblGrid>
                <a:gridCol w="4283115"/>
                <a:gridCol w="4283115"/>
              </a:tblGrid>
              <a:tr h="12643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Null Hypothesis (H0)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Instagram’s rating is higher than Whatsapp’s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07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Alternate Hypothesis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No significant difference between Instagram’s rating and Whatsapps’s rating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9" id="9"/>
          <p:cNvSpPr txBox="true"/>
          <p:nvPr/>
        </p:nvSpPr>
        <p:spPr>
          <a:xfrm rot="0">
            <a:off x="1028700" y="313422"/>
            <a:ext cx="10632283" cy="280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9"/>
              </a:lnSpc>
            </a:pPr>
            <a:r>
              <a:rPr lang="en-US" sz="3699" b="true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Perform a hypothesis test to determine if the average rating for Instagram is significantly higher than the average rating for WhatsApp. Use a 95% confidence level.</a:t>
            </a:r>
          </a:p>
          <a:p>
            <a:pPr algn="l">
              <a:lnSpc>
                <a:spcPts val="4439"/>
              </a:lnSpc>
            </a:pPr>
          </a:p>
        </p:txBody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2061726" y="5792386"/>
          <a:ext cx="8566231" cy="2939062"/>
        </p:xfrm>
        <a:graphic>
          <a:graphicData uri="http://schemas.openxmlformats.org/drawingml/2006/table">
            <a:tbl>
              <a:tblPr/>
              <a:tblGrid>
                <a:gridCol w="4283115"/>
                <a:gridCol w="4283115"/>
              </a:tblGrid>
              <a:tr h="92247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Measure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A28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Value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A28D"/>
                    </a:solidFill>
                  </a:tcPr>
                </a:tc>
              </a:tr>
              <a:tr h="100829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t-statistic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0.796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</a:tr>
              <a:tr h="100829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p value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0.213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</a:tr>
            </a:tbl>
          </a:graphicData>
        </a:graphic>
      </p:graphicFrame>
      <p:sp>
        <p:nvSpPr>
          <p:cNvPr name="TextBox 11" id="11"/>
          <p:cNvSpPr txBox="true"/>
          <p:nvPr/>
        </p:nvSpPr>
        <p:spPr>
          <a:xfrm rot="0">
            <a:off x="1028700" y="8921948"/>
            <a:ext cx="10632283" cy="1086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7"/>
              </a:lnSpc>
              <a:spcBef>
                <a:spcPct val="0"/>
              </a:spcBef>
            </a:pPr>
            <a:r>
              <a:rPr lang="en-US" b="true" sz="2799">
                <a:solidFill>
                  <a:srgbClr val="203162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Analysis shows no significant difference in average ratings between Instagram and WhatsApp (p=0.2132), thus we fail to reject the null hypothesis.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070120" y="-41587"/>
            <a:ext cx="6217880" cy="10328587"/>
            <a:chOff x="0" y="0"/>
            <a:chExt cx="1637631" cy="27202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37631" cy="2720286"/>
            </a:xfrm>
            <a:custGeom>
              <a:avLst/>
              <a:gdLst/>
              <a:ahLst/>
              <a:cxnLst/>
              <a:rect r="r" b="b" t="t" l="l"/>
              <a:pathLst>
                <a:path h="2720286" w="1637631">
                  <a:moveTo>
                    <a:pt x="0" y="0"/>
                  </a:moveTo>
                  <a:lnTo>
                    <a:pt x="1637631" y="0"/>
                  </a:lnTo>
                  <a:lnTo>
                    <a:pt x="1637631" y="2720286"/>
                  </a:lnTo>
                  <a:lnTo>
                    <a:pt x="0" y="2720286"/>
                  </a:lnTo>
                  <a:close/>
                </a:path>
              </a:pathLst>
            </a:custGeom>
            <a:solidFill>
              <a:srgbClr val="20316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38100"/>
              <a:ext cx="1637631" cy="26821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682844" y="7831813"/>
            <a:ext cx="1334789" cy="859119"/>
          </a:xfrm>
          <a:custGeom>
            <a:avLst/>
            <a:gdLst/>
            <a:ahLst/>
            <a:cxnLst/>
            <a:rect r="r" b="b" t="t" l="l"/>
            <a:pathLst>
              <a:path h="859119" w="1334789">
                <a:moveTo>
                  <a:pt x="0" y="0"/>
                </a:moveTo>
                <a:lnTo>
                  <a:pt x="1334789" y="0"/>
                </a:lnTo>
                <a:lnTo>
                  <a:pt x="1334789" y="859119"/>
                </a:lnTo>
                <a:lnTo>
                  <a:pt x="0" y="8591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41259" y="7261917"/>
            <a:ext cx="2290516" cy="2281926"/>
          </a:xfrm>
          <a:custGeom>
            <a:avLst/>
            <a:gdLst/>
            <a:ahLst/>
            <a:cxnLst/>
            <a:rect r="r" b="b" t="t" l="l"/>
            <a:pathLst>
              <a:path h="2281926" w="2290516">
                <a:moveTo>
                  <a:pt x="0" y="0"/>
                </a:moveTo>
                <a:lnTo>
                  <a:pt x="2290516" y="0"/>
                </a:lnTo>
                <a:lnTo>
                  <a:pt x="2290516" y="2281926"/>
                </a:lnTo>
                <a:lnTo>
                  <a:pt x="0" y="22819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642096" y="542892"/>
            <a:ext cx="2536964" cy="2580405"/>
          </a:xfrm>
          <a:custGeom>
            <a:avLst/>
            <a:gdLst/>
            <a:ahLst/>
            <a:cxnLst/>
            <a:rect r="r" b="b" t="t" l="l"/>
            <a:pathLst>
              <a:path h="2580405" w="2536964">
                <a:moveTo>
                  <a:pt x="0" y="0"/>
                </a:moveTo>
                <a:lnTo>
                  <a:pt x="2536964" y="0"/>
                </a:lnTo>
                <a:lnTo>
                  <a:pt x="2536964" y="2580405"/>
                </a:lnTo>
                <a:lnTo>
                  <a:pt x="0" y="25804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368011" y="2777825"/>
            <a:ext cx="7299244" cy="4689764"/>
          </a:xfrm>
          <a:custGeom>
            <a:avLst/>
            <a:gdLst/>
            <a:ahLst/>
            <a:cxnLst/>
            <a:rect r="r" b="b" t="t" l="l"/>
            <a:pathLst>
              <a:path h="4689764" w="7299244">
                <a:moveTo>
                  <a:pt x="0" y="0"/>
                </a:moveTo>
                <a:lnTo>
                  <a:pt x="7299244" y="0"/>
                </a:lnTo>
                <a:lnTo>
                  <a:pt x="7299244" y="4689764"/>
                </a:lnTo>
                <a:lnTo>
                  <a:pt x="0" y="468976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313422"/>
            <a:ext cx="10632283" cy="280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9"/>
              </a:lnSpc>
            </a:pPr>
            <a:r>
              <a:rPr lang="en-US" sz="3699" b="true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Take random samples of ratings from the dataset and calculate their means. Create a sampling distribution and explain how this relates to the Central Limit Theorem.</a:t>
            </a:r>
          </a:p>
          <a:p>
            <a:pPr algn="l">
              <a:lnSpc>
                <a:spcPts val="443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822288"/>
            <a:ext cx="10632283" cy="168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As the sample size increases, the sampling distribution of the sample means will approach a normal distribution, regardless of the shape of the original population distribution.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DAGdlgPeQl0</dc:identifier>
  <dcterms:modified xsi:type="dcterms:W3CDTF">2011-08-01T06:04:30Z</dcterms:modified>
  <cp:revision>1</cp:revision>
  <dc:title>Presenting Numerical Data Education Presentation in Blue Cream Yellow Bold Geometric Style</dc:title>
</cp:coreProperties>
</file>