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6" r:id="rId4"/>
  </p:sldMasterIdLst>
  <p:notesMasterIdLst>
    <p:notesMasterId r:id="rId20"/>
  </p:notesMasterIdLst>
  <p:handoutMasterIdLst>
    <p:handoutMasterId r:id="rId21"/>
  </p:handoutMasterIdLst>
  <p:sldIdLst>
    <p:sldId id="256" r:id="rId5"/>
    <p:sldId id="588" r:id="rId6"/>
    <p:sldId id="590" r:id="rId7"/>
    <p:sldId id="592" r:id="rId8"/>
    <p:sldId id="593" r:id="rId9"/>
    <p:sldId id="610" r:id="rId10"/>
    <p:sldId id="598" r:id="rId11"/>
    <p:sldId id="599" r:id="rId12"/>
    <p:sldId id="606" r:id="rId13"/>
    <p:sldId id="607" r:id="rId14"/>
    <p:sldId id="611" r:id="rId15"/>
    <p:sldId id="605" r:id="rId16"/>
    <p:sldId id="604" r:id="rId17"/>
    <p:sldId id="608" r:id="rId18"/>
    <p:sldId id="589" r:id="rId19"/>
  </p:sldIdLst>
  <p:sldSz cx="9144000" cy="6858000" type="screen4x3"/>
  <p:notesSz cx="6858000" cy="9144000"/>
  <p:defaultTextStyle>
    <a:defPPr marL="0" marR="0" indent="0" algn="l" defTabSz="384048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5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96012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192024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288036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384048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480060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576072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672084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768096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676B64F-4EFB-FA07-9E21-058D18175597}" name="Shanace Robinson" initials="SR" userId="S::shanace.robinson@cyber.org::fa8ac1ab-92e0-4b84-acdb-46157d3c363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BA7"/>
    <a:srgbClr val="000000"/>
    <a:srgbClr val="FFFFFF"/>
    <a:srgbClr val="D5D5D5"/>
    <a:srgbClr val="F0C64E"/>
    <a:srgbClr val="CF5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3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mes H. Abrantes" userId="1840bc48-3e03-4218-81df-a422503d3137" providerId="ADAL" clId="{16A78F41-A238-4D25-91FA-8D16CF83AF05}"/>
    <pc:docChg chg="undo custSel modSld">
      <pc:chgData name="Hermes H. Abrantes" userId="1840bc48-3e03-4218-81df-a422503d3137" providerId="ADAL" clId="{16A78F41-A238-4D25-91FA-8D16CF83AF05}" dt="2023-12-04T16:27:25.526" v="119" actId="20577"/>
      <pc:docMkLst>
        <pc:docMk/>
      </pc:docMkLst>
      <pc:sldChg chg="modSp mod">
        <pc:chgData name="Hermes H. Abrantes" userId="1840bc48-3e03-4218-81df-a422503d3137" providerId="ADAL" clId="{16A78F41-A238-4D25-91FA-8D16CF83AF05}" dt="2023-12-04T16:09:47.553" v="26" actId="6549"/>
        <pc:sldMkLst>
          <pc:docMk/>
          <pc:sldMk cId="3694468642" sldId="590"/>
        </pc:sldMkLst>
        <pc:spChg chg="mod">
          <ac:chgData name="Hermes H. Abrantes" userId="1840bc48-3e03-4218-81df-a422503d3137" providerId="ADAL" clId="{16A78F41-A238-4D25-91FA-8D16CF83AF05}" dt="2023-12-04T16:09:47.553" v="26" actId="6549"/>
          <ac:spMkLst>
            <pc:docMk/>
            <pc:sldMk cId="3694468642" sldId="590"/>
            <ac:spMk id="3" creationId="{A3FD7ACC-7C5D-4DE2-8122-25A92276CECB}"/>
          </ac:spMkLst>
        </pc:spChg>
      </pc:sldChg>
      <pc:sldChg chg="modSp mod">
        <pc:chgData name="Hermes H. Abrantes" userId="1840bc48-3e03-4218-81df-a422503d3137" providerId="ADAL" clId="{16A78F41-A238-4D25-91FA-8D16CF83AF05}" dt="2023-12-04T16:27:25.526" v="119" actId="20577"/>
        <pc:sldMkLst>
          <pc:docMk/>
          <pc:sldMk cId="817173972" sldId="599"/>
        </pc:sldMkLst>
        <pc:spChg chg="mod">
          <ac:chgData name="Hermes H. Abrantes" userId="1840bc48-3e03-4218-81df-a422503d3137" providerId="ADAL" clId="{16A78F41-A238-4D25-91FA-8D16CF83AF05}" dt="2023-12-04T16:27:25.526" v="119" actId="20577"/>
          <ac:spMkLst>
            <pc:docMk/>
            <pc:sldMk cId="817173972" sldId="599"/>
            <ac:spMk id="3" creationId="{638581EA-3118-4B8A-A0C7-3137DD64173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CC0369-5EB2-4A74-B757-22D4DBDAF4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A9F40-A739-4262-B7E4-77D8A11579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7948F-D0B8-4C0B-942E-7C815663835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F556B-939A-4E44-B191-A26485520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0DC8C-7EA1-4231-877B-A5C14CCA06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70180-5D79-4430-8F42-C2E71B98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0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117243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1pPr>
    <a:lvl2pPr indent="9601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2pPr>
    <a:lvl3pPr indent="19202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3pPr>
    <a:lvl4pPr indent="28803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4pPr>
    <a:lvl5pPr indent="384048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5pPr>
    <a:lvl6pPr indent="480060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6pPr>
    <a:lvl7pPr indent="57607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7pPr>
    <a:lvl8pPr indent="67208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8pPr>
    <a:lvl9pPr indent="76809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18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4"/>
            <a:ext cx="7772400" cy="2387601"/>
          </a:xfrm>
        </p:spPr>
        <p:txBody>
          <a:bodyPr anchor="b"/>
          <a:lstStyle>
            <a:lvl1pPr algn="ctr">
              <a:defRPr sz="5625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25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 algn="ctr">
              <a:buNone/>
              <a:defRPr sz="1876"/>
            </a:lvl2pPr>
            <a:lvl3pPr marL="857237" indent="0" algn="ctr">
              <a:buNone/>
              <a:defRPr sz="1688"/>
            </a:lvl3pPr>
            <a:lvl4pPr marL="1285854" indent="0" algn="ctr">
              <a:buNone/>
              <a:defRPr sz="1500"/>
            </a:lvl4pPr>
            <a:lvl5pPr marL="1714473" indent="0" algn="ctr">
              <a:buNone/>
              <a:defRPr sz="1500"/>
            </a:lvl5pPr>
            <a:lvl6pPr marL="2143092" indent="0" algn="ctr">
              <a:buNone/>
              <a:defRPr sz="1500"/>
            </a:lvl6pPr>
            <a:lvl7pPr marL="2571711" indent="0" algn="ctr">
              <a:buNone/>
              <a:defRPr sz="1500"/>
            </a:lvl7pPr>
            <a:lvl8pPr marL="3000328" indent="0" algn="ctr">
              <a:buNone/>
              <a:defRPr sz="1500"/>
            </a:lvl8pPr>
            <a:lvl9pPr marL="3428947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9036-1200-4F32-9C7D-DB2A86A7472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5AF3-BBC5-435E-B157-ED1D0DE3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8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9036-1200-4F32-9C7D-DB2A86A7472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5AF3-BBC5-435E-B157-ED1D0DE3C18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ECA311-B056-499C-A684-D976324BE2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50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4"/>
            <a:ext cx="1971675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4"/>
            <a:ext cx="5800725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9036-1200-4F32-9C7D-DB2A86A7472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5AF3-BBC5-435E-B157-ED1D0DE3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51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3"/>
            <a:ext cx="9144000" cy="685662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8"/>
            <a:ext cx="3230218" cy="2048446"/>
          </a:xfrm>
        </p:spPr>
        <p:txBody>
          <a:bodyPr/>
          <a:lstStyle>
            <a:lvl1pPr marL="0" indent="0" algn="r">
              <a:buNone/>
              <a:defRPr sz="225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 algn="ctr">
              <a:buNone/>
              <a:defRPr sz="1876"/>
            </a:lvl2pPr>
            <a:lvl3pPr marL="857237" indent="0" algn="ctr">
              <a:buNone/>
              <a:defRPr sz="1688"/>
            </a:lvl3pPr>
            <a:lvl4pPr marL="1285854" indent="0" algn="ctr">
              <a:buNone/>
              <a:defRPr sz="1500"/>
            </a:lvl4pPr>
            <a:lvl5pPr marL="1714473" indent="0" algn="ctr">
              <a:buNone/>
              <a:defRPr sz="1500"/>
            </a:lvl5pPr>
            <a:lvl6pPr marL="2143092" indent="0" algn="ctr">
              <a:buNone/>
              <a:defRPr sz="1500"/>
            </a:lvl6pPr>
            <a:lvl7pPr marL="2571711" indent="0" algn="ctr">
              <a:buNone/>
              <a:defRPr sz="1500"/>
            </a:lvl7pPr>
            <a:lvl8pPr marL="3000328" indent="0" algn="ctr">
              <a:buNone/>
              <a:defRPr sz="1500"/>
            </a:lvl8pPr>
            <a:lvl9pPr marL="3428947" indent="0" algn="ctr">
              <a:buNone/>
              <a:defRPr sz="1500"/>
            </a:lvl9pPr>
          </a:lstStyle>
          <a:p>
            <a:r>
              <a:rPr lang="en-US"/>
              <a:t>Presenter name,</a:t>
            </a:r>
          </a:p>
          <a:p>
            <a:r>
              <a:rPr lang="en-US"/>
              <a:t>Job Title</a:t>
            </a:r>
          </a:p>
          <a:p>
            <a:r>
              <a:rPr lang="en-US"/>
              <a:t>Email</a:t>
            </a:r>
          </a:p>
          <a:p>
            <a:r>
              <a:rPr lang="en-US"/>
              <a:t>Date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6B53CEA0-84B6-40FC-9BF0-E9BB2CE420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8" y="5517204"/>
            <a:ext cx="1199683" cy="122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577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5559" y="4737656"/>
            <a:ext cx="4617541" cy="1547191"/>
          </a:xfrm>
        </p:spPr>
        <p:txBody>
          <a:bodyPr>
            <a:noAutofit/>
          </a:bodyPr>
          <a:lstStyle>
            <a:lvl1pPr marL="0" indent="0" algn="l">
              <a:buNone/>
              <a:defRPr sz="1688" baseline="0">
                <a:solidFill>
                  <a:schemeClr val="bg1"/>
                </a:solidFill>
                <a:latin typeface="Tw Cen MT" panose="020B0602020104020603" pitchFamily="34" charset="0"/>
              </a:defRPr>
            </a:lvl1pPr>
            <a:lvl2pPr marL="241102" indent="0" algn="ctr">
              <a:buNone/>
              <a:defRPr sz="1055"/>
            </a:lvl2pPr>
            <a:lvl3pPr marL="482203" indent="0" algn="ctr">
              <a:buNone/>
              <a:defRPr sz="950"/>
            </a:lvl3pPr>
            <a:lvl4pPr marL="723305" indent="0" algn="ctr">
              <a:buNone/>
              <a:defRPr sz="844"/>
            </a:lvl4pPr>
            <a:lvl5pPr marL="964406" indent="0" algn="ctr">
              <a:buNone/>
              <a:defRPr sz="844"/>
            </a:lvl5pPr>
            <a:lvl6pPr marL="1205508" indent="0" algn="ctr">
              <a:buNone/>
              <a:defRPr sz="844"/>
            </a:lvl6pPr>
            <a:lvl7pPr marL="1446609" indent="0" algn="ctr">
              <a:buNone/>
              <a:defRPr sz="844"/>
            </a:lvl7pPr>
            <a:lvl8pPr marL="1687711" indent="0" algn="ctr">
              <a:buNone/>
              <a:defRPr sz="844"/>
            </a:lvl8pPr>
            <a:lvl9pPr marL="1928813" indent="0" algn="ctr">
              <a:buNone/>
              <a:defRPr sz="844"/>
            </a:lvl9pPr>
          </a:lstStyle>
          <a:p>
            <a:r>
              <a:rPr lang="en-US"/>
              <a:t>Presenter name, email</a:t>
            </a:r>
          </a:p>
          <a:p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33803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9036-1200-4F32-9C7D-DB2A86A7472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5AF3-BBC5-435E-B157-ED1D0DE3C18C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E73390-54FE-4B8B-86EF-D69C1A458E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4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8"/>
          </a:xfrm>
        </p:spPr>
        <p:txBody>
          <a:bodyPr anchor="b"/>
          <a:lstStyle>
            <a:lvl1pPr>
              <a:defRPr sz="5625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8"/>
          </a:xfrm>
        </p:spPr>
        <p:txBody>
          <a:bodyPr/>
          <a:lstStyle>
            <a:lvl1pPr marL="0" indent="0">
              <a:buNone/>
              <a:defRPr sz="22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>
              <a:buNone/>
              <a:defRPr sz="1876">
                <a:solidFill>
                  <a:schemeClr val="tx1">
                    <a:tint val="75000"/>
                  </a:schemeClr>
                </a:solidFill>
              </a:defRPr>
            </a:lvl2pPr>
            <a:lvl3pPr marL="857237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3pPr>
            <a:lvl4pPr marL="12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71447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1430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5717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00032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428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9036-1200-4F32-9C7D-DB2A86A7472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5AF3-BBC5-435E-B157-ED1D0DE3C18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FEA4CD-8203-4671-9361-6AD83C597F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82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8"/>
            <a:ext cx="38862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8"/>
            <a:ext cx="38862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9036-1200-4F32-9C7D-DB2A86A7472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5AF3-BBC5-435E-B157-ED1D0DE3C18C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6C8E01-3872-4E16-9C83-EE5FDD81D7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134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6"/>
            <a:ext cx="78867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1" cy="823913"/>
          </a:xfrm>
        </p:spPr>
        <p:txBody>
          <a:bodyPr anchor="b"/>
          <a:lstStyle>
            <a:lvl1pPr marL="0" indent="0">
              <a:buNone/>
              <a:defRPr sz="225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>
              <a:buNone/>
              <a:defRPr sz="1876" b="1"/>
            </a:lvl2pPr>
            <a:lvl3pPr marL="857237" indent="0">
              <a:buNone/>
              <a:defRPr sz="1688" b="1"/>
            </a:lvl3pPr>
            <a:lvl4pPr marL="1285854" indent="0">
              <a:buNone/>
              <a:defRPr sz="1500" b="1"/>
            </a:lvl4pPr>
            <a:lvl5pPr marL="1714473" indent="0">
              <a:buNone/>
              <a:defRPr sz="1500" b="1"/>
            </a:lvl5pPr>
            <a:lvl6pPr marL="2143092" indent="0">
              <a:buNone/>
              <a:defRPr sz="1500" b="1"/>
            </a:lvl6pPr>
            <a:lvl7pPr marL="2571711" indent="0">
              <a:buNone/>
              <a:defRPr sz="1500" b="1"/>
            </a:lvl7pPr>
            <a:lvl8pPr marL="3000328" indent="0">
              <a:buNone/>
              <a:defRPr sz="1500" b="1"/>
            </a:lvl8pPr>
            <a:lvl9pPr marL="3428947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7"/>
            <a:ext cx="3868341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2" cy="823913"/>
          </a:xfrm>
        </p:spPr>
        <p:txBody>
          <a:bodyPr anchor="b"/>
          <a:lstStyle>
            <a:lvl1pPr marL="0" indent="0">
              <a:buNone/>
              <a:defRPr sz="225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>
              <a:buNone/>
              <a:defRPr sz="1876" b="1"/>
            </a:lvl2pPr>
            <a:lvl3pPr marL="857237" indent="0">
              <a:buNone/>
              <a:defRPr sz="1688" b="1"/>
            </a:lvl3pPr>
            <a:lvl4pPr marL="1285854" indent="0">
              <a:buNone/>
              <a:defRPr sz="1500" b="1"/>
            </a:lvl4pPr>
            <a:lvl5pPr marL="1714473" indent="0">
              <a:buNone/>
              <a:defRPr sz="1500" b="1"/>
            </a:lvl5pPr>
            <a:lvl6pPr marL="2143092" indent="0">
              <a:buNone/>
              <a:defRPr sz="1500" b="1"/>
            </a:lvl6pPr>
            <a:lvl7pPr marL="2571711" indent="0">
              <a:buNone/>
              <a:defRPr sz="1500" b="1"/>
            </a:lvl7pPr>
            <a:lvl8pPr marL="3000328" indent="0">
              <a:buNone/>
              <a:defRPr sz="1500" b="1"/>
            </a:lvl8pPr>
            <a:lvl9pPr marL="3428947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7"/>
            <a:ext cx="3887392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9036-1200-4F32-9C7D-DB2A86A7472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5AF3-BBC5-435E-B157-ED1D0DE3C18C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F657DD-31FB-4E3E-B410-7272C8A369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5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9036-1200-4F32-9C7D-DB2A86A7472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5AF3-BBC5-435E-B157-ED1D0DE3C18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158A0D-6E20-4279-9ABF-70ACA4A7DB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40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9036-1200-4F32-9C7D-DB2A86A7472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5AF3-BBC5-435E-B157-ED1D0DE3C18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FEC2A6-D07B-41B9-8EBC-3E2F00534D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7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0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7"/>
            <a:ext cx="4629150" cy="4873626"/>
          </a:xfrm>
        </p:spPr>
        <p:txBody>
          <a:bodyPr/>
          <a:lstStyle>
            <a:lvl1pPr>
              <a:defRPr sz="300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62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2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76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76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76"/>
            </a:lvl6pPr>
            <a:lvl7pPr>
              <a:defRPr sz="1876"/>
            </a:lvl7pPr>
            <a:lvl8pPr>
              <a:defRPr sz="1876"/>
            </a:lvl8pPr>
            <a:lvl9pPr>
              <a:defRPr sz="18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>
              <a:buNone/>
              <a:defRPr sz="1313"/>
            </a:lvl2pPr>
            <a:lvl3pPr marL="857237" indent="0">
              <a:buNone/>
              <a:defRPr sz="1125"/>
            </a:lvl3pPr>
            <a:lvl4pPr marL="1285854" indent="0">
              <a:buNone/>
              <a:defRPr sz="937"/>
            </a:lvl4pPr>
            <a:lvl5pPr marL="1714473" indent="0">
              <a:buNone/>
              <a:defRPr sz="937"/>
            </a:lvl5pPr>
            <a:lvl6pPr marL="2143092" indent="0">
              <a:buNone/>
              <a:defRPr sz="937"/>
            </a:lvl6pPr>
            <a:lvl7pPr marL="2571711" indent="0">
              <a:buNone/>
              <a:defRPr sz="937"/>
            </a:lvl7pPr>
            <a:lvl8pPr marL="3000328" indent="0">
              <a:buNone/>
              <a:defRPr sz="937"/>
            </a:lvl8pPr>
            <a:lvl9pPr marL="3428947" indent="0">
              <a:buNone/>
              <a:defRPr sz="9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9036-1200-4F32-9C7D-DB2A86A7472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5AF3-BBC5-435E-B157-ED1D0DE3C18C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358432-4B87-4500-84D4-8F24853FD1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3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00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7"/>
            <a:ext cx="4629150" cy="4873626"/>
          </a:xfrm>
        </p:spPr>
        <p:txBody>
          <a:bodyPr anchor="t"/>
          <a:lstStyle>
            <a:lvl1pPr marL="0" indent="0">
              <a:buNone/>
              <a:defRPr sz="300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>
              <a:buNone/>
              <a:defRPr sz="2625"/>
            </a:lvl2pPr>
            <a:lvl3pPr marL="857237" indent="0">
              <a:buNone/>
              <a:defRPr sz="2250"/>
            </a:lvl3pPr>
            <a:lvl4pPr marL="1285854" indent="0">
              <a:buNone/>
              <a:defRPr sz="1876"/>
            </a:lvl4pPr>
            <a:lvl5pPr marL="1714473" indent="0">
              <a:buNone/>
              <a:defRPr sz="1876"/>
            </a:lvl5pPr>
            <a:lvl6pPr marL="2143092" indent="0">
              <a:buNone/>
              <a:defRPr sz="1876"/>
            </a:lvl6pPr>
            <a:lvl7pPr marL="2571711" indent="0">
              <a:buNone/>
              <a:defRPr sz="1876"/>
            </a:lvl7pPr>
            <a:lvl8pPr marL="3000328" indent="0">
              <a:buNone/>
              <a:defRPr sz="1876"/>
            </a:lvl8pPr>
            <a:lvl9pPr marL="3428947" indent="0">
              <a:buNone/>
              <a:defRPr sz="1876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>
              <a:buNone/>
              <a:defRPr sz="1313"/>
            </a:lvl2pPr>
            <a:lvl3pPr marL="857237" indent="0">
              <a:buNone/>
              <a:defRPr sz="1125"/>
            </a:lvl3pPr>
            <a:lvl4pPr marL="1285854" indent="0">
              <a:buNone/>
              <a:defRPr sz="937"/>
            </a:lvl4pPr>
            <a:lvl5pPr marL="1714473" indent="0">
              <a:buNone/>
              <a:defRPr sz="937"/>
            </a:lvl5pPr>
            <a:lvl6pPr marL="2143092" indent="0">
              <a:buNone/>
              <a:defRPr sz="937"/>
            </a:lvl6pPr>
            <a:lvl7pPr marL="2571711" indent="0">
              <a:buNone/>
              <a:defRPr sz="937"/>
            </a:lvl7pPr>
            <a:lvl8pPr marL="3000328" indent="0">
              <a:buNone/>
              <a:defRPr sz="937"/>
            </a:lvl8pPr>
            <a:lvl9pPr marL="3428947" indent="0">
              <a:buNone/>
              <a:defRPr sz="9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9036-1200-4F32-9C7D-DB2A86A7472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5AF3-BBC5-435E-B157-ED1D0DE3C18C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8CE36C-EF6B-49DD-AB7F-99A11F211D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0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8"/>
            <a:ext cx="9144000" cy="6856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DF6416-982D-43C9-B401-568D3EF243C4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8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3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xStyles>
    <p:titleStyle>
      <a:lvl1pPr algn="l" defTabSz="857237" rtl="0" eaLnBrk="1" latinLnBrk="0" hangingPunct="1">
        <a:lnSpc>
          <a:spcPct val="90000"/>
        </a:lnSpc>
        <a:spcBef>
          <a:spcPct val="0"/>
        </a:spcBef>
        <a:buNone/>
        <a:defRPr sz="4126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14309" indent="-214309" algn="l" defTabSz="857237" rtl="0" eaLnBrk="1" latinLnBrk="0" hangingPunct="1">
        <a:lnSpc>
          <a:spcPct val="90000"/>
        </a:lnSpc>
        <a:spcBef>
          <a:spcPts val="937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42927" indent="-214309" algn="l" defTabSz="857237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71546" indent="-214309" algn="l" defTabSz="857237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876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00164" indent="-214309" algn="l" defTabSz="857237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928782" indent="-214309" algn="l" defTabSz="857237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357401" indent="-214309" algn="l" defTabSz="857237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786019" indent="-214309" algn="l" defTabSz="857237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214638" indent="-214309" algn="l" defTabSz="857237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643255" indent="-214309" algn="l" defTabSz="857237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7237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1pPr>
      <a:lvl2pPr marL="428618" algn="l" defTabSz="857237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2pPr>
      <a:lvl3pPr marL="857237" algn="l" defTabSz="857237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3pPr>
      <a:lvl4pPr marL="1285854" algn="l" defTabSz="857237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714473" algn="l" defTabSz="857237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143092" algn="l" defTabSz="857237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571711" algn="l" defTabSz="857237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000328" algn="l" defTabSz="857237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428947" algn="l" defTabSz="857237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Fall 2019"/>
          <p:cNvSpPr txBox="1">
            <a:spLocks noGrp="1"/>
          </p:cNvSpPr>
          <p:nvPr>
            <p:ph type="subTitle" idx="1"/>
          </p:nvPr>
        </p:nvSpPr>
        <p:spPr>
          <a:xfrm>
            <a:off x="4669654" y="4397878"/>
            <a:ext cx="4288326" cy="2048446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>
                <a:solidFill>
                  <a:schemeClr val="bg1">
                    <a:lumMod val="65000"/>
                  </a:schemeClr>
                </a:solidFill>
                <a:latin typeface="Tw Cen MT"/>
                <a:cs typeface="Arial"/>
              </a:rPr>
              <a:t>Contributed by Dr. David Raymond, Virginia Tech University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CF225-69BC-49E1-96C7-89B543DA62DF}"/>
              </a:ext>
            </a:extLst>
          </p:cNvPr>
          <p:cNvSpPr/>
          <p:nvPr/>
        </p:nvSpPr>
        <p:spPr>
          <a:xfrm>
            <a:off x="532661" y="2443420"/>
            <a:ext cx="69998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Brute Force Offline Lab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F3E90-FDE5-43CB-B57A-50251D286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Move Hashed Passwords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EC8F2-047F-462B-BD45-4A942779A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873818"/>
            <a:ext cx="8322310" cy="3348422"/>
          </a:xfrm>
        </p:spPr>
        <p:txBody>
          <a:bodyPr>
            <a:normAutofit/>
          </a:bodyPr>
          <a:lstStyle/>
          <a:p>
            <a:r>
              <a:rPr lang="en-US" sz="1800" dirty="0"/>
              <a:t>Copy the </a:t>
            </a:r>
            <a:r>
              <a:rPr lang="en-US" sz="1800" b="1" dirty="0">
                <a:latin typeface="Courier"/>
              </a:rPr>
              <a:t>shadow</a:t>
            </a:r>
            <a:r>
              <a:rPr lang="en-US" sz="1800" dirty="0"/>
              <a:t> file to your Desktop using the following command:</a:t>
            </a:r>
            <a:br>
              <a:rPr lang="en-US" sz="1800" dirty="0"/>
            </a:br>
            <a:r>
              <a:rPr lang="en-US" sz="1800" b="1" dirty="0">
                <a:latin typeface="Courier"/>
              </a:rPr>
              <a:t>	</a:t>
            </a:r>
          </a:p>
          <a:p>
            <a:pPr marL="428618" lvl="1" indent="0">
              <a:buNone/>
            </a:pPr>
            <a:r>
              <a:rPr lang="en-US" sz="2000" b="1" dirty="0" err="1">
                <a:latin typeface="Courier"/>
              </a:rPr>
              <a:t>sudo</a:t>
            </a:r>
            <a:r>
              <a:rPr lang="en-US" sz="2000" b="1" dirty="0">
                <a:latin typeface="Courier"/>
              </a:rPr>
              <a:t> cp /</a:t>
            </a:r>
            <a:r>
              <a:rPr lang="en-US" sz="2000" b="1" dirty="0" err="1">
                <a:latin typeface="Courier"/>
              </a:rPr>
              <a:t>etc</a:t>
            </a:r>
            <a:r>
              <a:rPr lang="en-US" sz="2000" b="1" dirty="0">
                <a:latin typeface="Courier"/>
              </a:rPr>
              <a:t>/shadow /home/kali/Desktop</a:t>
            </a:r>
          </a:p>
          <a:p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CDA14C-6152-44E2-BC70-BE06ED189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622" y="3641927"/>
            <a:ext cx="1623482" cy="1684745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074873F-50CD-4DD0-8BE1-F34ED72FEB6F}"/>
              </a:ext>
            </a:extLst>
          </p:cNvPr>
          <p:cNvSpPr txBox="1">
            <a:spLocks/>
          </p:cNvSpPr>
          <p:nvPr/>
        </p:nvSpPr>
        <p:spPr>
          <a:xfrm>
            <a:off x="3568699" y="5244567"/>
            <a:ext cx="2637923" cy="859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9050" tIns="19050" rIns="19050" bIns="19050" anchor="t">
            <a:normAutofit/>
          </a:bodyPr>
          <a:lstStyle>
            <a:lvl1pPr marL="577850" marR="0" indent="-57785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1pPr>
            <a:lvl2pPr marL="127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2pPr>
            <a:lvl3pPr marL="190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3pPr>
            <a:lvl4pPr marL="254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4pPr>
            <a:lvl5pPr marL="317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algn="ctr" hangingPunct="1">
              <a:buNone/>
            </a:pPr>
            <a:r>
              <a:rPr lang="en-US" sz="1700">
                <a:solidFill>
                  <a:srgbClr val="FF0000"/>
                </a:solidFill>
                <a:latin typeface="Arial" panose="020B0604020202020204" pitchFamily="34" charset="0"/>
              </a:rPr>
              <a:t>Verify the shadow document appears on the Desktop</a:t>
            </a:r>
          </a:p>
          <a:p>
            <a:pPr algn="ctr" hangingPunct="1"/>
            <a:endParaRPr lang="en-US" sz="2400">
              <a:latin typeface="Arial" panose="020B0604020202020204" pitchFamily="34" charset="0"/>
            </a:endParaRPr>
          </a:p>
          <a:p>
            <a:pPr algn="ctr" hangingPunct="1"/>
            <a:endParaRPr lang="en-US" sz="2400"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CBA717-33D1-4ED6-B2F2-F862C14508A0}"/>
              </a:ext>
            </a:extLst>
          </p:cNvPr>
          <p:cNvCxnSpPr>
            <a:cxnSpLocks/>
          </p:cNvCxnSpPr>
          <p:nvPr/>
        </p:nvCxnSpPr>
        <p:spPr>
          <a:xfrm flipV="1">
            <a:off x="5422817" y="4484299"/>
            <a:ext cx="1031249" cy="737941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203658F-E228-4417-BB16-6C0A6DC69A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60840" y="2899221"/>
            <a:ext cx="4822320" cy="651142"/>
          </a:xfrm>
          <a:prstGeom prst="rect">
            <a:avLst/>
          </a:prstGeom>
          <a:ln w="28575">
            <a:solidFill>
              <a:srgbClr val="545BA7"/>
            </a:solidFill>
          </a:ln>
        </p:spPr>
      </p:pic>
    </p:spTree>
    <p:extLst>
      <p:ext uri="{BB962C8B-B14F-4D97-AF65-F5344CB8AC3E}">
        <p14:creationId xmlns:p14="http://schemas.microsoft.com/office/powerpoint/2010/main" val="3438131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05B07-1753-4969-B97D-5DB189E77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 Permissions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03D2B-5C50-479E-B8A0-61D9E3A29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8"/>
            <a:ext cx="4933950" cy="4351338"/>
          </a:xfrm>
        </p:spPr>
        <p:txBody>
          <a:bodyPr/>
          <a:lstStyle/>
          <a:p>
            <a:r>
              <a:rPr lang="en-US"/>
              <a:t>Navigate to the Desktop</a:t>
            </a:r>
          </a:p>
          <a:p>
            <a:pPr marL="428618" lvl="1" indent="0">
              <a:buNone/>
            </a:pPr>
            <a:r>
              <a:rPr lang="en-US" b="1">
                <a:latin typeface="Courier" panose="02060409020205020404" pitchFamily="49" charset="0"/>
              </a:rPr>
              <a:t>cd Desktop</a:t>
            </a:r>
          </a:p>
          <a:p>
            <a:endParaRPr lang="en-US"/>
          </a:p>
          <a:p>
            <a:r>
              <a:rPr lang="en-US"/>
              <a:t>Change the permissions on the shadow file</a:t>
            </a:r>
          </a:p>
          <a:p>
            <a:pPr marL="428618" lvl="1" indent="0">
              <a:buNone/>
            </a:pPr>
            <a:r>
              <a:rPr lang="en-US" b="1" err="1">
                <a:latin typeface="Courier" panose="02060409020205020404" pitchFamily="49" charset="0"/>
              </a:rPr>
              <a:t>sudo</a:t>
            </a:r>
            <a:r>
              <a:rPr lang="en-US" b="1">
                <a:latin typeface="Courier" panose="02060409020205020404" pitchFamily="49" charset="0"/>
              </a:rPr>
              <a:t> </a:t>
            </a:r>
            <a:r>
              <a:rPr lang="en-US" b="1" err="1">
                <a:latin typeface="Courier" panose="02060409020205020404" pitchFamily="49" charset="0"/>
              </a:rPr>
              <a:t>chmod</a:t>
            </a:r>
            <a:r>
              <a:rPr lang="en-US" b="1">
                <a:latin typeface="Courier" panose="02060409020205020404" pitchFamily="49" charset="0"/>
              </a:rPr>
              <a:t> 777 shadow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54908-E6C4-4A0E-A9E0-C6CEDABAC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267" y="1130570"/>
            <a:ext cx="1923684" cy="1606714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A15818-E543-496B-A39B-574BCCB4C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618" y="4687096"/>
            <a:ext cx="1429115" cy="1477724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D79917-CC43-4FB2-AFAA-338FE3AA94A3}"/>
              </a:ext>
            </a:extLst>
          </p:cNvPr>
          <p:cNvSpPr txBox="1">
            <a:spLocks/>
          </p:cNvSpPr>
          <p:nvPr/>
        </p:nvSpPr>
        <p:spPr>
          <a:xfrm>
            <a:off x="5562600" y="3153482"/>
            <a:ext cx="2637923" cy="859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9050" tIns="19050" rIns="19050" bIns="19050" anchor="t">
            <a:normAutofit/>
          </a:bodyPr>
          <a:lstStyle>
            <a:lvl1pPr marL="577850" marR="0" indent="-57785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1pPr>
            <a:lvl2pPr marL="127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2pPr>
            <a:lvl3pPr marL="190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3pPr>
            <a:lvl4pPr marL="254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4pPr>
            <a:lvl5pPr marL="317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algn="ctr" hangingPunct="1">
              <a:buNone/>
            </a:pPr>
            <a:r>
              <a:rPr lang="en-US" sz="1700">
                <a:solidFill>
                  <a:srgbClr val="FF0000"/>
                </a:solidFill>
                <a:latin typeface="Arial" panose="020B0604020202020204" pitchFamily="34" charset="0"/>
              </a:rPr>
              <a:t>Verify the shadow document appears on the Desktop</a:t>
            </a:r>
          </a:p>
          <a:p>
            <a:pPr algn="ctr" hangingPunct="1"/>
            <a:endParaRPr lang="en-US" sz="2400">
              <a:latin typeface="Arial" panose="020B0604020202020204" pitchFamily="34" charset="0"/>
            </a:endParaRPr>
          </a:p>
          <a:p>
            <a:pPr algn="ctr" hangingPunct="1"/>
            <a:endParaRPr lang="en-US" sz="2400">
              <a:latin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E8F900-1A86-478F-930D-8ED7C46A54A7}"/>
              </a:ext>
            </a:extLst>
          </p:cNvPr>
          <p:cNvCxnSpPr>
            <a:cxnSpLocks/>
          </p:cNvCxnSpPr>
          <p:nvPr/>
        </p:nvCxnSpPr>
        <p:spPr>
          <a:xfrm flipV="1">
            <a:off x="7052733" y="2544585"/>
            <a:ext cx="342141" cy="511882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9A6C33-5ADC-4A02-9B5C-85405EC4DF4E}"/>
              </a:ext>
            </a:extLst>
          </p:cNvPr>
          <p:cNvSpPr txBox="1">
            <a:spLocks/>
          </p:cNvSpPr>
          <p:nvPr/>
        </p:nvSpPr>
        <p:spPr>
          <a:xfrm>
            <a:off x="4318000" y="5680621"/>
            <a:ext cx="2637923" cy="859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9050" tIns="19050" rIns="19050" bIns="19050" anchor="t">
            <a:normAutofit/>
          </a:bodyPr>
          <a:lstStyle>
            <a:lvl1pPr marL="577850" marR="0" indent="-57785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1pPr>
            <a:lvl2pPr marL="127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2pPr>
            <a:lvl3pPr marL="190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3pPr>
            <a:lvl4pPr marL="254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4pPr>
            <a:lvl5pPr marL="317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algn="ctr" hangingPunct="1">
              <a:buNone/>
            </a:pPr>
            <a:r>
              <a:rPr lang="en-US" sz="1700">
                <a:solidFill>
                  <a:srgbClr val="FF0000"/>
                </a:solidFill>
                <a:latin typeface="Arial" panose="020B0604020202020204" pitchFamily="34" charset="0"/>
              </a:rPr>
              <a:t>Verify the blue icon is removed from the shadow document</a:t>
            </a:r>
          </a:p>
          <a:p>
            <a:pPr algn="ctr" hangingPunct="1"/>
            <a:endParaRPr lang="en-US" sz="2400">
              <a:latin typeface="Arial" panose="020B0604020202020204" pitchFamily="34" charset="0"/>
            </a:endParaRPr>
          </a:p>
          <a:p>
            <a:pPr algn="ctr" hangingPunct="1"/>
            <a:endParaRPr lang="en-US" sz="2400">
              <a:latin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19E263-B928-4E3A-8273-D084EF6BC00E}"/>
              </a:ext>
            </a:extLst>
          </p:cNvPr>
          <p:cNvCxnSpPr>
            <a:cxnSpLocks/>
          </p:cNvCxnSpPr>
          <p:nvPr/>
        </p:nvCxnSpPr>
        <p:spPr>
          <a:xfrm flipH="1" flipV="1">
            <a:off x="3293533" y="5425958"/>
            <a:ext cx="1192063" cy="375665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93114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5B568-D453-4F7E-98EE-B28A3C6FC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Launching the JTR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D4F39-2C49-45C8-8E4D-4E928B3A2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49094"/>
            <a:ext cx="4542790" cy="3911626"/>
          </a:xfrm>
        </p:spPr>
        <p:txBody>
          <a:bodyPr>
            <a:normAutofit/>
          </a:bodyPr>
          <a:lstStyle/>
          <a:p>
            <a:r>
              <a:rPr lang="en-US" sz="2000"/>
              <a:t>In order to launch the attack, use the following command:</a:t>
            </a:r>
          </a:p>
          <a:p>
            <a:pPr lvl="1">
              <a:buNone/>
            </a:pPr>
            <a:r>
              <a:rPr lang="en-US" sz="2000" b="1">
                <a:latin typeface="Courier" panose="02060409020205020404"/>
              </a:rPr>
              <a:t>john shadow</a:t>
            </a:r>
          </a:p>
          <a:p>
            <a:r>
              <a:rPr lang="en-US" sz="2000"/>
              <a:t>This will run </a:t>
            </a:r>
            <a:r>
              <a:rPr lang="en-US" sz="2000" i="1"/>
              <a:t>John the Ripper</a:t>
            </a:r>
            <a:r>
              <a:rPr lang="en-US" sz="2000"/>
              <a:t> on the </a:t>
            </a:r>
            <a:r>
              <a:rPr lang="en-US" sz="2000">
                <a:latin typeface="Courier" panose="02060409020205020404"/>
              </a:rPr>
              <a:t>shadow</a:t>
            </a:r>
            <a:r>
              <a:rPr lang="en-US" sz="2000"/>
              <a:t> file and start working to crack the passwords</a:t>
            </a:r>
          </a:p>
          <a:p>
            <a:r>
              <a:rPr lang="en-US" sz="2000"/>
              <a:t>Press </a:t>
            </a:r>
            <a:r>
              <a:rPr lang="en-US" sz="2000" b="1"/>
              <a:t>space </a:t>
            </a:r>
            <a:r>
              <a:rPr lang="en-US" sz="2000"/>
              <a:t>while the attack is working to see what passwords </a:t>
            </a:r>
            <a:r>
              <a:rPr lang="en-US" sz="2000" i="1"/>
              <a:t>John the Ripper</a:t>
            </a:r>
            <a:r>
              <a:rPr lang="en-US" sz="2000"/>
              <a:t> is currently trying</a:t>
            </a:r>
          </a:p>
          <a:p>
            <a:r>
              <a:rPr lang="en-US" sz="2000"/>
              <a:t>Note this will take some time, depending on the strength of the passwords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47B672-BEB8-4D38-B496-AAB7852F8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876" y="5665550"/>
            <a:ext cx="3702807" cy="701536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C8D474-CA3D-46A0-88BF-313705AEF9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49078" y="2889649"/>
            <a:ext cx="3776224" cy="1830102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5CFA1C8-5B7E-4F7E-9C2C-E6E39E4A5591}"/>
              </a:ext>
            </a:extLst>
          </p:cNvPr>
          <p:cNvSpPr txBox="1">
            <a:spLocks/>
          </p:cNvSpPr>
          <p:nvPr/>
        </p:nvSpPr>
        <p:spPr>
          <a:xfrm>
            <a:off x="5359030" y="1600326"/>
            <a:ext cx="3466272" cy="931473"/>
          </a:xfrm>
          <a:prstGeom prst="rect">
            <a:avLst/>
          </a:prstGeom>
          <a:ln w="25400">
            <a:solidFill>
              <a:srgbClr val="545BA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9050" tIns="19050" rIns="19050" bIns="19050" anchor="t">
            <a:normAutofit/>
          </a:bodyPr>
          <a:lstStyle>
            <a:lvl1pPr marL="577850" marR="0" indent="-57785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1pPr>
            <a:lvl2pPr marL="127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2pPr>
            <a:lvl3pPr marL="190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3pPr>
            <a:lvl4pPr marL="254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4pPr>
            <a:lvl5pPr marL="317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algn="ctr" hangingPunct="1">
              <a:buNone/>
            </a:pPr>
            <a:r>
              <a:rPr lang="en-US" sz="1400">
                <a:latin typeface="Arial" panose="020B0604020202020204" pitchFamily="34" charset="0"/>
              </a:rPr>
              <a:t>Please Note: If you don’t see the $6$ with the loaded passwords, try the following:</a:t>
            </a:r>
          </a:p>
          <a:p>
            <a:pPr marL="0" indent="0" algn="ctr" hangingPunct="1">
              <a:buNone/>
            </a:pPr>
            <a:r>
              <a:rPr lang="en-US" sz="1400" b="1">
                <a:latin typeface="Courier" panose="02060409020205020404"/>
              </a:rPr>
              <a:t>john shadow --format=crypt</a:t>
            </a:r>
          </a:p>
          <a:p>
            <a:pPr algn="ctr" hangingPunct="1"/>
            <a:endParaRPr lang="en-US" sz="2400">
              <a:latin typeface="Arial" panose="020B0604020202020204" pitchFamily="34" charset="0"/>
            </a:endParaRPr>
          </a:p>
          <a:p>
            <a:pPr algn="ctr" hangingPunct="1"/>
            <a:endParaRPr lang="en-US" sz="2400">
              <a:latin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0FA790-5066-40D0-867E-42E2D768891B}"/>
              </a:ext>
            </a:extLst>
          </p:cNvPr>
          <p:cNvCxnSpPr>
            <a:cxnSpLocks/>
          </p:cNvCxnSpPr>
          <p:nvPr/>
        </p:nvCxnSpPr>
        <p:spPr>
          <a:xfrm>
            <a:off x="7935402" y="2531799"/>
            <a:ext cx="707169" cy="696431"/>
          </a:xfrm>
          <a:prstGeom prst="straightConnector1">
            <a:avLst/>
          </a:prstGeom>
          <a:noFill/>
          <a:ln w="38100" cap="flat">
            <a:solidFill>
              <a:srgbClr val="545BA7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660421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EED0B-DA85-478B-983E-42CE349D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Seeing the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7FD32-F174-4F9B-AC24-75F280513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64856"/>
            <a:ext cx="4386554" cy="3667538"/>
          </a:xfrm>
        </p:spPr>
        <p:txBody>
          <a:bodyPr>
            <a:normAutofit/>
          </a:bodyPr>
          <a:lstStyle/>
          <a:p>
            <a:r>
              <a:rPr lang="en-US" sz="1800"/>
              <a:t>Notice that a found password will display the result while JTR is running</a:t>
            </a:r>
          </a:p>
          <a:p>
            <a:pPr lvl="1"/>
            <a:r>
              <a:rPr lang="en-US" sz="1600"/>
              <a:t>The following example found “</a:t>
            </a:r>
            <a:r>
              <a:rPr lang="en-US" sz="1600">
                <a:latin typeface="Courier"/>
              </a:rPr>
              <a:t>thomas17</a:t>
            </a:r>
            <a:r>
              <a:rPr lang="en-US" sz="1600"/>
              <a:t>” to be the password for the user “</a:t>
            </a:r>
            <a:r>
              <a:rPr lang="en-US" sz="1600" err="1">
                <a:latin typeface="Courier"/>
              </a:rPr>
              <a:t>thomas</a:t>
            </a:r>
            <a:r>
              <a:rPr lang="en-US" sz="1600"/>
              <a:t>”</a:t>
            </a:r>
          </a:p>
          <a:p>
            <a:pPr lvl="1"/>
            <a:r>
              <a:rPr lang="en-US" sz="1600"/>
              <a:t>Not a very secure password was it?</a:t>
            </a:r>
          </a:p>
          <a:p>
            <a:r>
              <a:rPr lang="en-US" sz="2000"/>
              <a:t>You can wait for JTR to finish, or press </a:t>
            </a:r>
            <a:r>
              <a:rPr lang="en-US" sz="2000" b="1"/>
              <a:t>CTRL+C </a:t>
            </a:r>
            <a:r>
              <a:rPr lang="en-US" sz="2000"/>
              <a:t>to stop the attack.</a:t>
            </a:r>
          </a:p>
          <a:p>
            <a:r>
              <a:rPr lang="en-US" sz="2000"/>
              <a:t>The following command will show all the passwords that have been solved</a:t>
            </a:r>
          </a:p>
          <a:p>
            <a:pPr lvl="1">
              <a:buNone/>
            </a:pPr>
            <a:r>
              <a:rPr lang="en-US" sz="2000" b="1">
                <a:latin typeface="Courier"/>
              </a:rPr>
              <a:t>john shadow --show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EEF8E7-5619-43E0-A48C-B64C8D4EA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458" y="2005590"/>
            <a:ext cx="3189350" cy="603391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7908BF-0B9D-4F5D-BC4A-C0DCB196AB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43386" y="3342109"/>
            <a:ext cx="2709494" cy="1311706"/>
          </a:xfrm>
          <a:prstGeom prst="rect">
            <a:avLst/>
          </a:prstGeom>
          <a:ln w="28575">
            <a:solidFill>
              <a:srgbClr val="545BA7"/>
            </a:solidFill>
          </a:ln>
        </p:spPr>
      </p:pic>
    </p:spTree>
    <p:extLst>
      <p:ext uri="{BB962C8B-B14F-4D97-AF65-F5344CB8AC3E}">
        <p14:creationId xmlns:p14="http://schemas.microsoft.com/office/powerpoint/2010/main" val="904304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638A-407A-478D-BBBF-DF9EA984C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Hashes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EADE7-3302-4FF5-ABC7-DDB6F12F2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15" y="1825628"/>
            <a:ext cx="831954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13995" indent="-213995"/>
            <a:r>
              <a:rPr lang="en-US" dirty="0"/>
              <a:t>Open a new Terminal and navigate to the lab folder</a:t>
            </a:r>
          </a:p>
          <a:p>
            <a:pPr marL="0" indent="0">
              <a:buNone/>
            </a:pPr>
            <a:r>
              <a:rPr lang="en-US" sz="1800" b="1" dirty="0">
                <a:latin typeface="Courier"/>
                <a:cs typeface="Arial"/>
              </a:rPr>
              <a:t>cd /home/kali/</a:t>
            </a:r>
            <a:r>
              <a:rPr lang="en-US" sz="1800" b="1" dirty="0" err="1">
                <a:latin typeface="Courier"/>
                <a:cs typeface="Arial"/>
              </a:rPr>
              <a:t>CourseFiles</a:t>
            </a:r>
            <a:r>
              <a:rPr lang="en-US" sz="1800" b="1" dirty="0">
                <a:latin typeface="Courier"/>
                <a:cs typeface="Arial"/>
              </a:rPr>
              <a:t>/Cybersecurity/brute-force-lab</a:t>
            </a:r>
          </a:p>
          <a:p>
            <a:pPr marL="213995" indent="-213995"/>
            <a:r>
              <a:rPr lang="en-US" sz="2600" dirty="0">
                <a:latin typeface="Arial"/>
                <a:cs typeface="Arial"/>
              </a:rPr>
              <a:t>Display the hashes</a:t>
            </a:r>
          </a:p>
          <a:p>
            <a:pPr marL="642620" lvl="2" indent="-213995"/>
            <a:r>
              <a:rPr lang="en-US" sz="1900" b="1" dirty="0">
                <a:latin typeface="Courier"/>
                <a:cs typeface="Arial"/>
              </a:rPr>
              <a:t>cat hashes</a:t>
            </a:r>
            <a:endParaRPr lang="en-US" sz="1900" dirty="0">
              <a:latin typeface="Courier"/>
              <a:cs typeface="Arial"/>
            </a:endParaRPr>
          </a:p>
          <a:p>
            <a:pPr marL="1071245" lvl="2" indent="-213995"/>
            <a:r>
              <a:rPr lang="en-US" sz="1900" dirty="0">
                <a:latin typeface="Arial"/>
                <a:cs typeface="Arial"/>
              </a:rPr>
              <a:t>Notice there are 20 password hashes</a:t>
            </a:r>
          </a:p>
          <a:p>
            <a:pPr marL="213995" indent="-213995">
              <a:spcBef>
                <a:spcPts val="936"/>
              </a:spcBef>
            </a:pPr>
            <a:r>
              <a:rPr lang="en-US" sz="2600" dirty="0">
                <a:latin typeface="Arial"/>
                <a:cs typeface="Arial"/>
              </a:rPr>
              <a:t>Crack the hashes</a:t>
            </a:r>
          </a:p>
          <a:p>
            <a:pPr marL="642620" lvl="2" indent="-213995"/>
            <a:r>
              <a:rPr lang="en-US" sz="1900" b="1" dirty="0">
                <a:latin typeface="Courier"/>
                <a:cs typeface="Arial"/>
              </a:rPr>
              <a:t>john hashes</a:t>
            </a:r>
            <a:endParaRPr lang="en-US" sz="1900" dirty="0">
              <a:cs typeface="Arial"/>
            </a:endParaRPr>
          </a:p>
        </p:txBody>
      </p:sp>
      <p:pic>
        <p:nvPicPr>
          <p:cNvPr id="4" name="Picture 3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D258B224-F03A-B0AA-CF24-C5B162D4D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57" r="1572" b="31694"/>
          <a:stretch/>
        </p:blipFill>
        <p:spPr>
          <a:xfrm>
            <a:off x="3814250" y="3820024"/>
            <a:ext cx="4500115" cy="1626839"/>
          </a:xfrm>
          <a:prstGeom prst="rect">
            <a:avLst/>
          </a:prstGeom>
          <a:ln w="28575">
            <a:solidFill>
              <a:srgbClr val="4472C4"/>
            </a:solidFill>
          </a:ln>
        </p:spPr>
      </p:pic>
    </p:spTree>
    <p:extLst>
      <p:ext uri="{BB962C8B-B14F-4D97-AF65-F5344CB8AC3E}">
        <p14:creationId xmlns:p14="http://schemas.microsoft.com/office/powerpoint/2010/main" val="279685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4E87-2A74-4FE9-B099-0CCD360E3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13" y="508000"/>
            <a:ext cx="8510587" cy="1172269"/>
          </a:xfrm>
        </p:spPr>
        <p:txBody>
          <a:bodyPr>
            <a:noAutofit/>
          </a:bodyPr>
          <a:lstStyle/>
          <a:p>
            <a:r>
              <a:rPr lang="en-US" sz="4400"/>
              <a:t>How to Defend Against a Brute Force Attack?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668D7-A838-4E1A-96D5-90119D523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95148"/>
            <a:ext cx="7886700" cy="4036692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Strong Passwords</a:t>
            </a:r>
          </a:p>
          <a:p>
            <a:pPr lvl="1"/>
            <a:r>
              <a:rPr lang="en-US"/>
              <a:t>Why is a longer password stronger? (D0e5 w31rd sp3LLing M4tt3r?)</a:t>
            </a:r>
          </a:p>
          <a:p>
            <a:pPr lvl="1"/>
            <a:r>
              <a:rPr lang="en-US"/>
              <a:t>Why were some passwords solved before others?</a:t>
            </a:r>
          </a:p>
          <a:p>
            <a:r>
              <a:rPr lang="en-US"/>
              <a:t>Increasingly longer delay between failed attempts</a:t>
            </a:r>
          </a:p>
          <a:p>
            <a:pPr lvl="1"/>
            <a:r>
              <a:rPr lang="en-US"/>
              <a:t>Slow down the attacker. (10s, 15s, 30s, 45s, 1minute between attempts.)</a:t>
            </a:r>
          </a:p>
          <a:p>
            <a:r>
              <a:rPr lang="en-US"/>
              <a:t>Lockout after __ failed attempts</a:t>
            </a:r>
          </a:p>
          <a:p>
            <a:pPr lvl="1"/>
            <a:r>
              <a:rPr lang="en-US"/>
              <a:t>Account will eventually lock. User will need contact support to regain access.</a:t>
            </a:r>
          </a:p>
          <a:p>
            <a:r>
              <a:rPr lang="en-US"/>
              <a:t>Two-Factor Authentication</a:t>
            </a:r>
          </a:p>
          <a:p>
            <a:pPr lvl="1"/>
            <a:r>
              <a:rPr lang="en-US"/>
              <a:t>Why would these help secure your password?</a:t>
            </a:r>
          </a:p>
          <a:p>
            <a:r>
              <a:rPr lang="en-US"/>
              <a:t>What are some other ways of defending against a brute force attack?</a:t>
            </a:r>
          </a:p>
        </p:txBody>
      </p:sp>
    </p:spTree>
    <p:extLst>
      <p:ext uri="{BB962C8B-B14F-4D97-AF65-F5344CB8AC3E}">
        <p14:creationId xmlns:p14="http://schemas.microsoft.com/office/powerpoint/2010/main" val="309114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EC5D-874C-4E49-A174-F0DBE89B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Brute Force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95898-58A1-4A8D-B78E-01227EFE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Materials needed</a:t>
            </a:r>
          </a:p>
          <a:p>
            <a:pPr lvl="1"/>
            <a:r>
              <a:rPr lang="en-US"/>
              <a:t>Kali Linux Virtual Machine</a:t>
            </a:r>
          </a:p>
          <a:p>
            <a:pPr lvl="1"/>
            <a:endParaRPr lang="en-US"/>
          </a:p>
          <a:p>
            <a:r>
              <a:rPr lang="en-US"/>
              <a:t>Software Tool used</a:t>
            </a:r>
          </a:p>
          <a:p>
            <a:pPr lvl="1"/>
            <a:r>
              <a:rPr lang="en-US"/>
              <a:t>JTR (John the Ripper)</a:t>
            </a:r>
          </a:p>
          <a:p>
            <a:pPr lvl="2"/>
            <a:r>
              <a:rPr lang="en-US"/>
              <a:t>Password cracking tool (pre-installed on Kali OS)</a:t>
            </a:r>
          </a:p>
        </p:txBody>
      </p:sp>
    </p:spTree>
    <p:extLst>
      <p:ext uri="{BB962C8B-B14F-4D97-AF65-F5344CB8AC3E}">
        <p14:creationId xmlns:p14="http://schemas.microsoft.com/office/powerpoint/2010/main" val="3449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9756-3C0E-4C4C-8F65-1B64191B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Objectives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7ACC-7C5D-4DE2-8122-25A92276C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13995" indent="-213995"/>
            <a:r>
              <a:rPr lang="en-US" dirty="0"/>
              <a:t>Security+ Objectives (SY0-701)</a:t>
            </a:r>
          </a:p>
          <a:p>
            <a:pPr marL="642620" lvl="1" indent="-213995">
              <a:spcBef>
                <a:spcPts val="936"/>
              </a:spcBef>
            </a:pPr>
            <a:r>
              <a:rPr lang="en" dirty="0">
                <a:latin typeface="Arial"/>
                <a:cs typeface="Arial"/>
              </a:rPr>
              <a:t>Objective 2.4 - </a:t>
            </a:r>
            <a:r>
              <a:rPr lang="en-US" dirty="0">
                <a:latin typeface="Arial"/>
                <a:cs typeface="Arial"/>
              </a:rPr>
              <a:t>Explain the purpose of mitigation techniques used to secure the enterprise.</a:t>
            </a:r>
            <a:r>
              <a:rPr lang="en" dirty="0">
                <a:latin typeface="Arial"/>
                <a:cs typeface="Arial"/>
              </a:rPr>
              <a:t>.</a:t>
            </a:r>
            <a:endParaRPr lang="en-US" dirty="0"/>
          </a:p>
          <a:p>
            <a:pPr marL="1071245" lvl="2" indent="-213995">
              <a:spcBef>
                <a:spcPts val="936"/>
              </a:spcBef>
            </a:pPr>
            <a:r>
              <a:rPr lang="en-US" sz="1850" dirty="0">
                <a:latin typeface="Arial"/>
                <a:cs typeface="Arial"/>
              </a:rPr>
              <a:t>Hardening Techniques</a:t>
            </a:r>
            <a:endParaRPr lang="en-US" sz="1850" dirty="0"/>
          </a:p>
          <a:p>
            <a:pPr marL="1499870" lvl="3" indent="-213995">
              <a:spcBef>
                <a:spcPts val="936"/>
              </a:spcBef>
            </a:pPr>
            <a:r>
              <a:rPr lang="en" sz="1650" dirty="0">
                <a:latin typeface="Arial"/>
                <a:cs typeface="Arial"/>
              </a:rPr>
              <a:t>Password Policies</a:t>
            </a:r>
            <a:endParaRPr lang="en" dirty="0">
              <a:latin typeface="Arial"/>
              <a:cs typeface="Arial"/>
            </a:endParaRPr>
          </a:p>
          <a:p>
            <a:pPr marL="582930" lvl="1" indent="-106680"/>
            <a:r>
              <a:rPr lang="en" dirty="0">
                <a:latin typeface="Arial"/>
                <a:cs typeface="Arial"/>
              </a:rPr>
              <a:t> Objective 2.5 - </a:t>
            </a:r>
            <a:r>
              <a:rPr lang="en-US" dirty="0">
                <a:latin typeface="Arial"/>
                <a:cs typeface="Arial"/>
              </a:rPr>
              <a:t>Given a scenario, analyze indicators of  malicious activity</a:t>
            </a:r>
          </a:p>
          <a:p>
            <a:pPr marL="821055" lvl="2" indent="-106680"/>
            <a:r>
              <a:rPr lang="en" sz="1850" dirty="0">
                <a:latin typeface="Arial"/>
                <a:cs typeface="Arial"/>
              </a:rPr>
              <a:t>Password Attacks</a:t>
            </a:r>
            <a:endParaRPr lang="en-US" sz="1850" dirty="0">
              <a:latin typeface="Arial"/>
              <a:cs typeface="Arial"/>
            </a:endParaRPr>
          </a:p>
          <a:p>
            <a:pPr marL="1249680" lvl="3" indent="-213995"/>
            <a:r>
              <a:rPr lang="en" sz="1850" dirty="0">
                <a:latin typeface="Arial"/>
                <a:cs typeface="Arial"/>
              </a:rPr>
              <a:t>Brute Force</a:t>
            </a:r>
          </a:p>
        </p:txBody>
      </p:sp>
    </p:spTree>
    <p:extLst>
      <p:ext uri="{BB962C8B-B14F-4D97-AF65-F5344CB8AC3E}">
        <p14:creationId xmlns:p14="http://schemas.microsoft.com/office/powerpoint/2010/main" val="369446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B2D6-DDCF-4D4B-B61A-2ED3C126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What is a Brute Force Attack?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0D8FE-5958-4695-9408-98B27A546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7886700" cy="113125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213995" indent="-213995"/>
            <a:r>
              <a:rPr lang="en-US" sz="2400">
                <a:latin typeface="Arial"/>
                <a:cs typeface="Arial"/>
              </a:rPr>
              <a:t>A brute force attack is a form of password attack where the attack attempts to guess a password by trying many passwords in the attempt to guess the correct password</a:t>
            </a:r>
            <a:endParaRPr lang="en-US">
              <a:latin typeface="Arial"/>
              <a:cs typeface="Arial"/>
            </a:endParaRPr>
          </a:p>
          <a:p>
            <a:pPr marL="213995" indent="-213995"/>
            <a:endParaRPr lang="en-US" sz="2800"/>
          </a:p>
          <a:p>
            <a:pPr marL="213995" indent="-213995"/>
            <a:endParaRPr lang="en-US" sz="28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74C842-5771-40A3-95F0-BC2635BE6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38" y="2876138"/>
            <a:ext cx="4959089" cy="1539384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BB69CA-79CC-4FCF-96CA-435D992B974F}"/>
              </a:ext>
            </a:extLst>
          </p:cNvPr>
          <p:cNvSpPr txBox="1">
            <a:spLocks/>
          </p:cNvSpPr>
          <p:nvPr/>
        </p:nvSpPr>
        <p:spPr>
          <a:xfrm>
            <a:off x="6116554" y="3288037"/>
            <a:ext cx="2637923" cy="859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9050" tIns="19050" rIns="19050" bIns="19050" anchor="t">
            <a:normAutofit fontScale="77500" lnSpcReduction="20000"/>
          </a:bodyPr>
          <a:lstStyle>
            <a:lvl1pPr marL="577850" marR="0" indent="-57785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1pPr>
            <a:lvl2pPr marL="127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2pPr>
            <a:lvl3pPr marL="190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3pPr>
            <a:lvl4pPr marL="254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4pPr>
            <a:lvl5pPr marL="317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algn="ctr" hangingPunct="1">
              <a:buNone/>
            </a:pPr>
            <a:r>
              <a:rPr lang="en-US" sz="2025">
                <a:latin typeface="Arial" panose="020B0604020202020204" pitchFamily="34" charset="0"/>
              </a:rPr>
              <a:t>Notice all the passwords being used in hopes of finding the right password for the system</a:t>
            </a:r>
          </a:p>
          <a:p>
            <a:pPr algn="ctr" hangingPunct="1"/>
            <a:endParaRPr lang="en-US" sz="2400">
              <a:latin typeface="Arial" panose="020B0604020202020204" pitchFamily="34" charset="0"/>
            </a:endParaRPr>
          </a:p>
          <a:p>
            <a:pPr algn="ctr" hangingPunct="1"/>
            <a:endParaRPr lang="en-US" sz="2400">
              <a:latin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8DBB45-C4DC-49D4-9EC1-87F33ED14FB1}"/>
              </a:ext>
            </a:extLst>
          </p:cNvPr>
          <p:cNvSpPr/>
          <p:nvPr/>
        </p:nvSpPr>
        <p:spPr>
          <a:xfrm>
            <a:off x="4469525" y="2718099"/>
            <a:ext cx="981363" cy="1818375"/>
          </a:xfrm>
          <a:prstGeom prst="ellipse">
            <a:avLst/>
          </a:prstGeom>
          <a:noFill/>
          <a:ln w="508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63"/>
            <a:endParaRPr lang="en-US" sz="1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767213-656F-4F80-B825-98451A6C4976}"/>
              </a:ext>
            </a:extLst>
          </p:cNvPr>
          <p:cNvCxnSpPr/>
          <p:nvPr/>
        </p:nvCxnSpPr>
        <p:spPr>
          <a:xfrm flipH="1">
            <a:off x="5532208" y="3704518"/>
            <a:ext cx="665626" cy="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39211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E3E-6FA8-4670-BC5C-02EF915A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The Brute Force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5B94-29D5-48B2-A6F8-F9E7433E2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/>
              <a:t>Setup Environment</a:t>
            </a:r>
          </a:p>
          <a:p>
            <a:r>
              <a:rPr lang="en-US"/>
              <a:t>Create example users</a:t>
            </a:r>
          </a:p>
          <a:p>
            <a:r>
              <a:rPr lang="en-US"/>
              <a:t>Set example passwords</a:t>
            </a:r>
          </a:p>
          <a:p>
            <a:r>
              <a:rPr lang="en-US"/>
              <a:t>Locate password file</a:t>
            </a:r>
          </a:p>
          <a:p>
            <a:r>
              <a:rPr lang="en-US"/>
              <a:t>Change Permissions</a:t>
            </a:r>
          </a:p>
          <a:p>
            <a:r>
              <a:rPr lang="en-US"/>
              <a:t>Launch the Attack</a:t>
            </a:r>
          </a:p>
          <a:p>
            <a:r>
              <a:rPr lang="en-US"/>
              <a:t>More Hashes</a:t>
            </a:r>
          </a:p>
          <a:p>
            <a:r>
              <a:rPr lang="en-US"/>
              <a:t>Observe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7FBD9F-DE19-479C-94E0-50A455A53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363126"/>
            <a:ext cx="4162425" cy="1514475"/>
          </a:xfrm>
          <a:prstGeom prst="rect">
            <a:avLst/>
          </a:prstGeom>
          <a:ln w="28575">
            <a:solidFill>
              <a:srgbClr val="545BA7"/>
            </a:solidFill>
          </a:ln>
        </p:spPr>
      </p:pic>
    </p:spTree>
    <p:extLst>
      <p:ext uri="{BB962C8B-B14F-4D97-AF65-F5344CB8AC3E}">
        <p14:creationId xmlns:p14="http://schemas.microsoft.com/office/powerpoint/2010/main" val="18635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5CF9-DA0B-4561-B4FE-831DD8A6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Setup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D4D37-B430-4CF2-B9E8-21045B8A2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8" y="1692136"/>
            <a:ext cx="7886700" cy="3667538"/>
          </a:xfrm>
        </p:spPr>
        <p:txBody>
          <a:bodyPr>
            <a:normAutofit/>
          </a:bodyPr>
          <a:lstStyle/>
          <a:p>
            <a:r>
              <a:rPr lang="en-US"/>
              <a:t>Log into your range</a:t>
            </a:r>
          </a:p>
          <a:p>
            <a:r>
              <a:rPr lang="en-US"/>
              <a:t>Open the Kali Linux Environment</a:t>
            </a:r>
          </a:p>
          <a:p>
            <a:pPr lvl="1"/>
            <a:r>
              <a:rPr lang="en-US"/>
              <a:t>You should be on your Kali Linux Desktop</a:t>
            </a:r>
          </a:p>
        </p:txBody>
      </p:sp>
    </p:spTree>
    <p:extLst>
      <p:ext uri="{BB962C8B-B14F-4D97-AF65-F5344CB8AC3E}">
        <p14:creationId xmlns:p14="http://schemas.microsoft.com/office/powerpoint/2010/main" val="4115138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47EC-31E7-4056-AF66-8CA24552A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Create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8B5DB-6E54-4C75-99F7-D5B878084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12059"/>
            <a:ext cx="5142983" cy="3694661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your Kali VM open a terminal by clicking on the terminal icon at the top left corner</a:t>
            </a:r>
          </a:p>
          <a:p>
            <a:r>
              <a:rPr lang="en-US" sz="2000" dirty="0"/>
              <a:t>Create a user on the system:</a:t>
            </a:r>
          </a:p>
          <a:p>
            <a:pPr marL="428618" lvl="1" indent="0">
              <a:buNone/>
            </a:pPr>
            <a:r>
              <a:rPr lang="en-US" sz="1800" b="1" dirty="0">
                <a:latin typeface="Courier" panose="02060409020205020404"/>
              </a:rPr>
              <a:t>sudo </a:t>
            </a:r>
            <a:r>
              <a:rPr lang="en-US" sz="1800" b="1" dirty="0" err="1">
                <a:latin typeface="Courier" panose="02060409020205020404"/>
              </a:rPr>
              <a:t>useradd</a:t>
            </a:r>
            <a:r>
              <a:rPr lang="en-US" sz="1800" b="1" dirty="0">
                <a:latin typeface="Courier" panose="02060409020205020404"/>
              </a:rPr>
              <a:t> katy</a:t>
            </a:r>
          </a:p>
          <a:p>
            <a:pPr lvl="2"/>
            <a:r>
              <a:rPr lang="en-US" sz="1400" dirty="0"/>
              <a:t>This command creates a user named “katy”</a:t>
            </a:r>
            <a:endParaRPr lang="en-US" sz="1251" b="1" dirty="0"/>
          </a:p>
          <a:p>
            <a:r>
              <a:rPr lang="en-US" sz="2000" dirty="0"/>
              <a:t>Create additional users by using the following command:</a:t>
            </a:r>
          </a:p>
          <a:p>
            <a:pPr lvl="1">
              <a:buNone/>
            </a:pPr>
            <a:r>
              <a:rPr lang="en-US" sz="1800" b="1" dirty="0">
                <a:latin typeface="Courier" panose="02060409020205020404"/>
              </a:rPr>
              <a:t>sudo </a:t>
            </a:r>
            <a:r>
              <a:rPr lang="en-US" sz="1800" b="1" dirty="0" err="1">
                <a:latin typeface="Courier" panose="02060409020205020404"/>
              </a:rPr>
              <a:t>useradd</a:t>
            </a:r>
            <a:r>
              <a:rPr lang="en-US" sz="1800" b="1" dirty="0">
                <a:latin typeface="Courier" panose="02060409020205020404"/>
              </a:rPr>
              <a:t> bill</a:t>
            </a:r>
          </a:p>
          <a:p>
            <a:r>
              <a:rPr lang="en-US" sz="2000" dirty="0"/>
              <a:t>Create at least 3 users</a:t>
            </a:r>
          </a:p>
          <a:p>
            <a:r>
              <a:rPr lang="en-US" sz="2000" dirty="0"/>
              <a:t>Remember the users' names - you will need these to set passwords for them</a:t>
            </a:r>
            <a:endParaRPr lang="en-US" sz="1600" dirty="0"/>
          </a:p>
          <a:p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30B7F6-2DD3-401A-9618-8F6CBB0B7E01}"/>
              </a:ext>
            </a:extLst>
          </p:cNvPr>
          <p:cNvSpPr txBox="1"/>
          <p:nvPr/>
        </p:nvSpPr>
        <p:spPr>
          <a:xfrm>
            <a:off x="5904224" y="5126337"/>
            <a:ext cx="2537866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>
                <a:latin typeface="Arial" panose="020B0604020202020204" pitchFamily="34" charset="0"/>
                <a:cs typeface="Arial" panose="020B0604020202020204" pitchFamily="34" charset="0"/>
              </a:rPr>
              <a:t>Adding users to a system</a:t>
            </a:r>
          </a:p>
        </p:txBody>
      </p:sp>
      <p:pic>
        <p:nvPicPr>
          <p:cNvPr id="6" name="Picture 5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05934EF7-4C36-1F4D-7C7B-8B3C60D4A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282" y="2227290"/>
            <a:ext cx="1889749" cy="2899047"/>
          </a:xfrm>
          <a:prstGeom prst="rect">
            <a:avLst/>
          </a:prstGeom>
          <a:ln w="28575">
            <a:solidFill>
              <a:srgbClr val="545BA7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9ED3AD-2F42-8092-945B-F9E52E24C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282" y="867304"/>
            <a:ext cx="592903" cy="578127"/>
          </a:xfrm>
          <a:prstGeom prst="rect">
            <a:avLst/>
          </a:prstGeom>
          <a:ln w="28575">
            <a:solidFill>
              <a:srgbClr val="5459A6"/>
            </a:solidFill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ED3CE6A-551A-24E4-3C08-8179DCE8050E}"/>
              </a:ext>
            </a:extLst>
          </p:cNvPr>
          <p:cNvCxnSpPr>
            <a:cxnSpLocks/>
          </p:cNvCxnSpPr>
          <p:nvPr/>
        </p:nvCxnSpPr>
        <p:spPr>
          <a:xfrm>
            <a:off x="6527218" y="1286483"/>
            <a:ext cx="0" cy="808411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94211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2FCDB-2B12-4013-8160-C92D0F5D2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Set Passwords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581EA-3118-4B8A-A0C7-3137DD641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11800"/>
            <a:ext cx="4786009" cy="3979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13995" indent="-213995"/>
            <a:r>
              <a:rPr lang="en-US" sz="2000" dirty="0">
                <a:latin typeface="Arial"/>
                <a:cs typeface="Arial"/>
              </a:rPr>
              <a:t>Use the following command to set a password for each account:</a:t>
            </a:r>
            <a:endParaRPr lang="en-US" dirty="0">
              <a:latin typeface="Arial"/>
              <a:cs typeface="Arial"/>
            </a:endParaRPr>
          </a:p>
          <a:p>
            <a:pPr marL="642620" lvl="1" indent="-213995"/>
            <a:r>
              <a:rPr lang="en-US" sz="1600" dirty="0">
                <a:latin typeface="Arial"/>
                <a:cs typeface="Arial"/>
              </a:rPr>
              <a:t>The following command starts the prompt to set a password for the user katy</a:t>
            </a:r>
            <a:endParaRPr lang="en-US" sz="1600" dirty="0">
              <a:highlight>
                <a:srgbClr val="FFFF00"/>
              </a:highlight>
              <a:latin typeface="Arial"/>
              <a:cs typeface="Arial"/>
            </a:endParaRPr>
          </a:p>
          <a:p>
            <a:pPr marL="1071245" lvl="2" indent="-213995">
              <a:buNone/>
            </a:pPr>
            <a:r>
              <a:rPr lang="en-US" sz="1800" b="1" dirty="0" err="1">
                <a:latin typeface="Courier"/>
                <a:cs typeface="Arial"/>
              </a:rPr>
              <a:t>sudo</a:t>
            </a:r>
            <a:r>
              <a:rPr lang="en-US" sz="1800" b="1" dirty="0">
                <a:latin typeface="Courier"/>
                <a:cs typeface="Arial"/>
              </a:rPr>
              <a:t> passwd katy</a:t>
            </a:r>
          </a:p>
          <a:p>
            <a:pPr marL="213995" indent="-213995"/>
            <a:r>
              <a:rPr lang="en-US" sz="1600" dirty="0">
                <a:latin typeface="Arial"/>
                <a:cs typeface="Arial"/>
              </a:rPr>
              <a:t>Enter the  password at the prompt</a:t>
            </a:r>
            <a:br>
              <a:rPr lang="en-US" sz="1600" dirty="0"/>
            </a:br>
            <a:r>
              <a:rPr lang="en-US" sz="1600" dirty="0">
                <a:latin typeface="Arial"/>
                <a:cs typeface="Arial"/>
              </a:rPr>
              <a:t>“Enter new UNIX password:”</a:t>
            </a:r>
          </a:p>
          <a:p>
            <a:pPr marL="642620" lvl="1" indent="-213995"/>
            <a:r>
              <a:rPr lang="en-US" sz="1400" dirty="0">
                <a:latin typeface="Arial"/>
                <a:cs typeface="Arial"/>
              </a:rPr>
              <a:t>Set the password to be progressively difficult like the first </a:t>
            </a:r>
            <a:r>
              <a:rPr lang="en-US" sz="1400">
                <a:latin typeface="Arial"/>
                <a:cs typeface="Arial"/>
              </a:rPr>
              <a:t>with 3 </a:t>
            </a:r>
            <a:r>
              <a:rPr lang="en-US" sz="1400" dirty="0">
                <a:latin typeface="Arial"/>
                <a:cs typeface="Arial"/>
              </a:rPr>
              <a:t>characters, the next with 4, then 5,…</a:t>
            </a:r>
          </a:p>
          <a:p>
            <a:pPr marL="213995" indent="-213995"/>
            <a:r>
              <a:rPr lang="en-US" sz="1800" dirty="0">
                <a:latin typeface="Arial"/>
                <a:cs typeface="Arial"/>
              </a:rPr>
              <a:t>Repeat this step for all user accounts you created.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329DF3-2DD9-4287-B112-8661823CF897}"/>
              </a:ext>
            </a:extLst>
          </p:cNvPr>
          <p:cNvSpPr txBox="1"/>
          <p:nvPr/>
        </p:nvSpPr>
        <p:spPr>
          <a:xfrm>
            <a:off x="5896639" y="4130262"/>
            <a:ext cx="2537866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>
                <a:latin typeface="Arial" panose="020B0604020202020204" pitchFamily="34" charset="0"/>
                <a:cs typeface="Arial" panose="020B0604020202020204" pitchFamily="34" charset="0"/>
              </a:rPr>
              <a:t>Adding passwords to users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DB6AB-86D8-474D-A6DA-2371E52DA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92043" y="1895488"/>
            <a:ext cx="3147058" cy="1881549"/>
          </a:xfrm>
          <a:prstGeom prst="rect">
            <a:avLst/>
          </a:prstGeom>
          <a:ln w="28575">
            <a:solidFill>
              <a:srgbClr val="545BA7"/>
            </a:solidFill>
          </a:ln>
        </p:spPr>
      </p:pic>
    </p:spTree>
    <p:extLst>
      <p:ext uri="{BB962C8B-B14F-4D97-AF65-F5344CB8AC3E}">
        <p14:creationId xmlns:p14="http://schemas.microsoft.com/office/powerpoint/2010/main" val="817173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F3E90-FDE5-43CB-B57A-50251D286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Locate Hashed Passwords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EC8F2-047F-462B-BD45-4A942779A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90"/>
            <a:ext cx="8194318" cy="4008774"/>
          </a:xfrm>
        </p:spPr>
        <p:txBody>
          <a:bodyPr>
            <a:normAutofit/>
          </a:bodyPr>
          <a:lstStyle/>
          <a:p>
            <a:r>
              <a:rPr lang="en-US" sz="2000" dirty="0"/>
              <a:t>Display the hashed passwords:</a:t>
            </a:r>
          </a:p>
          <a:p>
            <a:pPr lvl="1">
              <a:buNone/>
            </a:pPr>
            <a:r>
              <a:rPr lang="en-US" sz="2000" b="1" dirty="0" err="1">
                <a:latin typeface="Courier"/>
              </a:rPr>
              <a:t>sudo</a:t>
            </a:r>
            <a:r>
              <a:rPr lang="en-US" sz="2000" b="1" dirty="0">
                <a:latin typeface="Courier"/>
              </a:rPr>
              <a:t> cat /</a:t>
            </a:r>
            <a:r>
              <a:rPr lang="en-US" sz="2000" b="1" dirty="0" err="1">
                <a:latin typeface="Courier"/>
              </a:rPr>
              <a:t>etc</a:t>
            </a:r>
            <a:r>
              <a:rPr lang="en-US" sz="2000" b="1" dirty="0">
                <a:latin typeface="Courier"/>
              </a:rPr>
              <a:t>/shadow</a:t>
            </a:r>
          </a:p>
          <a:p>
            <a:pPr lvl="1">
              <a:buNone/>
            </a:pPr>
            <a:endParaRPr lang="en-US" sz="2000" b="1" dirty="0">
              <a:latin typeface="Courier"/>
            </a:endParaRPr>
          </a:p>
          <a:p>
            <a:endParaRPr lang="en-US" sz="2375" dirty="0"/>
          </a:p>
          <a:p>
            <a:endParaRPr lang="en-US" sz="2375" dirty="0"/>
          </a:p>
          <a:p>
            <a:endParaRPr lang="en-US" sz="2375" dirty="0"/>
          </a:p>
          <a:p>
            <a:endParaRPr lang="en-US" sz="2375" dirty="0"/>
          </a:p>
          <a:p>
            <a:r>
              <a:rPr lang="en-US" sz="1800" dirty="0"/>
              <a:t>Passwords are stored in the </a:t>
            </a:r>
            <a:r>
              <a:rPr lang="en-US" sz="1800" b="1" dirty="0">
                <a:latin typeface="Courier" panose="02060409020205020404"/>
              </a:rPr>
              <a:t>shadow</a:t>
            </a:r>
            <a:r>
              <a:rPr lang="en-US" sz="1800" dirty="0"/>
              <a:t> file located in the </a:t>
            </a:r>
            <a:r>
              <a:rPr lang="en-US" sz="1800" b="1" dirty="0">
                <a:latin typeface="Courier" panose="02060409020205020404"/>
              </a:rPr>
              <a:t>/</a:t>
            </a:r>
            <a:r>
              <a:rPr lang="en-US" sz="1800" b="1" dirty="0" err="1">
                <a:latin typeface="Courier" panose="02060409020205020404"/>
              </a:rPr>
              <a:t>etc</a:t>
            </a:r>
            <a:r>
              <a:rPr lang="en-US" sz="1800" b="1" dirty="0">
                <a:latin typeface="Courier" panose="02060409020205020404"/>
              </a:rPr>
              <a:t> </a:t>
            </a:r>
            <a:r>
              <a:rPr lang="en-US" sz="1800" dirty="0"/>
              <a:t>directory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9AF841-1FAA-48F2-BCC7-E4EA5C6D9A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41534" y="2196881"/>
            <a:ext cx="3831096" cy="2296385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5E9167E-4E36-4132-8A27-F1D881A74085}"/>
              </a:ext>
            </a:extLst>
          </p:cNvPr>
          <p:cNvSpPr txBox="1">
            <a:spLocks/>
          </p:cNvSpPr>
          <p:nvPr/>
        </p:nvSpPr>
        <p:spPr>
          <a:xfrm>
            <a:off x="5356696" y="1384456"/>
            <a:ext cx="3466272" cy="506191"/>
          </a:xfrm>
          <a:prstGeom prst="rect">
            <a:avLst/>
          </a:prstGeom>
          <a:ln w="25400">
            <a:solidFill>
              <a:srgbClr val="545BA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9050" tIns="19050" rIns="19050" bIns="19050" anchor="t">
            <a:normAutofit/>
          </a:bodyPr>
          <a:lstStyle>
            <a:lvl1pPr marL="577850" marR="0" indent="-57785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1pPr>
            <a:lvl2pPr marL="127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2pPr>
            <a:lvl3pPr marL="190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3pPr>
            <a:lvl4pPr marL="254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4pPr>
            <a:lvl5pPr marL="317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algn="ctr" hangingPunct="1">
              <a:buNone/>
            </a:pPr>
            <a:r>
              <a:rPr lang="en-US" sz="1400" dirty="0">
                <a:latin typeface="Arial" panose="020B0604020202020204" pitchFamily="34" charset="0"/>
              </a:rPr>
              <a:t>If you see a $y$ instead of $6$, make sure to pay attention to the note on slide 12</a:t>
            </a:r>
            <a:endParaRPr lang="en-US" sz="2400" dirty="0">
              <a:latin typeface="Arial" panose="020B0604020202020204" pitchFamily="34" charset="0"/>
            </a:endParaRPr>
          </a:p>
          <a:p>
            <a:pPr algn="ctr" hangingPunct="1"/>
            <a:endParaRPr lang="en-US" sz="2400" dirty="0">
              <a:latin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6FED3A-E3F2-4089-BF17-7426437B8F3B}"/>
              </a:ext>
            </a:extLst>
          </p:cNvPr>
          <p:cNvCxnSpPr>
            <a:cxnSpLocks/>
          </p:cNvCxnSpPr>
          <p:nvPr/>
        </p:nvCxnSpPr>
        <p:spPr>
          <a:xfrm flipH="1">
            <a:off x="4878520" y="1815176"/>
            <a:ext cx="490498" cy="414347"/>
          </a:xfrm>
          <a:prstGeom prst="straightConnector1">
            <a:avLst/>
          </a:prstGeom>
          <a:noFill/>
          <a:ln w="38100" cap="flat">
            <a:solidFill>
              <a:srgbClr val="545BA7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87B3A32-1276-4923-9E19-1AD41D633E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4380" y="2799727"/>
            <a:ext cx="2957564" cy="895350"/>
          </a:xfrm>
          <a:prstGeom prst="rect">
            <a:avLst/>
          </a:prstGeom>
          <a:ln w="28575">
            <a:solidFill>
              <a:srgbClr val="545BA7"/>
            </a:solidFill>
          </a:ln>
        </p:spPr>
      </p:pic>
    </p:spTree>
    <p:extLst>
      <p:ext uri="{BB962C8B-B14F-4D97-AF65-F5344CB8AC3E}">
        <p14:creationId xmlns:p14="http://schemas.microsoft.com/office/powerpoint/2010/main" val="1102520600"/>
      </p:ext>
    </p:extLst>
  </p:cSld>
  <p:clrMapOvr>
    <a:masterClrMapping/>
  </p:clrMapOvr>
</p:sld>
</file>

<file path=ppt/theme/theme1.xml><?xml version="1.0" encoding="utf-8"?>
<a:theme xmlns:a="http://schemas.openxmlformats.org/drawingml/2006/main" name="Cybersecurity Template_4x3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C5BAD48BCC5C4AA414F1510DEA3D7D" ma:contentTypeVersion="17" ma:contentTypeDescription="Create a new document." ma:contentTypeScope="" ma:versionID="90b5e7ce75ae26ded2b46ed2ed259832">
  <xsd:schema xmlns:xsd="http://www.w3.org/2001/XMLSchema" xmlns:xs="http://www.w3.org/2001/XMLSchema" xmlns:p="http://schemas.microsoft.com/office/2006/metadata/properties" xmlns:ns2="78fbef2b-ea79-41a1-9651-c56e3f5414e7" xmlns:ns3="1cfa8f96-892a-4f27-bb0a-8631ca5745ca" targetNamespace="http://schemas.microsoft.com/office/2006/metadata/properties" ma:root="true" ma:fieldsID="24e7284565e2d835729ba0ed21ccb0df" ns2:_="" ns3:_="">
    <xsd:import namespace="78fbef2b-ea79-41a1-9651-c56e3f5414e7"/>
    <xsd:import namespace="1cfa8f96-892a-4f27-bb0a-8631ca5745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fbef2b-ea79-41a1-9651-c56e3f5414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63f19c8-c610-41ec-b38a-a5f3effcbbb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fa8f96-892a-4f27-bb0a-8631ca5745ca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891a2a6f-4b9f-444f-bf9c-7445e7e2d830}" ma:internalName="TaxCatchAll" ma:showField="CatchAllData" ma:web="1cfa8f96-892a-4f27-bb0a-8631ca5745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cfa8f96-892a-4f27-bb0a-8631ca5745ca" xsi:nil="true"/>
    <lcf76f155ced4ddcb4097134ff3c332f xmlns="78fbef2b-ea79-41a1-9651-c56e3f5414e7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F0C68D-99D7-4565-8C4F-43EF4B5F37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fbef2b-ea79-41a1-9651-c56e3f5414e7"/>
    <ds:schemaRef ds:uri="1cfa8f96-892a-4f27-bb0a-8631ca5745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C6D120-2AAC-480A-9FF3-B5C994675845}">
  <ds:schemaRefs>
    <ds:schemaRef ds:uri="1cfa8f96-892a-4f27-bb0a-8631ca5745ca"/>
    <ds:schemaRef ds:uri="78fbef2b-ea79-41a1-9651-c56e3f5414e7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FB3E1BF-F38E-48DF-9A19-E546249AA9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767</Words>
  <Application>Microsoft Office PowerPoint</Application>
  <PresentationFormat>On-screen Show (4:3)</PresentationFormat>
  <Paragraphs>107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</vt:lpstr>
      <vt:lpstr>Helvetica Neue</vt:lpstr>
      <vt:lpstr>Tw Cen MT</vt:lpstr>
      <vt:lpstr>Wingdings</vt:lpstr>
      <vt:lpstr>Cybersecurity Template_4x3</vt:lpstr>
      <vt:lpstr>PowerPoint Presentation</vt:lpstr>
      <vt:lpstr>Brute Force Lab</vt:lpstr>
      <vt:lpstr>Objectives Covered</vt:lpstr>
      <vt:lpstr>What is a Brute Force Attack?</vt:lpstr>
      <vt:lpstr>The Brute Force Lab</vt:lpstr>
      <vt:lpstr>Setup Environment</vt:lpstr>
      <vt:lpstr>Create Users</vt:lpstr>
      <vt:lpstr>Set Passwords</vt:lpstr>
      <vt:lpstr>Locate Hashed Passwords</vt:lpstr>
      <vt:lpstr>Move Hashed Passwords</vt:lpstr>
      <vt:lpstr>Change Permissions </vt:lpstr>
      <vt:lpstr>Launching the JTR Attack</vt:lpstr>
      <vt:lpstr>Seeing the Results</vt:lpstr>
      <vt:lpstr>More Hashes</vt:lpstr>
      <vt:lpstr>How to Defend Against a Brute Force Attack?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 and NICERC Overview</dc:title>
  <dc:creator>Hermes H. Abrantes</dc:creator>
  <cp:lastModifiedBy>Hermes H. Abrantes</cp:lastModifiedBy>
  <cp:revision>20</cp:revision>
  <dcterms:modified xsi:type="dcterms:W3CDTF">2023-12-04T16:27:26Z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0x010100BCC5BAD48BCC5C4AA414F1510DEA3D7D</vt:lpwstr>
  </property>
  <property fmtid="{D5CDD505-2E9C-101B-9397-08002B2CF9AE}" pid="3" name="Order">
    <vt:r8>3480000</vt:r8>
  </property>
  <property fmtid="{D5CDD505-2E9C-101B-9397-08002B2CF9AE}" pid="4" name="MediaServiceImageTags">
    <vt:lpwstr/>
  </property>
</Properties>
</file>