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notesMasterIdLst>
    <p:notesMasterId r:id="rId20"/>
  </p:notesMasterIdLst>
  <p:handoutMasterIdLst>
    <p:handoutMasterId r:id="rId21"/>
  </p:handoutMasterIdLst>
  <p:sldIdLst>
    <p:sldId id="256" r:id="rId5"/>
    <p:sldId id="588" r:id="rId6"/>
    <p:sldId id="590" r:id="rId7"/>
    <p:sldId id="592" r:id="rId8"/>
    <p:sldId id="593" r:id="rId9"/>
    <p:sldId id="612" r:id="rId10"/>
    <p:sldId id="607" r:id="rId11"/>
    <p:sldId id="608" r:id="rId12"/>
    <p:sldId id="598" r:id="rId13"/>
    <p:sldId id="599" r:id="rId14"/>
    <p:sldId id="596" r:id="rId15"/>
    <p:sldId id="610" r:id="rId16"/>
    <p:sldId id="605" r:id="rId17"/>
    <p:sldId id="589" r:id="rId18"/>
    <p:sldId id="611" r:id="rId1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0F1299DE-2F55-48BF-8D3C-E1199B9E70B8}"/>
    <pc:docChg chg="undo custSel modSld">
      <pc:chgData name="Hermes H. Abrantes" userId="1840bc48-3e03-4218-81df-a422503d3137" providerId="ADAL" clId="{0F1299DE-2F55-48BF-8D3C-E1199B9E70B8}" dt="2023-12-04T16:10:48.963" v="58" actId="20577"/>
      <pc:docMkLst>
        <pc:docMk/>
      </pc:docMkLst>
      <pc:sldChg chg="modSp mod">
        <pc:chgData name="Hermes H. Abrantes" userId="1840bc48-3e03-4218-81df-a422503d3137" providerId="ADAL" clId="{0F1299DE-2F55-48BF-8D3C-E1199B9E70B8}" dt="2023-12-04T16:10:48.963" v="58" actId="20577"/>
        <pc:sldMkLst>
          <pc:docMk/>
          <pc:sldMk cId="3694468642" sldId="590"/>
        </pc:sldMkLst>
        <pc:spChg chg="mod">
          <ac:chgData name="Hermes H. Abrantes" userId="1840bc48-3e03-4218-81df-a422503d3137" providerId="ADAL" clId="{0F1299DE-2F55-48BF-8D3C-E1199B9E70B8}" dt="2023-12-04T16:10:48.963" v="58" actId="20577"/>
          <ac:spMkLst>
            <pc:docMk/>
            <pc:sldMk cId="3694468642" sldId="590"/>
            <ac:spMk id="3" creationId="{A3FD7ACC-7C5D-4DE2-8122-25A92276CE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4251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655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1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FAA-68BC-4834-B5B4-61E9F7421E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E620-21B3-4FC4-BF22-C781B9676BD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D0255-9EAF-4F32-BB5C-C01587AC5FF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4696"/>
            <a:ext cx="4682433" cy="368250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Use the following command to set a password for each account:</a:t>
            </a:r>
          </a:p>
          <a:p>
            <a:pPr lvl="1"/>
            <a:r>
              <a:rPr lang="en-US" sz="1800" dirty="0"/>
              <a:t>The following command starts the prompt to set a password for the user </a:t>
            </a:r>
            <a:r>
              <a:rPr lang="en-US" sz="1800" dirty="0" err="1"/>
              <a:t>ginny</a:t>
            </a:r>
            <a:endParaRPr lang="en-US" sz="1600" dirty="0"/>
          </a:p>
          <a:p>
            <a:pPr lvl="2">
              <a:buNone/>
            </a:pPr>
            <a:r>
              <a:rPr lang="en-US" sz="1600" b="1" dirty="0">
                <a:latin typeface="Courier"/>
              </a:rPr>
              <a:t>passwd </a:t>
            </a:r>
            <a:r>
              <a:rPr lang="en-US" sz="1600" b="1" dirty="0" err="1">
                <a:latin typeface="Courier"/>
              </a:rPr>
              <a:t>ginny</a:t>
            </a:r>
            <a:endParaRPr lang="en-US" sz="1600" b="1" dirty="0">
              <a:latin typeface="Courier"/>
            </a:endParaRPr>
          </a:p>
          <a:p>
            <a:r>
              <a:rPr lang="en-US" sz="1800" dirty="0"/>
              <a:t>Enter the  password at the prompt</a:t>
            </a:r>
            <a:br>
              <a:rPr lang="en-US" sz="1800" dirty="0"/>
            </a:br>
            <a:r>
              <a:rPr lang="en-US" sz="1800" dirty="0"/>
              <a:t>“New password:”</a:t>
            </a:r>
          </a:p>
          <a:p>
            <a:pPr lvl="1"/>
            <a:r>
              <a:rPr lang="en-US" sz="1600" dirty="0"/>
              <a:t>Set the password to be one from the list of the names you added to the dictionary file earlier!</a:t>
            </a:r>
          </a:p>
          <a:p>
            <a:r>
              <a:rPr lang="en-US" sz="2000" dirty="0"/>
              <a:t>Repeat this step for all user accounts you created.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82C72-672D-46E8-B9F3-3FDBE897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083" y="2840900"/>
            <a:ext cx="3577023" cy="1026738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8640"/>
            <a:ext cx="4720240" cy="35864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Navigate to the </a:t>
            </a:r>
            <a:r>
              <a:rPr lang="en-US" sz="2400" b="1" dirty="0" err="1">
                <a:latin typeface="Courier"/>
              </a:rPr>
              <a:t>etc</a:t>
            </a:r>
            <a:r>
              <a:rPr lang="en-US" sz="2400" dirty="0"/>
              <a:t> directory:</a:t>
            </a:r>
          </a:p>
          <a:p>
            <a:pPr lvl="1">
              <a:buNone/>
            </a:pPr>
            <a:r>
              <a:rPr lang="en-US" sz="2400" b="1" dirty="0">
                <a:latin typeface="Courier"/>
              </a:rPr>
              <a:t>cd /</a:t>
            </a:r>
            <a:r>
              <a:rPr lang="en-US" sz="2400" b="1" dirty="0" err="1">
                <a:latin typeface="Courier"/>
              </a:rPr>
              <a:t>etc</a:t>
            </a:r>
            <a:endParaRPr lang="en-US" sz="2400" b="1" dirty="0">
              <a:latin typeface="Courier"/>
            </a:endParaRPr>
          </a:p>
          <a:p>
            <a:r>
              <a:rPr lang="en-US" sz="2400" dirty="0"/>
              <a:t>View the files</a:t>
            </a:r>
          </a:p>
          <a:p>
            <a:pPr lvl="1">
              <a:buNone/>
            </a:pPr>
            <a:r>
              <a:rPr lang="en-US" sz="2400" b="1" dirty="0">
                <a:latin typeface="Courier"/>
              </a:rPr>
              <a:t>ls</a:t>
            </a:r>
          </a:p>
          <a:p>
            <a:r>
              <a:rPr lang="en-US" sz="2400" dirty="0"/>
              <a:t>The file </a:t>
            </a:r>
            <a:r>
              <a:rPr lang="en-US" sz="2400" b="1" dirty="0">
                <a:latin typeface="Courier"/>
              </a:rPr>
              <a:t>passwd</a:t>
            </a:r>
            <a:r>
              <a:rPr lang="en-US" sz="2400" dirty="0"/>
              <a:t> contains all the usernames on the system (See the accounts you created?)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older systems, the password for each user was stored in the </a:t>
            </a:r>
            <a:r>
              <a:rPr lang="en-US" sz="2400" b="1" dirty="0">
                <a:latin typeface="Courier"/>
              </a:rPr>
              <a:t>passwd</a:t>
            </a:r>
            <a:r>
              <a:rPr lang="en-US" sz="2400" dirty="0"/>
              <a:t> file (That's why it's named that)</a:t>
            </a:r>
          </a:p>
          <a:p>
            <a:pPr lvl="1"/>
            <a:r>
              <a:rPr lang="en-US" sz="1800" dirty="0"/>
              <a:t>NOT a secure way of storing passwords!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B6947-FAE3-4AF4-B9ED-38D858EE9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662" y="2368446"/>
            <a:ext cx="2354876" cy="64879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3036"/>
            <a:ext cx="5365750" cy="3643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000" dirty="0"/>
              <a:t>Linux switched over to hashing passwords and storing them in a file named </a:t>
            </a:r>
            <a:r>
              <a:rPr lang="en-US" sz="2000" b="1" dirty="0">
                <a:latin typeface="Courier"/>
              </a:rPr>
              <a:t>shadow</a:t>
            </a:r>
            <a:endParaRPr lang="en-US" sz="2000" dirty="0">
              <a:latin typeface="Courier"/>
            </a:endParaRPr>
          </a:p>
          <a:p>
            <a:pPr marL="213995" indent="-213995"/>
            <a:r>
              <a:rPr lang="en-US" sz="2000" dirty="0"/>
              <a:t>Use the following command to see the hashed passwords in the </a:t>
            </a:r>
            <a:r>
              <a:rPr lang="en-US" sz="2000" b="1" dirty="0">
                <a:latin typeface="Courier"/>
              </a:rPr>
              <a:t>shadow</a:t>
            </a:r>
            <a:r>
              <a:rPr lang="en-US" sz="2000" b="1" dirty="0"/>
              <a:t> </a:t>
            </a:r>
            <a:r>
              <a:rPr lang="en-US" sz="2000" dirty="0"/>
              <a:t>file:</a:t>
            </a:r>
          </a:p>
          <a:p>
            <a:pPr marL="642620" lvl="1" indent="-213995">
              <a:buNone/>
            </a:pPr>
            <a:r>
              <a:rPr lang="en-US" sz="2000" b="1" dirty="0">
                <a:latin typeface="Courier"/>
              </a:rPr>
              <a:t>cat shadow</a:t>
            </a:r>
            <a:endParaRPr lang="en-US" sz="2000" dirty="0">
              <a:latin typeface="Courier"/>
            </a:endParaRP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Copy the </a:t>
            </a:r>
            <a:r>
              <a:rPr lang="en-US" sz="2000" b="1" dirty="0">
                <a:latin typeface="Courier"/>
                <a:cs typeface="Arial"/>
              </a:rPr>
              <a:t>shadow</a:t>
            </a:r>
            <a:r>
              <a:rPr lang="en-US" sz="2000" dirty="0">
                <a:latin typeface="Arial"/>
                <a:cs typeface="Arial"/>
              </a:rPr>
              <a:t> file to your Desktop using the following command:</a:t>
            </a:r>
            <a:br>
              <a:rPr lang="en-US" sz="2000" dirty="0"/>
            </a:br>
            <a:r>
              <a:rPr lang="en-US" sz="2000" b="1" dirty="0">
                <a:latin typeface="Courier"/>
                <a:cs typeface="Arial"/>
              </a:rPr>
              <a:t> cp shadow /home/kali/Desktop</a:t>
            </a:r>
            <a:endParaRPr lang="en-US" sz="2000" dirty="0">
              <a:latin typeface="Courier"/>
              <a:cs typeface="Arial"/>
            </a:endParaRPr>
          </a:p>
          <a:p>
            <a:pPr marL="213995" indent="-213995"/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DA784B-B6BC-452C-8F52-DD87837A3106}"/>
              </a:ext>
            </a:extLst>
          </p:cNvPr>
          <p:cNvSpPr txBox="1">
            <a:spLocks/>
          </p:cNvSpPr>
          <p:nvPr/>
        </p:nvSpPr>
        <p:spPr>
          <a:xfrm>
            <a:off x="6323381" y="4120639"/>
            <a:ext cx="2423759" cy="6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77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800" dirty="0">
                <a:latin typeface="Arial" panose="020B0604020202020204" pitchFamily="34" charset="0"/>
              </a:rPr>
              <a:t>You should have both the </a:t>
            </a:r>
            <a:r>
              <a:rPr lang="en-US" sz="1838" b="1" dirty="0">
                <a:latin typeface="Courier"/>
              </a:rPr>
              <a:t>dictionary.txt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file and </a:t>
            </a:r>
            <a:r>
              <a:rPr lang="en-US" sz="1800" b="1" dirty="0">
                <a:latin typeface="Courier"/>
              </a:rPr>
              <a:t>shadow</a:t>
            </a:r>
            <a:r>
              <a:rPr lang="en-US" sz="1800" dirty="0">
                <a:latin typeface="Arial" panose="020B0604020202020204" pitchFamily="34" charset="0"/>
              </a:rPr>
              <a:t> file on your Desktop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0D230-46BA-4C41-8FC6-C1A93058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8355" y="2089063"/>
            <a:ext cx="1173810" cy="1979561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83032-1A7E-BAF7-0B50-7C6BBC83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484743"/>
            <a:ext cx="3050254" cy="474484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33628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670"/>
            <a:ext cx="7753350" cy="3789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1800" dirty="0"/>
              <a:t>Navigate to the Desktop directory:</a:t>
            </a:r>
            <a:endParaRPr lang="en-US" dirty="0"/>
          </a:p>
          <a:p>
            <a:pPr marL="642620" lvl="1" indent="-213995">
              <a:buNone/>
            </a:pPr>
            <a:r>
              <a:rPr lang="en-US" sz="1600" b="1" dirty="0">
                <a:latin typeface="Courier" panose="02060409020205020404"/>
              </a:rPr>
              <a:t>cd /</a:t>
            </a:r>
            <a:r>
              <a:rPr lang="en-US" sz="1600" b="1">
                <a:latin typeface="Courier" panose="02060409020205020404"/>
              </a:rPr>
              <a:t>home/kali/</a:t>
            </a:r>
            <a:r>
              <a:rPr lang="en-US" sz="1600" b="1" dirty="0">
                <a:latin typeface="Courier" panose="02060409020205020404"/>
              </a:rPr>
              <a:t>Desktop</a:t>
            </a:r>
          </a:p>
          <a:p>
            <a:pPr marL="213995" indent="-213995"/>
            <a:r>
              <a:rPr lang="en-US" sz="1800" dirty="0"/>
              <a:t>To launch the attack with the dictionary you created, use the following command:</a:t>
            </a:r>
          </a:p>
          <a:p>
            <a:pPr marL="0" indent="0">
              <a:buNone/>
            </a:pPr>
            <a:r>
              <a:rPr lang="en-US" sz="1650" b="1" dirty="0">
                <a:latin typeface="Courier" panose="02060409020205020404"/>
                <a:cs typeface="Arial"/>
              </a:rPr>
              <a:t>   john shadow --wordlist=dictionary.txt</a:t>
            </a:r>
          </a:p>
          <a:p>
            <a:pPr marL="213995" indent="-213995"/>
            <a:r>
              <a:rPr lang="en-US" sz="1800" dirty="0"/>
              <a:t>You should notice John The Ripper cracked the passwords very quickly using the dictionary that you created.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32311-93C5-4FF8-8C14-812E16F8AF84}"/>
              </a:ext>
            </a:extLst>
          </p:cNvPr>
          <p:cNvSpPr txBox="1">
            <a:spLocks/>
          </p:cNvSpPr>
          <p:nvPr/>
        </p:nvSpPr>
        <p:spPr>
          <a:xfrm>
            <a:off x="5245854" y="4067345"/>
            <a:ext cx="3839980" cy="1325563"/>
          </a:xfrm>
          <a:prstGeom prst="rect">
            <a:avLst/>
          </a:prstGeom>
          <a:ln w="28575">
            <a:solidFill>
              <a:srgbClr val="545B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 fontScale="92500"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400" dirty="0">
                <a:latin typeface="Arial" panose="020B0604020202020204" pitchFamily="34" charset="0"/>
              </a:rPr>
              <a:t>Please Note: If you see the following message, try the command (all one line). (The brute force offline lab would have had a similar issue)</a:t>
            </a:r>
          </a:p>
          <a:p>
            <a:pPr marL="0" indent="0" algn="ctr" hangingPunct="1">
              <a:buNone/>
            </a:pPr>
            <a:r>
              <a:rPr lang="en-US" sz="1400" b="1" dirty="0">
                <a:latin typeface="Courier" panose="02060409020205020404"/>
              </a:rPr>
              <a:t>john shadow </a:t>
            </a:r>
            <a:r>
              <a:rPr lang="en-US" sz="1400" b="1" dirty="0">
                <a:latin typeface="Courier" panose="02060409020205020404"/>
                <a:cs typeface="Arial"/>
              </a:rPr>
              <a:t>--wordlist=dictionary.txt</a:t>
            </a:r>
          </a:p>
          <a:p>
            <a:pPr marL="0" indent="0" algn="ctr" hangingPunct="1">
              <a:buNone/>
            </a:pPr>
            <a:r>
              <a:rPr lang="en-US" sz="1400" b="1" dirty="0">
                <a:latin typeface="Courier" panose="02060409020205020404"/>
              </a:rPr>
              <a:t>–-format=crypt</a:t>
            </a:r>
          </a:p>
          <a:p>
            <a:pPr lvl="1" algn="ctr" hangingPunct="1"/>
            <a:endParaRPr lang="en-US" sz="160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731ED-AF77-4803-B00B-ADF862E12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9616" y="4086437"/>
            <a:ext cx="3419856" cy="2406437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33" y="673932"/>
            <a:ext cx="8312467" cy="850067"/>
          </a:xfrm>
        </p:spPr>
        <p:txBody>
          <a:bodyPr>
            <a:noAutofit/>
          </a:bodyPr>
          <a:lstStyle/>
          <a:p>
            <a:r>
              <a:rPr lang="en-US" sz="3200" dirty="0"/>
              <a:t>How to Defend Against a 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33" y="1814056"/>
            <a:ext cx="8312467" cy="3641864"/>
          </a:xfrm>
        </p:spPr>
        <p:txBody>
          <a:bodyPr>
            <a:noAutofit/>
          </a:bodyPr>
          <a:lstStyle/>
          <a:p>
            <a:r>
              <a:rPr lang="en-US" sz="2025" dirty="0"/>
              <a:t>Do </a:t>
            </a:r>
            <a:r>
              <a:rPr lang="en-US" sz="2025" u="sng" dirty="0"/>
              <a:t>not</a:t>
            </a:r>
            <a:r>
              <a:rPr lang="en-US" sz="2025" dirty="0"/>
              <a:t> use generic passwords or old passwords</a:t>
            </a:r>
          </a:p>
          <a:p>
            <a:pPr lvl="1"/>
            <a:r>
              <a:rPr lang="en-US" sz="1650" dirty="0"/>
              <a:t>Dictionary attacks use commonly-used passwords</a:t>
            </a:r>
          </a:p>
          <a:p>
            <a:pPr lvl="1"/>
            <a:r>
              <a:rPr lang="en-US" sz="1650" dirty="0"/>
              <a:t>Dictionary attacks often contain old passwords that make have been compromised in the past</a:t>
            </a:r>
          </a:p>
          <a:p>
            <a:r>
              <a:rPr lang="en-US" sz="2025" dirty="0"/>
              <a:t>Strong Passwords</a:t>
            </a:r>
          </a:p>
          <a:p>
            <a:r>
              <a:rPr lang="en-US" sz="2025" dirty="0"/>
              <a:t>Increasingly longer delay between failed attempts</a:t>
            </a:r>
          </a:p>
          <a:p>
            <a:r>
              <a:rPr lang="en-US" sz="2025" dirty="0"/>
              <a:t>Lockout after __ failed attempts</a:t>
            </a:r>
          </a:p>
          <a:p>
            <a:r>
              <a:rPr lang="en-US" sz="2025" dirty="0"/>
              <a:t>Two-Factor Authentication</a:t>
            </a:r>
          </a:p>
          <a:p>
            <a:pPr lvl="1"/>
            <a:r>
              <a:rPr lang="en-US" sz="1650" dirty="0"/>
              <a:t>Why would these help secure your password?</a:t>
            </a:r>
          </a:p>
          <a:p>
            <a:r>
              <a:rPr lang="en-US" sz="2025" dirty="0"/>
              <a:t>What are some other ways of defending against a dictionary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ABD0-0C97-4CF8-BEDD-96ED28C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95C1-EC89-4681-A885-31E538DB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Real dictionary attacks use </a:t>
            </a:r>
            <a:r>
              <a:rPr lang="en-US" i="1" dirty="0"/>
              <a:t>millions</a:t>
            </a:r>
            <a:r>
              <a:rPr lang="en-US" dirty="0"/>
              <a:t> and </a:t>
            </a:r>
            <a:r>
              <a:rPr lang="en-US" i="1" dirty="0"/>
              <a:t>billions</a:t>
            </a:r>
            <a:r>
              <a:rPr lang="en-US" dirty="0"/>
              <a:t> of passwords. </a:t>
            </a:r>
          </a:p>
          <a:p>
            <a:r>
              <a:rPr lang="en-US" dirty="0"/>
              <a:t>The dictionary file sizes are enormous because of all the possible combinations they contain.</a:t>
            </a:r>
          </a:p>
          <a:p>
            <a:r>
              <a:rPr lang="en-US" dirty="0"/>
              <a:t>Where do these passwords come from?</a:t>
            </a:r>
          </a:p>
          <a:p>
            <a:pPr lvl="1"/>
            <a:r>
              <a:rPr lang="en-US" dirty="0"/>
              <a:t>When a cyberattack occurs, the culprits will sometimes leak usernames and passwords online. These are added into a continuously growing list of known passwords and circulated online.</a:t>
            </a:r>
          </a:p>
          <a:p>
            <a:pPr lvl="1"/>
            <a:r>
              <a:rPr lang="en-US" dirty="0"/>
              <a:t>A simple Google search will provide plenty of examples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39618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JTR (John the Ripper)</a:t>
            </a:r>
          </a:p>
          <a:p>
            <a:pPr lvl="2"/>
            <a:r>
              <a:rPr lang="en-US" dirty="0"/>
              <a:t>Password cracking tool (pre-installed on Kali OS)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Security+ Objectives (SY0-701)</a:t>
            </a:r>
          </a:p>
          <a:p>
            <a:pPr marL="642620" lvl="1" indent="-213995">
              <a:spcBef>
                <a:spcPts val="936"/>
              </a:spcBef>
            </a:pPr>
            <a:r>
              <a:rPr lang="en" dirty="0">
                <a:latin typeface="Arial"/>
                <a:cs typeface="Arial"/>
              </a:rPr>
              <a:t>Objective 2.4 - </a:t>
            </a:r>
            <a:r>
              <a:rPr lang="en-US" dirty="0">
                <a:latin typeface="Arial"/>
                <a:cs typeface="Arial"/>
              </a:rPr>
              <a:t>Explain the purpose of mitigation techniques used to secure the enterprise.</a:t>
            </a:r>
            <a:r>
              <a:rPr lang="en" dirty="0">
                <a:latin typeface="Arial"/>
                <a:cs typeface="Arial"/>
              </a:rPr>
              <a:t>.</a:t>
            </a:r>
            <a:endParaRPr lang="en-US" dirty="0"/>
          </a:p>
          <a:p>
            <a:pPr marL="1071245" lvl="2" indent="-213995">
              <a:spcBef>
                <a:spcPts val="936"/>
              </a:spcBef>
            </a:pPr>
            <a:r>
              <a:rPr lang="en-US" sz="1850" dirty="0">
                <a:latin typeface="Arial"/>
                <a:cs typeface="Arial"/>
              </a:rPr>
              <a:t>Hardening Techniques</a:t>
            </a:r>
            <a:endParaRPr lang="en-US" sz="1850" dirty="0"/>
          </a:p>
          <a:p>
            <a:pPr marL="1499870" lvl="3" indent="-213995">
              <a:spcBef>
                <a:spcPts val="936"/>
              </a:spcBef>
            </a:pPr>
            <a:r>
              <a:rPr lang="en" sz="1650" dirty="0">
                <a:latin typeface="Arial"/>
                <a:cs typeface="Arial"/>
              </a:rPr>
              <a:t>Password Policies</a:t>
            </a:r>
            <a:endParaRPr lang="en" dirty="0">
              <a:latin typeface="Arial"/>
              <a:cs typeface="Arial"/>
            </a:endParaRPr>
          </a:p>
          <a:p>
            <a:pPr marL="582930" lvl="1" indent="-106680"/>
            <a:r>
              <a:rPr lang="en" dirty="0">
                <a:latin typeface="Arial"/>
                <a:cs typeface="Arial"/>
              </a:rPr>
              <a:t> Objective 2.5 - </a:t>
            </a:r>
            <a:r>
              <a:rPr lang="en-US" dirty="0">
                <a:latin typeface="Arial"/>
                <a:cs typeface="Arial"/>
              </a:rPr>
              <a:t>Given a scenario, analyze indicators of  malicious activity</a:t>
            </a:r>
          </a:p>
          <a:p>
            <a:pPr marL="821055" lvl="2" indent="-106680"/>
            <a:r>
              <a:rPr lang="en" sz="1850" dirty="0">
                <a:latin typeface="Arial"/>
                <a:cs typeface="Arial"/>
              </a:rPr>
              <a:t>Password Attacks</a:t>
            </a:r>
            <a:endParaRPr lang="en-US" sz="1850" dirty="0">
              <a:latin typeface="Arial"/>
              <a:cs typeface="Arial"/>
            </a:endParaRPr>
          </a:p>
          <a:p>
            <a:pPr marL="1249680" lvl="3" indent="-213995"/>
            <a:r>
              <a:rPr lang="en" sz="1850">
                <a:latin typeface="Arial"/>
                <a:cs typeface="Arial"/>
              </a:rPr>
              <a:t>Spraying (Dictionary)</a:t>
            </a:r>
            <a:endParaRPr lang="en-US" sz="1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Dictionary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8588"/>
            <a:ext cx="4075386" cy="2642772"/>
          </a:xfrm>
        </p:spPr>
        <p:txBody>
          <a:bodyPr>
            <a:normAutofit/>
          </a:bodyPr>
          <a:lstStyle/>
          <a:p>
            <a:r>
              <a:rPr lang="en-US" sz="2400" dirty="0"/>
              <a:t>A dictionary attack is a form of password attack where the attacker uses a pre-determined list of passwords, or dictionary, to attempt to crack a password.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BB69CA-79CC-4FCF-96CA-435D992B974F}"/>
              </a:ext>
            </a:extLst>
          </p:cNvPr>
          <p:cNvSpPr txBox="1">
            <a:spLocks/>
          </p:cNvSpPr>
          <p:nvPr/>
        </p:nvSpPr>
        <p:spPr>
          <a:xfrm>
            <a:off x="6277477" y="2286011"/>
            <a:ext cx="2637923" cy="186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fontScale="85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025" dirty="0">
                <a:latin typeface="Arial" panose="020B0604020202020204" pitchFamily="34" charset="0"/>
              </a:rPr>
              <a:t>This is part of the contents of a dictionary list pre-installed on most Kali systems. It can be found at the following directory:</a:t>
            </a:r>
          </a:p>
          <a:p>
            <a:pPr marL="0" indent="0" algn="ctr" hangingPunct="1">
              <a:buNone/>
            </a:pPr>
            <a:endParaRPr lang="en-US" sz="2025" dirty="0">
              <a:latin typeface="Arial" panose="020B0604020202020204" pitchFamily="34" charset="0"/>
            </a:endParaRPr>
          </a:p>
          <a:p>
            <a:pPr marL="0" indent="0" algn="ctr" hangingPunct="1">
              <a:buNone/>
            </a:pPr>
            <a:r>
              <a:rPr lang="en-US" sz="1950" dirty="0">
                <a:latin typeface="Arial" panose="020B0604020202020204" pitchFamily="34" charset="0"/>
              </a:rPr>
              <a:t>/</a:t>
            </a:r>
            <a:r>
              <a:rPr lang="en-US" sz="1950" dirty="0" err="1">
                <a:latin typeface="Arial" panose="020B0604020202020204" pitchFamily="34" charset="0"/>
              </a:rPr>
              <a:t>usr</a:t>
            </a:r>
            <a:r>
              <a:rPr lang="en-US" sz="1950" dirty="0">
                <a:latin typeface="Arial" panose="020B0604020202020204" pitchFamily="34" charset="0"/>
              </a:rPr>
              <a:t>/share/</a:t>
            </a:r>
            <a:r>
              <a:rPr lang="en-US" sz="1950" dirty="0" err="1">
                <a:latin typeface="Arial" panose="020B0604020202020204" pitchFamily="34" charset="0"/>
              </a:rPr>
              <a:t>ike</a:t>
            </a:r>
            <a:r>
              <a:rPr lang="en-US" sz="1950" dirty="0">
                <a:latin typeface="Arial" panose="020B0604020202020204" pitchFamily="34" charset="0"/>
              </a:rPr>
              <a:t>-scan/</a:t>
            </a:r>
            <a:endParaRPr lang="en-US" sz="240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67213-656F-4F80-B825-98451A6C4976}"/>
              </a:ext>
            </a:extLst>
          </p:cNvPr>
          <p:cNvCxnSpPr>
            <a:cxnSpLocks/>
          </p:cNvCxnSpPr>
          <p:nvPr/>
        </p:nvCxnSpPr>
        <p:spPr>
          <a:xfrm flipH="1">
            <a:off x="5745150" y="3067652"/>
            <a:ext cx="600786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03B2A7-423D-11A5-19AB-1D85A5CA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56" y="1690689"/>
            <a:ext cx="1149409" cy="3111660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Dictionary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Create dictionary</a:t>
            </a:r>
          </a:p>
          <a:p>
            <a:r>
              <a:rPr lang="en-US" dirty="0"/>
              <a:t>Create example users</a:t>
            </a:r>
          </a:p>
          <a:p>
            <a:r>
              <a:rPr lang="en-US" dirty="0"/>
              <a:t>Set example passwords</a:t>
            </a:r>
          </a:p>
          <a:p>
            <a:r>
              <a:rPr lang="en-US" dirty="0"/>
              <a:t>Locate password file</a:t>
            </a:r>
          </a:p>
          <a:p>
            <a:r>
              <a:rPr lang="en-US" dirty="0"/>
              <a:t>Launch the Attack</a:t>
            </a:r>
          </a:p>
          <a:p>
            <a:r>
              <a:rPr lang="en-US" dirty="0"/>
              <a:t>Observe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5DC8C-578D-418B-B624-DC9CEDEE303C}"/>
              </a:ext>
            </a:extLst>
          </p:cNvPr>
          <p:cNvSpPr txBox="1"/>
          <p:nvPr/>
        </p:nvSpPr>
        <p:spPr>
          <a:xfrm>
            <a:off x="5214191" y="2855766"/>
            <a:ext cx="3734577" cy="114646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Note: In this lab, you are going to create a dictionary of passwords that contains a list of names of people that you know. </a:t>
            </a:r>
          </a:p>
          <a:p>
            <a:b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From that list, you will create users with passwords that are contained within the dictionary.  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Log into your range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the Kali Linux Environment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40372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E501-C2CD-42FD-BCAD-E4A3E61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E3EC-F076-499C-96A3-50D98C09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1625"/>
            <a:ext cx="6265506" cy="3667538"/>
          </a:xfrm>
        </p:spPr>
        <p:txBody>
          <a:bodyPr>
            <a:normAutofit/>
          </a:bodyPr>
          <a:lstStyle/>
          <a:p>
            <a:r>
              <a:rPr lang="en-US" sz="2400" dirty="0"/>
              <a:t>Open Terminal in Kali</a:t>
            </a:r>
          </a:p>
          <a:p>
            <a:r>
              <a:rPr lang="en-US" sz="2400" dirty="0"/>
              <a:t>Navigate to the Desktop: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cd Desktop</a:t>
            </a:r>
          </a:p>
          <a:p>
            <a:r>
              <a:rPr lang="en-US" sz="2400" dirty="0"/>
              <a:t>Create a .</a:t>
            </a:r>
            <a:r>
              <a:rPr lang="en-US" sz="2000" b="1" dirty="0"/>
              <a:t>txt</a:t>
            </a:r>
            <a:r>
              <a:rPr lang="en-US" sz="2400" dirty="0"/>
              <a:t> file that will serve as the dictionary: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touch dictionary.txt</a:t>
            </a:r>
          </a:p>
          <a:p>
            <a:r>
              <a:rPr lang="en-US" sz="2400" dirty="0"/>
              <a:t>Open the dictionary file with a text editor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/>
              </a:rPr>
              <a:t>nano dictionary.txt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B0B3E-7EB5-3E1A-04F0-8713C1E1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7" y="1412899"/>
            <a:ext cx="3370862" cy="167220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57418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0978-A220-4946-8FE2-3084E343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1887-F3B1-4A8B-A7AA-C3939392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51" y="1834376"/>
            <a:ext cx="4343400" cy="3667538"/>
          </a:xfrm>
        </p:spPr>
        <p:txBody>
          <a:bodyPr>
            <a:normAutofit/>
          </a:bodyPr>
          <a:lstStyle/>
          <a:p>
            <a:r>
              <a:rPr lang="en-US" sz="2025" dirty="0"/>
              <a:t>In the text editor, add a list of 20 names of people you know, just like the example on the right</a:t>
            </a:r>
          </a:p>
          <a:p>
            <a:r>
              <a:rPr lang="en-US" sz="2025" dirty="0"/>
              <a:t>Once finished, press </a:t>
            </a:r>
            <a:r>
              <a:rPr lang="en-US" sz="2025" b="1" dirty="0"/>
              <a:t>CTRL+X </a:t>
            </a:r>
            <a:r>
              <a:rPr lang="en-US" sz="2025" dirty="0"/>
              <a:t>to exit</a:t>
            </a:r>
          </a:p>
          <a:p>
            <a:r>
              <a:rPr lang="en-US" sz="2025" dirty="0"/>
              <a:t>Press </a:t>
            </a:r>
            <a:r>
              <a:rPr lang="en-US" sz="2025" b="1" dirty="0"/>
              <a:t>Y</a:t>
            </a:r>
            <a:r>
              <a:rPr lang="en-US" sz="2025" dirty="0"/>
              <a:t> to save</a:t>
            </a:r>
          </a:p>
          <a:p>
            <a:r>
              <a:rPr lang="en-US" sz="2025" dirty="0"/>
              <a:t>Press </a:t>
            </a:r>
            <a:r>
              <a:rPr lang="en-US" sz="2025" b="1" dirty="0"/>
              <a:t>ENTER</a:t>
            </a:r>
            <a:r>
              <a:rPr lang="en-US" sz="2025" dirty="0"/>
              <a:t> to save as the same name (</a:t>
            </a:r>
            <a:r>
              <a:rPr lang="en-US" sz="1800" b="1" dirty="0"/>
              <a:t>dictionary.txt</a:t>
            </a:r>
            <a:r>
              <a:rPr lang="en-US" sz="2025" dirty="0"/>
              <a:t>)</a:t>
            </a:r>
          </a:p>
          <a:p>
            <a:endParaRPr lang="en-US" sz="1725" dirty="0"/>
          </a:p>
          <a:p>
            <a:pPr marL="0" indent="0" algn="ctr">
              <a:buNone/>
            </a:pPr>
            <a:r>
              <a:rPr lang="en-US" sz="1350" dirty="0"/>
              <a:t>You can ensure the names are saved in the file by</a:t>
            </a:r>
            <a:br>
              <a:rPr lang="en-US" sz="1350" dirty="0"/>
            </a:br>
            <a:r>
              <a:rPr lang="en-US" sz="1350" dirty="0"/>
              <a:t>double clicking to open the file on the Desktop.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D44B2-666C-DCBE-C1AD-68DDA013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601000"/>
            <a:ext cx="2261667" cy="5291720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5192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3019"/>
            <a:ext cx="5640070" cy="357274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Login as the root user with the following command:</a:t>
            </a:r>
          </a:p>
          <a:p>
            <a:pPr lvl="1">
              <a:buNone/>
            </a:pPr>
            <a:r>
              <a:rPr lang="en-US" sz="1800" b="1" dirty="0">
                <a:latin typeface="Courier"/>
              </a:rPr>
              <a:t>		</a:t>
            </a:r>
            <a:r>
              <a:rPr lang="en-US" sz="1800" b="1" dirty="0" err="1">
                <a:latin typeface="Courier"/>
              </a:rPr>
              <a:t>sudo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su</a:t>
            </a:r>
            <a:r>
              <a:rPr lang="en-US" sz="1800" b="1" dirty="0">
                <a:latin typeface="Courier"/>
              </a:rPr>
              <a:t> -</a:t>
            </a:r>
          </a:p>
          <a:p>
            <a:r>
              <a:rPr lang="en-US" sz="2000" dirty="0"/>
              <a:t>Notice the command prompt is now </a:t>
            </a:r>
            <a:r>
              <a:rPr lang="en-US" sz="2000" b="1" dirty="0" err="1"/>
              <a:t>root@kali</a:t>
            </a:r>
            <a:endParaRPr lang="en-US" sz="2000" b="1" dirty="0"/>
          </a:p>
          <a:p>
            <a:r>
              <a:rPr lang="en-US" sz="2000" dirty="0"/>
              <a:t>Create additional users by using the following command:</a:t>
            </a:r>
          </a:p>
          <a:p>
            <a:pPr lvl="1"/>
            <a:r>
              <a:rPr lang="en-US" sz="1600" dirty="0"/>
              <a:t>This command creates a user named “</a:t>
            </a:r>
            <a:r>
              <a:rPr lang="en-US" sz="1600" dirty="0" err="1"/>
              <a:t>ginny</a:t>
            </a:r>
            <a:r>
              <a:rPr lang="en-US" sz="1600" dirty="0"/>
              <a:t>”</a:t>
            </a:r>
          </a:p>
          <a:p>
            <a:pPr lvl="1">
              <a:buNone/>
            </a:pPr>
            <a:r>
              <a:rPr lang="en-US" sz="1600" dirty="0">
                <a:latin typeface="Courier"/>
              </a:rPr>
              <a:t>		</a:t>
            </a:r>
            <a:r>
              <a:rPr lang="en-US" sz="1800" b="1" dirty="0" err="1">
                <a:latin typeface="Courier"/>
              </a:rPr>
              <a:t>useradd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ginny</a:t>
            </a:r>
            <a:endParaRPr lang="en-US" sz="1800" b="1" dirty="0">
              <a:latin typeface="Courier"/>
            </a:endParaRPr>
          </a:p>
          <a:p>
            <a:r>
              <a:rPr lang="en-US" sz="2000" dirty="0"/>
              <a:t>Create at least 3 users</a:t>
            </a:r>
          </a:p>
          <a:p>
            <a:r>
              <a:rPr lang="en-US" sz="2000" dirty="0"/>
              <a:t>Remember the users' names - you will need these to set passwords for them</a:t>
            </a:r>
            <a:endParaRPr lang="en-US" sz="1600" dirty="0"/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8CB0E-9D77-439E-BD36-E276A2D2B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8720" y="2539523"/>
            <a:ext cx="2610104" cy="480930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FB7A7-F6EE-4362-8DFA-9CD72F22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8719" y="3618918"/>
            <a:ext cx="2514187" cy="42794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6" ma:contentTypeDescription="Create a new document." ma:contentTypeScope="" ma:versionID="4ac44e65f33763cf2680a3160acf797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8e09b4f2d3900179b0c00e35c882cc4d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CAA912-47D8-406C-AB8E-07AD32D2497C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customXml/itemProps2.xml><?xml version="1.0" encoding="utf-8"?>
<ds:datastoreItem xmlns:ds="http://schemas.openxmlformats.org/officeDocument/2006/customXml" ds:itemID="{020538B4-C7D1-45B3-B179-300596059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E8E21-0EF2-4E41-B461-DF6F8D7046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863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</vt:lpstr>
      <vt:lpstr>Helvetica Neue</vt:lpstr>
      <vt:lpstr>Tw Cen MT</vt:lpstr>
      <vt:lpstr>Wingdings</vt:lpstr>
      <vt:lpstr>Cybersecurity Template_4x3</vt:lpstr>
      <vt:lpstr>PowerPoint Presentation</vt:lpstr>
      <vt:lpstr>Dictionary Lab</vt:lpstr>
      <vt:lpstr>Objectives Covered</vt:lpstr>
      <vt:lpstr>What is a Dictionary Attack?</vt:lpstr>
      <vt:lpstr>The Dictionary Lab</vt:lpstr>
      <vt:lpstr>Setup Environment</vt:lpstr>
      <vt:lpstr>Create the Dictionary</vt:lpstr>
      <vt:lpstr>Creating the Dictionary</vt:lpstr>
      <vt:lpstr>Create Users</vt:lpstr>
      <vt:lpstr>Set passwords</vt:lpstr>
      <vt:lpstr>Locate Hashed Passwords</vt:lpstr>
      <vt:lpstr>Locate Hashed Passwords</vt:lpstr>
      <vt:lpstr>Launch the Attack</vt:lpstr>
      <vt:lpstr>How to Defend Against a Dictionary Attack</vt:lpstr>
      <vt:lpstr>Real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338</cp:revision>
  <dcterms:modified xsi:type="dcterms:W3CDTF">2023-12-04T16:10:49Z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3481800</vt:r8>
  </property>
  <property fmtid="{D5CDD505-2E9C-101B-9397-08002B2CF9AE}" pid="4" name="MediaServiceImageTags">
    <vt:lpwstr/>
  </property>
</Properties>
</file>