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notesMasterIdLst>
    <p:notesMasterId r:id="rId22"/>
  </p:notesMasterIdLst>
  <p:handoutMasterIdLst>
    <p:handoutMasterId r:id="rId23"/>
  </p:handoutMasterIdLst>
  <p:sldIdLst>
    <p:sldId id="256" r:id="rId5"/>
    <p:sldId id="588" r:id="rId6"/>
    <p:sldId id="590" r:id="rId7"/>
    <p:sldId id="593" r:id="rId8"/>
    <p:sldId id="615" r:id="rId9"/>
    <p:sldId id="595" r:id="rId10"/>
    <p:sldId id="604" r:id="rId11"/>
    <p:sldId id="605" r:id="rId12"/>
    <p:sldId id="607" r:id="rId13"/>
    <p:sldId id="608" r:id="rId14"/>
    <p:sldId id="606" r:id="rId15"/>
    <p:sldId id="609" r:id="rId16"/>
    <p:sldId id="610" r:id="rId17"/>
    <p:sldId id="611" r:id="rId18"/>
    <p:sldId id="612" r:id="rId19"/>
    <p:sldId id="613" r:id="rId20"/>
    <p:sldId id="614" r:id="rId21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03EBB38D-ADC0-4D44-B755-C8D438285FA1}"/>
    <pc:docChg chg="modSld">
      <pc:chgData name="Hermes H. Abrantes" userId="1840bc48-3e03-4218-81df-a422503d3137" providerId="ADAL" clId="{03EBB38D-ADC0-4D44-B755-C8D438285FA1}" dt="2023-12-04T16:06:58.498" v="1" actId="20577"/>
      <pc:docMkLst>
        <pc:docMk/>
      </pc:docMkLst>
      <pc:sldChg chg="modSp mod">
        <pc:chgData name="Hermes H. Abrantes" userId="1840bc48-3e03-4218-81df-a422503d3137" providerId="ADAL" clId="{03EBB38D-ADC0-4D44-B755-C8D438285FA1}" dt="2023-12-04T16:06:58.498" v="1" actId="20577"/>
        <pc:sldMkLst>
          <pc:docMk/>
          <pc:sldMk cId="3694468642" sldId="590"/>
        </pc:sldMkLst>
        <pc:spChg chg="mod">
          <ac:chgData name="Hermes H. Abrantes" userId="1840bc48-3e03-4218-81df-a422503d3137" providerId="ADAL" clId="{03EBB38D-ADC0-4D44-B755-C8D438285FA1}" dt="2023-12-04T16:06:58.498" v="1" actId="20577"/>
          <ac:spMkLst>
            <pc:docMk/>
            <pc:sldMk cId="3694468642" sldId="590"/>
            <ac:spMk id="3" creationId="{A3FD7ACC-7C5D-4DE2-8122-25A92276CE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1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995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2149-9DE3-4B82-A730-A10E9239561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A7CC-0C10-4C26-A33D-28D7372750F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320EEE-636C-4105-BCDB-8289E66329B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3C7D65-C15A-A4FC-600F-68037CDF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8" y="2642695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kali password</a:t>
            </a:r>
          </a:p>
          <a:p>
            <a:pPr lvl="1"/>
            <a:r>
              <a:rPr lang="en-US" dirty="0"/>
              <a:t>Remember, “password”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086960" y="4104239"/>
            <a:ext cx="2140169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</a:rPr>
              <a:t>The Salt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615184" y="3357106"/>
            <a:ext cx="541861" cy="74713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ACE2F-01FE-44C5-8F73-C53FDD8F8C95}"/>
              </a:ext>
            </a:extLst>
          </p:cNvPr>
          <p:cNvCxnSpPr>
            <a:cxnSpLocks/>
          </p:cNvCxnSpPr>
          <p:nvPr/>
        </p:nvCxnSpPr>
        <p:spPr>
          <a:xfrm>
            <a:off x="1735561" y="3269321"/>
            <a:ext cx="1620287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628650" y="4416923"/>
            <a:ext cx="8515350" cy="51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 fontScale="925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Arial" panose="020B0604020202020204" pitchFamily="34" charset="0"/>
              <a:buChar char="•"/>
            </a:pPr>
            <a:r>
              <a:rPr lang="en-US" sz="2250" dirty="0">
                <a:latin typeface="Arial" panose="020B0604020202020204" pitchFamily="34" charset="0"/>
              </a:rPr>
              <a:t>What is the purpose of a salt?  Why is this important for security?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2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51786-3525-4E0B-A0CC-F41A6277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84" y="2565205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kali password</a:t>
            </a:r>
          </a:p>
          <a:p>
            <a:pPr lvl="1"/>
            <a:r>
              <a:rPr lang="en-US" dirty="0"/>
              <a:t>Remember, “password”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186823" y="4072571"/>
            <a:ext cx="3831021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</a:rPr>
              <a:t>The Hashed Password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2334" y="3464917"/>
            <a:ext cx="0" cy="60765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ACE2F-01FE-44C5-8F73-C53FDD8F8C95}"/>
              </a:ext>
            </a:extLst>
          </p:cNvPr>
          <p:cNvCxnSpPr>
            <a:cxnSpLocks/>
          </p:cNvCxnSpPr>
          <p:nvPr/>
        </p:nvCxnSpPr>
        <p:spPr>
          <a:xfrm>
            <a:off x="4138448" y="3177778"/>
            <a:ext cx="3569944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95F1-6B4E-4492-ADEF-AE4E517919DE}"/>
              </a:ext>
            </a:extLst>
          </p:cNvPr>
          <p:cNvCxnSpPr>
            <a:cxnSpLocks/>
          </p:cNvCxnSpPr>
          <p:nvPr/>
        </p:nvCxnSpPr>
        <p:spPr>
          <a:xfrm>
            <a:off x="1364957" y="3383280"/>
            <a:ext cx="547475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628650" y="4416923"/>
            <a:ext cx="8515350" cy="51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What is a hashed password and why are passwords stored like this?</a:t>
            </a:r>
          </a:p>
        </p:txBody>
      </p:sp>
    </p:spTree>
    <p:extLst>
      <p:ext uri="{BB962C8B-B14F-4D97-AF65-F5344CB8AC3E}">
        <p14:creationId xmlns:p14="http://schemas.microsoft.com/office/powerpoint/2010/main" val="183218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869A5-2507-4E4C-AA38-ED5E512C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7304"/>
            <a:ext cx="8355552" cy="2608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Thus, passwords are stored in the following format: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username</a:t>
            </a:r>
            <a:r>
              <a:rPr lang="en-US" dirty="0"/>
              <a:t>: $</a:t>
            </a:r>
            <a:r>
              <a:rPr lang="en-US" dirty="0">
                <a:solidFill>
                  <a:srgbClr val="FF0000"/>
                </a:solidFill>
              </a:rPr>
              <a:t>hash </a:t>
            </a:r>
            <a:r>
              <a:rPr lang="en-US" dirty="0" err="1">
                <a:solidFill>
                  <a:srgbClr val="FF0000"/>
                </a:solidFill>
              </a:rPr>
              <a:t>number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salt</a:t>
            </a:r>
            <a:r>
              <a:rPr lang="en-US" dirty="0" err="1"/>
              <a:t>$</a:t>
            </a:r>
            <a:r>
              <a:rPr lang="en-US" dirty="0" err="1">
                <a:solidFill>
                  <a:srgbClr val="FF0000"/>
                </a:solidFill>
              </a:rPr>
              <a:t>hashed</a:t>
            </a:r>
            <a:r>
              <a:rPr lang="en-US" dirty="0">
                <a:solidFill>
                  <a:srgbClr val="FF0000"/>
                </a:solidFill>
              </a:rPr>
              <a:t> password</a:t>
            </a:r>
            <a:r>
              <a:rPr lang="en-US" dirty="0"/>
              <a:t>:</a:t>
            </a:r>
          </a:p>
          <a:p>
            <a:r>
              <a:rPr lang="en-US" sz="1800" dirty="0"/>
              <a:t>Kali has the following data:</a:t>
            </a:r>
          </a:p>
          <a:p>
            <a:pPr lvl="1"/>
            <a:r>
              <a:rPr lang="en-US" sz="1500" dirty="0"/>
              <a:t>username = kali</a:t>
            </a:r>
          </a:p>
          <a:p>
            <a:pPr lvl="1"/>
            <a:r>
              <a:rPr lang="en-US" sz="1500" dirty="0"/>
              <a:t>Hash Algorithm = 6 or SHA-512</a:t>
            </a:r>
          </a:p>
          <a:p>
            <a:pPr lvl="1"/>
            <a:r>
              <a:rPr lang="en-US" sz="1500" dirty="0"/>
              <a:t>Salt is ‘4bC23/N1kUbLIUgw’ (Note: COPY and SAVE this for LATER)</a:t>
            </a:r>
          </a:p>
          <a:p>
            <a:pPr lvl="1"/>
            <a:r>
              <a:rPr lang="en-US" sz="1500" dirty="0"/>
              <a:t>Hash is ‘</a:t>
            </a:r>
            <a:r>
              <a:rPr lang="en-US" sz="1100" dirty="0"/>
              <a:t>7/HQXyWKlyUnEnx81t8jkRLeyp056BTPL4DzN4l5jkobVB6/m3z7St3WfKcUNm6eUqaSA4hKkWtgV9C.zPnA5.’</a:t>
            </a:r>
          </a:p>
          <a:p>
            <a:pPr lvl="1"/>
            <a:r>
              <a:rPr lang="en-US" sz="1500" dirty="0"/>
              <a:t>Plaintext password is ‘password’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9FB67-1286-CD40-BF70-BCB47977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84" y="1388481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412314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13109-1142-9803-4855-BCB92FF3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94" y="5182850"/>
            <a:ext cx="3810196" cy="74933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52651-8A59-4A12-945C-A4D94910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FF39-0632-45C5-9E3D-2A92EEF5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848606" cy="3865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400" dirty="0">
                <a:latin typeface="Arial"/>
                <a:cs typeface="Arial"/>
              </a:rPr>
              <a:t>Create a new user with the same hash and password as ‘kali’</a:t>
            </a:r>
            <a:endParaRPr lang="en-US" dirty="0">
              <a:latin typeface="Arial"/>
              <a:cs typeface="Arial"/>
            </a:endParaRP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Create a new user:</a:t>
            </a:r>
          </a:p>
          <a:p>
            <a:pPr marL="642620" lvl="1" indent="-213995"/>
            <a:r>
              <a:rPr lang="en-US" sz="2000" b="1" dirty="0" err="1">
                <a:latin typeface="Courier"/>
                <a:cs typeface="Arial"/>
              </a:rPr>
              <a:t>useradd</a:t>
            </a:r>
            <a:r>
              <a:rPr lang="en-US" sz="2000" b="1" dirty="0">
                <a:latin typeface="Courier"/>
                <a:cs typeface="Arial"/>
              </a:rPr>
              <a:t> </a:t>
            </a:r>
            <a:r>
              <a:rPr lang="en-US" sz="2000" b="1" dirty="0" err="1">
                <a:latin typeface="Courier"/>
                <a:cs typeface="Arial"/>
              </a:rPr>
              <a:t>johnsmith</a:t>
            </a:r>
            <a:endParaRPr lang="en-US" sz="2000" b="1" dirty="0">
              <a:latin typeface="Courier"/>
              <a:cs typeface="Arial"/>
            </a:endParaRP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Now, check out </a:t>
            </a:r>
            <a:r>
              <a:rPr lang="en-US" sz="2400" dirty="0" err="1">
                <a:latin typeface="Arial"/>
                <a:cs typeface="Arial"/>
              </a:rPr>
              <a:t>johnsmith’s</a:t>
            </a:r>
            <a:r>
              <a:rPr lang="en-US" sz="2400" dirty="0">
                <a:latin typeface="Arial"/>
                <a:cs typeface="Arial"/>
              </a:rPr>
              <a:t> data:</a:t>
            </a:r>
          </a:p>
          <a:p>
            <a:pPr marL="642620" lvl="1" indent="-213995"/>
            <a:r>
              <a:rPr lang="en-US" sz="2000" b="1" dirty="0">
                <a:latin typeface="Courier"/>
                <a:cs typeface="Arial"/>
              </a:rPr>
              <a:t>cat shadow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Notice, that </a:t>
            </a:r>
            <a:r>
              <a:rPr lang="en-US" sz="2400" dirty="0" err="1">
                <a:latin typeface="Arial"/>
                <a:cs typeface="Arial"/>
              </a:rPr>
              <a:t>johnsmith</a:t>
            </a:r>
            <a:r>
              <a:rPr lang="en-US" sz="2400" dirty="0">
                <a:latin typeface="Arial"/>
                <a:cs typeface="Arial"/>
              </a:rPr>
              <a:t> has a “!” where the password should be stored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C27B3-8758-449B-A366-F19D6518D2F8}"/>
              </a:ext>
            </a:extLst>
          </p:cNvPr>
          <p:cNvSpPr txBox="1"/>
          <p:nvPr/>
        </p:nvSpPr>
        <p:spPr>
          <a:xfrm>
            <a:off x="5329127" y="4413434"/>
            <a:ext cx="3469433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</a:rPr>
              <a:t>No stored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4F5FC-F3B7-42C6-ABD3-5F3DBBD9DA3B}"/>
              </a:ext>
            </a:extLst>
          </p:cNvPr>
          <p:cNvCxnSpPr>
            <a:cxnSpLocks/>
          </p:cNvCxnSpPr>
          <p:nvPr/>
        </p:nvCxnSpPr>
        <p:spPr>
          <a:xfrm>
            <a:off x="6400800" y="4663502"/>
            <a:ext cx="0" cy="102406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7655DC8-346E-4746-CF31-D97E4ED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16" y="1986730"/>
            <a:ext cx="4091474" cy="1549055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84012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7FF9-D711-3FE2-F9B5-DA70DA4F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1" y="3617531"/>
            <a:ext cx="8001411" cy="101605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489C4-D03B-480A-84ED-F581A22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0F1D-6ED8-4EA7-A2E8-33D790F9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1315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Use the following command to make the same password as the kali account:</a:t>
            </a:r>
          </a:p>
          <a:p>
            <a:pPr marL="0" indent="0" algn="ctr">
              <a:buNone/>
            </a:pPr>
            <a:r>
              <a:rPr lang="en-US" sz="2200" b="1" dirty="0" err="1">
                <a:latin typeface="Courier"/>
                <a:cs typeface="Arial"/>
              </a:rPr>
              <a:t>mkpasswd</a:t>
            </a:r>
            <a:r>
              <a:rPr lang="en-US" sz="2200" b="1" dirty="0">
                <a:latin typeface="Courier"/>
                <a:cs typeface="Arial"/>
              </a:rPr>
              <a:t> -m sha-512 -S </a:t>
            </a:r>
            <a:r>
              <a:rPr lang="en-US" sz="2200" b="1" dirty="0">
                <a:solidFill>
                  <a:schemeClr val="accent6"/>
                </a:solidFill>
                <a:latin typeface="Courier"/>
                <a:cs typeface="Arial"/>
              </a:rPr>
              <a:t>&lt;</a:t>
            </a:r>
            <a:r>
              <a:rPr lang="en-US" sz="2200" b="1" i="1" dirty="0">
                <a:solidFill>
                  <a:schemeClr val="accent6"/>
                </a:solidFill>
                <a:latin typeface="Courier"/>
                <a:cs typeface="Arial"/>
              </a:rPr>
              <a:t>YOUR SALT</a:t>
            </a:r>
            <a:r>
              <a:rPr lang="en-US" sz="2200" b="1" dirty="0">
                <a:solidFill>
                  <a:schemeClr val="accent6"/>
                </a:solidFill>
                <a:latin typeface="Courier"/>
                <a:cs typeface="Arial"/>
              </a:rPr>
              <a:t>&gt;</a:t>
            </a:r>
            <a:r>
              <a:rPr lang="en-US" sz="2200" b="1" dirty="0">
                <a:latin typeface="Courier"/>
                <a:cs typeface="Arial"/>
              </a:rPr>
              <a:t> -s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F3E98-26A8-41EE-B938-1CBC9949E280}"/>
              </a:ext>
            </a:extLst>
          </p:cNvPr>
          <p:cNvSpPr txBox="1"/>
          <p:nvPr/>
        </p:nvSpPr>
        <p:spPr>
          <a:xfrm>
            <a:off x="450215" y="3184627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813851-CE68-4B6A-8FAC-3417965379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51572" y="3430848"/>
            <a:ext cx="0" cy="41826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B6EBC-19C4-42B5-AB3F-6489E095DF54}"/>
              </a:ext>
            </a:extLst>
          </p:cNvPr>
          <p:cNvSpPr txBox="1"/>
          <p:nvPr/>
        </p:nvSpPr>
        <p:spPr>
          <a:xfrm>
            <a:off x="1757668" y="3002170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SHA-512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0ABEA-32C4-45F6-91D1-52464B29BB1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959025" y="3248391"/>
            <a:ext cx="0" cy="600717"/>
          </a:xfrm>
          <a:prstGeom prst="straightConnector1">
            <a:avLst/>
          </a:prstGeom>
          <a:noFill/>
          <a:ln w="381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7A939-07D5-41CB-B44F-CBB498F741DA}"/>
              </a:ext>
            </a:extLst>
          </p:cNvPr>
          <p:cNvSpPr/>
          <p:nvPr/>
        </p:nvSpPr>
        <p:spPr>
          <a:xfrm>
            <a:off x="1184481" y="3920396"/>
            <a:ext cx="931510" cy="19555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0B2F9-074B-44E8-B884-72B3F016BAF5}"/>
              </a:ext>
            </a:extLst>
          </p:cNvPr>
          <p:cNvSpPr/>
          <p:nvPr/>
        </p:nvSpPr>
        <p:spPr>
          <a:xfrm>
            <a:off x="2229914" y="3913297"/>
            <a:ext cx="1125933" cy="202656"/>
          </a:xfrm>
          <a:prstGeom prst="rect">
            <a:avLst/>
          </a:prstGeom>
          <a:noFill/>
          <a:ln w="381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B9469-0452-41E9-80B9-5A88EC1DC493}"/>
              </a:ext>
            </a:extLst>
          </p:cNvPr>
          <p:cNvSpPr txBox="1"/>
          <p:nvPr/>
        </p:nvSpPr>
        <p:spPr>
          <a:xfrm>
            <a:off x="3673481" y="3075317"/>
            <a:ext cx="266259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 is 4bC23/N1kUbLIUgw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DF840-1D39-40DA-9EE6-C76E9BDF6B1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72000" y="3321538"/>
            <a:ext cx="432778" cy="5275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B5D922-D353-4D4E-85E0-05439C91442B}"/>
              </a:ext>
            </a:extLst>
          </p:cNvPr>
          <p:cNvSpPr txBox="1"/>
          <p:nvPr/>
        </p:nvSpPr>
        <p:spPr>
          <a:xfrm>
            <a:off x="5911788" y="2965594"/>
            <a:ext cx="266259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is password</a:t>
            </a:r>
          </a:p>
          <a:p>
            <a:pPr defTabSz="309563"/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(-s stands for standard input)</a:t>
            </a:r>
            <a:endParaRPr lang="en-US" sz="135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6F97F0-1668-4717-A9C7-F716CBF33B1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336074" y="3373398"/>
            <a:ext cx="907011" cy="475710"/>
          </a:xfrm>
          <a:prstGeom prst="straightConnector1">
            <a:avLst/>
          </a:prstGeom>
          <a:noFill/>
          <a:ln w="381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219289-63A7-48EB-8368-2B3FA503B051}"/>
              </a:ext>
            </a:extLst>
          </p:cNvPr>
          <p:cNvSpPr txBox="1">
            <a:spLocks/>
          </p:cNvSpPr>
          <p:nvPr/>
        </p:nvSpPr>
        <p:spPr>
          <a:xfrm>
            <a:off x="628649" y="5114805"/>
            <a:ext cx="8114133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 fontScale="85000" lnSpcReduction="1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Notice, the password created is the same as the original user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6C9EF-46E2-7C22-9275-2106DA062FC0}"/>
              </a:ext>
            </a:extLst>
          </p:cNvPr>
          <p:cNvSpPr/>
          <p:nvPr/>
        </p:nvSpPr>
        <p:spPr>
          <a:xfrm>
            <a:off x="3449360" y="3916846"/>
            <a:ext cx="2165055" cy="19910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3DA1E-4402-7133-E4D2-DB4FF756C5DC}"/>
              </a:ext>
            </a:extLst>
          </p:cNvPr>
          <p:cNvSpPr/>
          <p:nvPr/>
        </p:nvSpPr>
        <p:spPr>
          <a:xfrm>
            <a:off x="5683884" y="3913297"/>
            <a:ext cx="1286091" cy="199107"/>
          </a:xfrm>
          <a:prstGeom prst="rect">
            <a:avLst/>
          </a:prstGeom>
          <a:noFill/>
          <a:ln w="381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683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5CF3BD-6393-AE9A-AF6E-CCFAA375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68" y="3104946"/>
            <a:ext cx="4093840" cy="352525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5D891-4EE8-4221-B291-B736AEBE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5AD-9A5C-4338-98B5-21A6596A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25" dirty="0"/>
              <a:t>Highlight the entire password</a:t>
            </a:r>
          </a:p>
          <a:p>
            <a:r>
              <a:rPr lang="en-US" sz="2025" dirty="0"/>
              <a:t>Right-click, and select “copy selection”</a:t>
            </a:r>
          </a:p>
          <a:p>
            <a:r>
              <a:rPr lang="en-US" sz="2025" dirty="0"/>
              <a:t>Open shadow in </a:t>
            </a:r>
            <a:r>
              <a:rPr lang="en-US" sz="2025" dirty="0" err="1"/>
              <a:t>Leafpad</a:t>
            </a:r>
            <a:r>
              <a:rPr lang="en-US" sz="2025" dirty="0"/>
              <a:t>:</a:t>
            </a:r>
          </a:p>
          <a:p>
            <a:pPr lvl="1">
              <a:buNone/>
            </a:pPr>
            <a:r>
              <a:rPr lang="en-US" sz="1725" b="1" dirty="0" err="1">
                <a:latin typeface="Courier" panose="02060409020205020404" pitchFamily="49" charset="0"/>
              </a:rPr>
              <a:t>leafpad</a:t>
            </a:r>
            <a:r>
              <a:rPr lang="en-US" sz="1725" b="1" dirty="0">
                <a:latin typeface="Courier" panose="02060409020205020404" pitchFamily="49" charset="0"/>
              </a:rPr>
              <a:t> shadow</a:t>
            </a:r>
          </a:p>
          <a:p>
            <a:r>
              <a:rPr lang="en-US" sz="2025" dirty="0"/>
              <a:t>Navigate to user </a:t>
            </a:r>
            <a:r>
              <a:rPr lang="en-US" sz="2025" dirty="0" err="1"/>
              <a:t>johnsmith</a:t>
            </a:r>
            <a:endParaRPr lang="en-US" sz="2025" dirty="0"/>
          </a:p>
          <a:p>
            <a:r>
              <a:rPr lang="en-US" sz="2025" dirty="0"/>
              <a:t>Delete the exclamation mark</a:t>
            </a:r>
          </a:p>
          <a:p>
            <a:r>
              <a:rPr lang="en-US" sz="2025" dirty="0"/>
              <a:t>Paste in the password</a:t>
            </a:r>
          </a:p>
          <a:p>
            <a:r>
              <a:rPr lang="en-US" sz="2025" dirty="0"/>
              <a:t>Save and exit </a:t>
            </a:r>
            <a:r>
              <a:rPr lang="en-US" sz="2025" dirty="0" err="1"/>
              <a:t>Leafpad</a:t>
            </a:r>
            <a:r>
              <a:rPr lang="en-US" sz="2025" dirty="0"/>
              <a:t>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60E9-0A54-4F81-9291-DCB499A9CC64}"/>
              </a:ext>
            </a:extLst>
          </p:cNvPr>
          <p:cNvSpPr txBox="1"/>
          <p:nvPr/>
        </p:nvSpPr>
        <p:spPr>
          <a:xfrm>
            <a:off x="5913695" y="3799931"/>
            <a:ext cx="240271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>
                <a:solidFill>
                  <a:srgbClr val="FF0000"/>
                </a:solidFill>
              </a:rPr>
              <a:t>Only replace the ‘!’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E4CA4-3ED9-4ABB-BC47-016CFF607FB8}"/>
              </a:ext>
            </a:extLst>
          </p:cNvPr>
          <p:cNvCxnSpPr>
            <a:cxnSpLocks/>
          </p:cNvCxnSpPr>
          <p:nvPr/>
        </p:nvCxnSpPr>
        <p:spPr>
          <a:xfrm flipH="1" flipV="1">
            <a:off x="5689237" y="3388710"/>
            <a:ext cx="1336610" cy="3525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9D0499-A9E3-443C-A4CF-50563558FD2C}"/>
              </a:ext>
            </a:extLst>
          </p:cNvPr>
          <p:cNvSpPr txBox="1"/>
          <p:nvPr/>
        </p:nvSpPr>
        <p:spPr>
          <a:xfrm>
            <a:off x="1874096" y="5300747"/>
            <a:ext cx="4591333" cy="95410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0">
                <a:latin typeface="Arial" panose="020B0604020202020204" pitchFamily="34" charset="0"/>
                <a:cs typeface="Arial" panose="020B0604020202020204" pitchFamily="34" charset="0"/>
              </a:rPr>
              <a:t>Please Note: If </a:t>
            </a:r>
            <a:r>
              <a:rPr lang="en-US" sz="1400" b="0" err="1">
                <a:latin typeface="Arial" panose="020B0604020202020204" pitchFamily="34" charset="0"/>
                <a:cs typeface="Arial" panose="020B0604020202020204" pitchFamily="34" charset="0"/>
              </a:rPr>
              <a:t>Leafpad</a:t>
            </a:r>
            <a:r>
              <a:rPr lang="en-US" sz="1400" b="0">
                <a:latin typeface="Arial" panose="020B0604020202020204" pitchFamily="34" charset="0"/>
                <a:cs typeface="Arial" panose="020B0604020202020204" pitchFamily="34" charset="0"/>
              </a:rPr>
              <a:t> is not able to open the display while logged in as the root user, use the following command to open the text in the nano editor:</a:t>
            </a:r>
          </a:p>
          <a:p>
            <a:r>
              <a:rPr lang="en-US" sz="1400">
                <a:latin typeface="Courier" panose="02060409020205020404" pitchFamily="49" charset="0"/>
              </a:rPr>
              <a:t>nano shadow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A114C-A160-D8D5-4CB8-40712C07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34" y="1421698"/>
            <a:ext cx="3572147" cy="112431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83CD38-0B38-7254-9488-7B99BE28F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0700" b="8024"/>
          <a:stretch/>
        </p:blipFill>
        <p:spPr>
          <a:xfrm>
            <a:off x="3530035" y="4123559"/>
            <a:ext cx="5473646" cy="274320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97402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42D8-60DC-43FF-86B2-79EC27B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4A10-06A4-4B10-A253-474E139C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480"/>
            <a:ext cx="6439289" cy="35511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13995" indent="-213995"/>
            <a:r>
              <a:rPr lang="en-US" sz="2000" dirty="0">
                <a:latin typeface="Arial"/>
                <a:cs typeface="Arial"/>
              </a:rPr>
              <a:t>Open a </a:t>
            </a:r>
            <a:r>
              <a:rPr lang="en-US" sz="2000" u="sng" dirty="0">
                <a:latin typeface="Arial"/>
                <a:cs typeface="Arial"/>
              </a:rPr>
              <a:t>new</a:t>
            </a:r>
            <a:r>
              <a:rPr lang="en-US" sz="2000" dirty="0">
                <a:latin typeface="Arial"/>
                <a:cs typeface="Arial"/>
              </a:rPr>
              <a:t> Terminal (should not be root access)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Switch user to </a:t>
            </a:r>
            <a:r>
              <a:rPr lang="en-US" sz="2000" dirty="0" err="1">
                <a:latin typeface="Arial"/>
                <a:cs typeface="Arial"/>
              </a:rPr>
              <a:t>johnsmith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marL="642620" lvl="1" indent="-213995"/>
            <a:r>
              <a:rPr lang="en-US" sz="1800" b="1" dirty="0" err="1">
                <a:latin typeface="Courier"/>
                <a:cs typeface="Arial"/>
              </a:rPr>
              <a:t>su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johnsmith</a:t>
            </a:r>
            <a:endParaRPr lang="en-US" sz="1800" b="1" dirty="0">
              <a:latin typeface="Courier"/>
              <a:cs typeface="Arial"/>
            </a:endParaRP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When prompted, enter the wrong password</a:t>
            </a:r>
          </a:p>
          <a:p>
            <a:pPr marL="642620" lvl="1" indent="-213995"/>
            <a:r>
              <a:rPr lang="en-US" sz="1700" dirty="0">
                <a:latin typeface="Arial"/>
                <a:cs typeface="Arial"/>
              </a:rPr>
              <a:t>Do NOT type in ‘password’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You should see “Authentication failure”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Switch user to </a:t>
            </a:r>
            <a:r>
              <a:rPr lang="en-US" sz="2000" dirty="0" err="1">
                <a:latin typeface="Arial"/>
                <a:cs typeface="Arial"/>
              </a:rPr>
              <a:t>johnsmith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marL="642620" lvl="1" indent="-213995"/>
            <a:r>
              <a:rPr lang="en-US" sz="1800" b="1" dirty="0" err="1">
                <a:latin typeface="Courier"/>
                <a:cs typeface="Arial"/>
              </a:rPr>
              <a:t>su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johnsmith</a:t>
            </a:r>
            <a:endParaRPr lang="en-US" sz="1800" b="1" dirty="0">
              <a:latin typeface="Courier"/>
              <a:cs typeface="Arial"/>
            </a:endParaRP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Now type in ‘password’ as the password</a:t>
            </a:r>
          </a:p>
          <a:p>
            <a:pPr marL="642620" lvl="1" indent="-213995"/>
            <a:r>
              <a:rPr lang="en-US" sz="1700" dirty="0">
                <a:latin typeface="Arial"/>
                <a:cs typeface="Arial"/>
              </a:rPr>
              <a:t>You should notice that it gave you access to </a:t>
            </a:r>
            <a:r>
              <a:rPr lang="en-US" sz="1700" dirty="0" err="1">
                <a:latin typeface="Arial"/>
                <a:cs typeface="Arial"/>
              </a:rPr>
              <a:t>johnsmith</a:t>
            </a:r>
            <a:r>
              <a:rPr lang="en-US" sz="1700" dirty="0">
                <a:latin typeface="Arial"/>
                <a:cs typeface="Arial"/>
              </a:rPr>
              <a:t> account!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E664A-DE98-40A1-8097-45FBBCAD2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2480" y="2587752"/>
            <a:ext cx="2859766" cy="1829439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31866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D651-DC33-45EB-90EB-61FAE1F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Your Own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8211-9A74-4354-B062-09FEC5D4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515350" cy="4026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Try and make passwords for the following: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Create your own SHA-512 password with a different salt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A different password using MD5 Algorithm (-m md5)</a:t>
            </a:r>
          </a:p>
          <a:p>
            <a:pPr marL="819150" lvl="1" indent="-3429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Another password using SHA-256 Algorithm (-m SHA-256)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Here was the command we used to create the kali password:</a:t>
            </a:r>
          </a:p>
          <a:p>
            <a:pPr marL="642620" lvl="1" indent="-213995">
              <a:buNone/>
            </a:pPr>
            <a:r>
              <a:rPr lang="en-US" sz="2000" b="1" dirty="0" err="1">
                <a:latin typeface="Courier"/>
                <a:cs typeface="Arial"/>
              </a:rPr>
              <a:t>mkpasswd</a:t>
            </a:r>
            <a:r>
              <a:rPr lang="en-US" sz="2000" b="1" dirty="0">
                <a:latin typeface="Courier"/>
                <a:cs typeface="Arial"/>
              </a:rPr>
              <a:t> -m sha-512 -S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4bC23/N1kUbLIUgw </a:t>
            </a:r>
            <a:r>
              <a:rPr lang="en-US" sz="2000" b="1" dirty="0">
                <a:latin typeface="Courier"/>
                <a:cs typeface="Arial"/>
              </a:rPr>
              <a:t>-s password</a:t>
            </a:r>
            <a:endParaRPr lang="en-US" sz="2000" b="1" dirty="0">
              <a:latin typeface="Courier" panose="02060409020205020404" pitchFamily="49" charset="0"/>
            </a:endParaRPr>
          </a:p>
          <a:p>
            <a:pPr marL="642620" lvl="1" indent="-213995">
              <a:buNone/>
            </a:pP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Remember to check to make sure the password works!</a:t>
            </a:r>
          </a:p>
        </p:txBody>
      </p:sp>
    </p:spTree>
    <p:extLst>
      <p:ext uri="{BB962C8B-B14F-4D97-AF65-F5344CB8AC3E}">
        <p14:creationId xmlns:p14="http://schemas.microsoft.com/office/powerpoint/2010/main" val="136225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Description of the lab</a:t>
            </a:r>
          </a:p>
          <a:p>
            <a:r>
              <a:rPr lang="en-US"/>
              <a:t>Materials needed</a:t>
            </a:r>
          </a:p>
          <a:p>
            <a:pPr lvl="1"/>
            <a:r>
              <a:rPr lang="en-US"/>
              <a:t>Kali Linux Machine</a:t>
            </a:r>
          </a:p>
          <a:p>
            <a:r>
              <a:rPr lang="en-US"/>
              <a:t>Software Tools used</a:t>
            </a:r>
          </a:p>
          <a:p>
            <a:pPr lvl="1"/>
            <a:r>
              <a:rPr lang="en-US" err="1"/>
              <a:t>Leafpad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Security+ Objectives (SY0-701)</a:t>
            </a:r>
            <a:endParaRPr lang="en-US" sz="2600" dirty="0"/>
          </a:p>
          <a:p>
            <a:pPr marL="642620" lvl="1" indent="-213995">
              <a:spcBef>
                <a:spcPts val="936"/>
              </a:spcBef>
            </a:pPr>
            <a:r>
              <a:rPr lang="en">
                <a:latin typeface="Arial"/>
                <a:cs typeface="Arial"/>
              </a:rPr>
              <a:t>Objective 2.5 </a:t>
            </a:r>
            <a:r>
              <a:rPr lang="en" dirty="0">
                <a:latin typeface="Arial"/>
                <a:cs typeface="Arial"/>
              </a:rPr>
              <a:t>- </a:t>
            </a:r>
            <a:r>
              <a:rPr lang="en-US" dirty="0">
                <a:latin typeface="Arial"/>
                <a:cs typeface="Arial"/>
              </a:rPr>
              <a:t>Explain the purpose of mitigation techniques used to secure the enterprise.</a:t>
            </a:r>
            <a:r>
              <a:rPr lang="en" dirty="0">
                <a:latin typeface="Arial"/>
                <a:cs typeface="Arial"/>
              </a:rPr>
              <a:t>.</a:t>
            </a:r>
            <a:endParaRPr lang="en-US" dirty="0"/>
          </a:p>
          <a:p>
            <a:pPr marL="1071245" lvl="2" indent="-213995">
              <a:spcBef>
                <a:spcPts val="936"/>
              </a:spcBef>
            </a:pPr>
            <a:r>
              <a:rPr lang="en-US" sz="1850" dirty="0">
                <a:latin typeface="Arial"/>
                <a:cs typeface="Arial"/>
              </a:rPr>
              <a:t>Hardening Techniques</a:t>
            </a:r>
            <a:endParaRPr lang="en-US" sz="1850" dirty="0"/>
          </a:p>
          <a:p>
            <a:pPr marL="1499870" lvl="3" indent="-213995">
              <a:spcBef>
                <a:spcPts val="936"/>
              </a:spcBef>
            </a:pPr>
            <a:r>
              <a:rPr lang="en" sz="1650" dirty="0">
                <a:latin typeface="Arial"/>
                <a:cs typeface="Arial"/>
              </a:rPr>
              <a:t>Password Policies</a:t>
            </a:r>
            <a:endParaRPr lang="en-US"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Password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Setup Environment</a:t>
            </a:r>
          </a:p>
          <a:p>
            <a:pPr marL="213995" indent="-213995"/>
            <a:r>
              <a:rPr lang="en-US" dirty="0"/>
              <a:t>Navigate to Shadow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Exploring the Kali Password</a:t>
            </a:r>
          </a:p>
          <a:p>
            <a:pPr marL="213995" indent="-213995"/>
            <a:r>
              <a:rPr lang="en-US" dirty="0"/>
              <a:t>Creating a User</a:t>
            </a:r>
          </a:p>
          <a:p>
            <a:pPr marL="213995" indent="-213995"/>
            <a:r>
              <a:rPr lang="en-US" dirty="0"/>
              <a:t>Creating a Password</a:t>
            </a:r>
          </a:p>
          <a:p>
            <a:pPr marL="213995" indent="-213995"/>
            <a:r>
              <a:rPr lang="en-US" dirty="0"/>
              <a:t>Moving the Password</a:t>
            </a:r>
          </a:p>
          <a:p>
            <a:pPr marL="213995" indent="-213995"/>
            <a:r>
              <a:rPr lang="en-US" dirty="0"/>
              <a:t>Testing the Password</a:t>
            </a:r>
          </a:p>
          <a:p>
            <a:pPr marL="213995" indent="-213995"/>
            <a:r>
              <a:rPr lang="en-US" dirty="0"/>
              <a:t>On Your Own Activity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>
                <a:latin typeface="Airal"/>
                <a:cs typeface="Arial"/>
              </a:rPr>
              <a:t>Log into your range</a:t>
            </a:r>
          </a:p>
          <a:p>
            <a:pPr marL="213995" indent="-213995"/>
            <a:r>
              <a:rPr lang="en-US" sz="2600">
                <a:latin typeface="Airal"/>
                <a:cs typeface="Arial"/>
              </a:rPr>
              <a:t>Open the Kali Linux Environment</a:t>
            </a:r>
          </a:p>
          <a:p>
            <a:pPr marL="642620" lvl="1" indent="-213995"/>
            <a:r>
              <a:rPr lang="en-US">
                <a:latin typeface="Airal"/>
                <a:cs typeface="Arial"/>
              </a:rPr>
              <a:t>You should be on your Kali Linux Desktop</a:t>
            </a:r>
          </a:p>
          <a:p>
            <a:pPr marL="642620" lvl="1" indent="-213995"/>
            <a:r>
              <a:rPr lang="en-US">
                <a:latin typeface="Airal"/>
                <a:cs typeface="Arial"/>
              </a:rPr>
              <a:t>Open the Terminal</a:t>
            </a:r>
          </a:p>
        </p:txBody>
      </p:sp>
    </p:spTree>
    <p:extLst>
      <p:ext uri="{BB962C8B-B14F-4D97-AF65-F5344CB8AC3E}">
        <p14:creationId xmlns:p14="http://schemas.microsoft.com/office/powerpoint/2010/main" val="7339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Navigate to 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5934"/>
            <a:ext cx="5032208" cy="3667538"/>
          </a:xfrm>
        </p:spPr>
        <p:txBody>
          <a:bodyPr>
            <a:normAutofit/>
          </a:bodyPr>
          <a:lstStyle/>
          <a:p>
            <a:r>
              <a:rPr lang="en-US" sz="2025"/>
              <a:t>Make yourself the root user:</a:t>
            </a:r>
          </a:p>
          <a:p>
            <a:pPr lvl="1">
              <a:buNone/>
            </a:pPr>
            <a:r>
              <a:rPr lang="en-US" sz="1650" b="1" err="1">
                <a:latin typeface="Courier" panose="02060409020205020404" pitchFamily="49" charset="0"/>
              </a:rPr>
              <a:t>sudo</a:t>
            </a:r>
            <a:r>
              <a:rPr lang="en-US" sz="1650" b="1">
                <a:latin typeface="Courier" panose="02060409020205020404" pitchFamily="49" charset="0"/>
              </a:rPr>
              <a:t> </a:t>
            </a:r>
            <a:r>
              <a:rPr lang="en-US" sz="1650" b="1" err="1">
                <a:latin typeface="Courier" panose="02060409020205020404" pitchFamily="49" charset="0"/>
              </a:rPr>
              <a:t>su</a:t>
            </a:r>
            <a:r>
              <a:rPr lang="en-US" sz="1650" b="1">
                <a:latin typeface="Courier" panose="02060409020205020404" pitchFamily="49" charset="0"/>
              </a:rPr>
              <a:t> -</a:t>
            </a:r>
          </a:p>
          <a:p>
            <a:r>
              <a:rPr lang="en-US" sz="2025"/>
              <a:t>Change directory to the </a:t>
            </a:r>
            <a:r>
              <a:rPr lang="en-US" sz="2025" err="1"/>
              <a:t>etc</a:t>
            </a:r>
            <a:r>
              <a:rPr lang="en-US" sz="2025"/>
              <a:t> folder:</a:t>
            </a:r>
          </a:p>
          <a:p>
            <a:pPr lvl="1">
              <a:buNone/>
            </a:pPr>
            <a:r>
              <a:rPr lang="en-US" sz="1650" b="1">
                <a:latin typeface="Courier" panose="02060409020205020404" pitchFamily="49" charset="0"/>
              </a:rPr>
              <a:t>cd /</a:t>
            </a:r>
            <a:r>
              <a:rPr lang="en-US" sz="1650" b="1" err="1">
                <a:latin typeface="Courier" panose="02060409020205020404" pitchFamily="49" charset="0"/>
              </a:rPr>
              <a:t>etc</a:t>
            </a:r>
            <a:r>
              <a:rPr lang="en-US" sz="1650" b="1">
                <a:latin typeface="Courier" panose="02060409020205020404" pitchFamily="49" charset="0"/>
              </a:rPr>
              <a:t>/</a:t>
            </a:r>
          </a:p>
          <a:p>
            <a:r>
              <a:rPr lang="en-US" sz="2025"/>
              <a:t>Display all the directories within /</a:t>
            </a:r>
            <a:r>
              <a:rPr lang="en-US" sz="2025" err="1"/>
              <a:t>etc</a:t>
            </a:r>
            <a:r>
              <a:rPr lang="en-US" sz="2025"/>
              <a:t>:</a:t>
            </a:r>
          </a:p>
          <a:p>
            <a:pPr lvl="1">
              <a:buNone/>
            </a:pPr>
            <a:r>
              <a:rPr lang="en-US" sz="1650" b="1">
                <a:latin typeface="Courier" panose="02060409020205020404" pitchFamily="49" charset="0"/>
              </a:rPr>
              <a:t>ls</a:t>
            </a:r>
          </a:p>
          <a:p>
            <a:pPr lvl="1"/>
            <a:r>
              <a:rPr lang="en-US" sz="1724"/>
              <a:t>You should be able to see the shadow file </a:t>
            </a:r>
          </a:p>
          <a:p>
            <a:r>
              <a:rPr lang="en-US" sz="2025"/>
              <a:t>Read the Shadow file where the passwords are stored:</a:t>
            </a:r>
          </a:p>
          <a:p>
            <a:pPr lvl="1">
              <a:buNone/>
            </a:pPr>
            <a:r>
              <a:rPr lang="en-US" sz="1650" b="1">
                <a:latin typeface="Courier" panose="02060409020205020404" pitchFamily="49" charset="0"/>
              </a:rPr>
              <a:t>cat shadow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C130B-B10F-4E5C-AE29-3193DA867D22}"/>
              </a:ext>
            </a:extLst>
          </p:cNvPr>
          <p:cNvSpPr txBox="1"/>
          <p:nvPr/>
        </p:nvSpPr>
        <p:spPr>
          <a:xfrm>
            <a:off x="5065287" y="5938287"/>
            <a:ext cx="3715239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Notice that the users root and kali have passwords stored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F114F-E651-0DE0-9E83-4FB11CBA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33" y="606269"/>
            <a:ext cx="2857647" cy="539778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622F6-0944-99A1-67B5-3E3F96E3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18" y="1342173"/>
            <a:ext cx="3313275" cy="2538024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06EF5C-29FB-329E-C520-23AC3DFA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98" y="4206240"/>
            <a:ext cx="3751428" cy="1647686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93BDC-7084-7180-5BC4-E99363BB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84" y="2632267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kali password*</a:t>
            </a:r>
          </a:p>
          <a:p>
            <a:pPr lvl="1"/>
            <a:r>
              <a:rPr lang="en-US" dirty="0"/>
              <a:t>Remember, “password” is the password*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1773621" y="4680949"/>
            <a:ext cx="383102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 dirty="0">
                <a:solidFill>
                  <a:srgbClr val="FF0000"/>
                </a:solidFill>
              </a:rPr>
              <a:t>What does all this mean?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/>
          <p:nvPr/>
        </p:nvCxnSpPr>
        <p:spPr>
          <a:xfrm flipV="1">
            <a:off x="3535417" y="4071089"/>
            <a:ext cx="153714" cy="61651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64442B7-5515-4C28-8FE5-6EBF4C53B4D4}"/>
              </a:ext>
            </a:extLst>
          </p:cNvPr>
          <p:cNvSpPr/>
          <p:nvPr/>
        </p:nvSpPr>
        <p:spPr>
          <a:xfrm>
            <a:off x="381000" y="2763671"/>
            <a:ext cx="8382000" cy="1117369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48943-5299-41D6-8DB2-7DDCC0B57265}"/>
              </a:ext>
            </a:extLst>
          </p:cNvPr>
          <p:cNvSpPr txBox="1"/>
          <p:nvPr/>
        </p:nvSpPr>
        <p:spPr>
          <a:xfrm>
            <a:off x="2297404" y="5537030"/>
            <a:ext cx="4138907" cy="83099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/>
              <a:t>*Please Note: The username/password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en-US" sz="1600"/>
              <a:t> can differ depending on the range/environment you are using</a:t>
            </a:r>
          </a:p>
        </p:txBody>
      </p:sp>
    </p:spTree>
    <p:extLst>
      <p:ext uri="{BB962C8B-B14F-4D97-AF65-F5344CB8AC3E}">
        <p14:creationId xmlns:p14="http://schemas.microsoft.com/office/powerpoint/2010/main" val="30404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5E76D-B175-7B90-A829-5AFB83CB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6" y="2673499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kali password</a:t>
            </a:r>
          </a:p>
          <a:p>
            <a:pPr lvl="1"/>
            <a:r>
              <a:rPr lang="en-US" dirty="0"/>
              <a:t>Remember, “password”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-141890" y="4133127"/>
            <a:ext cx="383102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>
                <a:solidFill>
                  <a:srgbClr val="FF0000"/>
                </a:solidFill>
              </a:rPr>
              <a:t>The user’s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1312480" y="3322357"/>
            <a:ext cx="201010" cy="6796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BB8B585-E9E7-4BC9-8FDA-01A8239477E8}"/>
              </a:ext>
            </a:extLst>
          </p:cNvPr>
          <p:cNvSpPr/>
          <p:nvPr/>
        </p:nvSpPr>
        <p:spPr>
          <a:xfrm>
            <a:off x="484789" y="3045045"/>
            <a:ext cx="1359776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75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3CF59-4BAB-9556-223C-78535E2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9" y="2614155"/>
            <a:ext cx="6464632" cy="1428823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4956F-8C00-484E-985C-DF3231E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Exploring the Kali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76B-321A-44FA-A430-D42F110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50559"/>
          </a:xfrm>
        </p:spPr>
        <p:txBody>
          <a:bodyPr/>
          <a:lstStyle/>
          <a:p>
            <a:r>
              <a:rPr lang="en-US" dirty="0"/>
              <a:t>Take a look at the kali password</a:t>
            </a:r>
          </a:p>
          <a:p>
            <a:pPr lvl="1"/>
            <a:r>
              <a:rPr lang="en-US" dirty="0"/>
              <a:t>Remember, “password” is the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32D63-3E67-4F2F-91DC-841FC0E0C9BC}"/>
              </a:ext>
            </a:extLst>
          </p:cNvPr>
          <p:cNvSpPr txBox="1"/>
          <p:nvPr/>
        </p:nvSpPr>
        <p:spPr>
          <a:xfrm>
            <a:off x="271955" y="4070640"/>
            <a:ext cx="3831021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>
                <a:solidFill>
                  <a:srgbClr val="FF0000"/>
                </a:solidFill>
              </a:rPr>
              <a:t>The Hash Algorithm</a:t>
            </a:r>
          </a:p>
          <a:p>
            <a:pPr defTabSz="309563"/>
            <a:r>
              <a:rPr lang="en-US" sz="1350">
                <a:solidFill>
                  <a:srgbClr val="FF0000"/>
                </a:solidFill>
              </a:rPr>
              <a:t>(Here it is 6, thus using SHA-512 Algorithm)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3313D-0C40-4454-88ED-7C750707D996}"/>
              </a:ext>
            </a:extLst>
          </p:cNvPr>
          <p:cNvCxnSpPr>
            <a:cxnSpLocks/>
          </p:cNvCxnSpPr>
          <p:nvPr/>
        </p:nvCxnSpPr>
        <p:spPr>
          <a:xfrm flipH="1" flipV="1">
            <a:off x="1618488" y="3328566"/>
            <a:ext cx="699043" cy="7420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079E8-F371-4280-87DD-6B26C58B488C}"/>
              </a:ext>
            </a:extLst>
          </p:cNvPr>
          <p:cNvSpPr txBox="1">
            <a:spLocks/>
          </p:cNvSpPr>
          <p:nvPr/>
        </p:nvSpPr>
        <p:spPr>
          <a:xfrm>
            <a:off x="3302494" y="4273276"/>
            <a:ext cx="3523978" cy="147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 fontScale="925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buNone/>
            </a:pPr>
            <a:r>
              <a:rPr lang="en-US" sz="2100" dirty="0">
                <a:latin typeface="Arial" panose="020B0604020202020204" pitchFamily="34" charset="0"/>
              </a:rPr>
              <a:t>$1$ </a:t>
            </a:r>
            <a:r>
              <a:rPr lang="en-US" sz="2100" dirty="0">
                <a:latin typeface="Arial" panose="020B0604020202020204" pitchFamily="34" charset="0"/>
                <a:sym typeface="Wingdings" panose="05000000000000000000" pitchFamily="2" charset="2"/>
              </a:rPr>
              <a:t> MD5</a:t>
            </a:r>
          </a:p>
          <a:p>
            <a:pPr lvl="1" hangingPunct="1">
              <a:buNone/>
            </a:pPr>
            <a:r>
              <a:rPr lang="en-US" sz="2100" dirty="0">
                <a:latin typeface="Arial" panose="020B0604020202020204" pitchFamily="34" charset="0"/>
                <a:sym typeface="Wingdings" panose="05000000000000000000" pitchFamily="2" charset="2"/>
              </a:rPr>
              <a:t>$2$  Blowfish</a:t>
            </a:r>
          </a:p>
          <a:p>
            <a:pPr lvl="1" hangingPunct="1">
              <a:buNone/>
            </a:pPr>
            <a:r>
              <a:rPr lang="en-US" sz="2100" dirty="0">
                <a:latin typeface="Arial" panose="020B0604020202020204" pitchFamily="34" charset="0"/>
                <a:sym typeface="Wingdings" panose="05000000000000000000" pitchFamily="2" charset="2"/>
              </a:rPr>
              <a:t>$2a$  </a:t>
            </a:r>
            <a:r>
              <a:rPr lang="en-US" sz="2100" dirty="0" err="1">
                <a:latin typeface="Arial" panose="020B0604020202020204" pitchFamily="34" charset="0"/>
                <a:sym typeface="Wingdings" panose="05000000000000000000" pitchFamily="2" charset="2"/>
              </a:rPr>
              <a:t>ekaBlowfish</a:t>
            </a:r>
            <a:endParaRPr lang="en-US" sz="2100" dirty="0"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AA23D5-90A9-4546-8E88-6785022131F1}"/>
              </a:ext>
            </a:extLst>
          </p:cNvPr>
          <p:cNvSpPr/>
          <p:nvPr/>
        </p:nvSpPr>
        <p:spPr>
          <a:xfrm>
            <a:off x="1259586" y="2988796"/>
            <a:ext cx="567559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385C5E-7045-49C7-AABB-62CAC7E97F54}"/>
              </a:ext>
            </a:extLst>
          </p:cNvPr>
          <p:cNvSpPr txBox="1">
            <a:spLocks/>
          </p:cNvSpPr>
          <p:nvPr/>
        </p:nvSpPr>
        <p:spPr>
          <a:xfrm>
            <a:off x="5770180" y="4257377"/>
            <a:ext cx="3340319" cy="147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buNone/>
            </a:pPr>
            <a:r>
              <a:rPr lang="en-US" sz="1900" dirty="0">
                <a:latin typeface="Arial" panose="020B0604020202020204" pitchFamily="34" charset="0"/>
              </a:rPr>
              <a:t>$5$ </a:t>
            </a:r>
            <a:r>
              <a:rPr lang="en-US" sz="1900" dirty="0">
                <a:latin typeface="Arial" panose="020B0604020202020204" pitchFamily="34" charset="0"/>
                <a:sym typeface="Wingdings" panose="05000000000000000000" pitchFamily="2" charset="2"/>
              </a:rPr>
              <a:t> SHA-256</a:t>
            </a:r>
          </a:p>
          <a:p>
            <a:pPr lvl="1" hangingPunct="1">
              <a:buNone/>
            </a:pPr>
            <a:r>
              <a:rPr lang="en-US" sz="1900" dirty="0">
                <a:latin typeface="Arial" panose="020B0604020202020204" pitchFamily="34" charset="0"/>
                <a:sym typeface="Wingdings" panose="05000000000000000000" pitchFamily="2" charset="2"/>
              </a:rPr>
              <a:t>$6$  SHA-512</a:t>
            </a:r>
            <a:endParaRPr lang="en-US" sz="1900" dirty="0">
              <a:latin typeface="Arial" panose="020B0604020202020204" pitchFamily="34" charset="0"/>
            </a:endParaRPr>
          </a:p>
          <a:p>
            <a:pPr lvl="1" hangingPunct="1"/>
            <a:endParaRPr lang="en-US" sz="2100" dirty="0"/>
          </a:p>
          <a:p>
            <a:pPr lvl="1" hangingPunct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210934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6" ma:contentTypeDescription="Create a new document." ma:contentTypeScope="" ma:versionID="4ac44e65f33763cf2680a3160acf797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8e09b4f2d3900179b0c00e35c882cc4d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AFDEA1-54D5-48BA-B23E-CA67A46044E7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customXml/itemProps2.xml><?xml version="1.0" encoding="utf-8"?>
<ds:datastoreItem xmlns:ds="http://schemas.openxmlformats.org/officeDocument/2006/customXml" ds:itemID="{04810CB2-6F1D-43A3-B435-6D71B77C2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2BB60-ED72-4F9F-8B8A-EDA98A66D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762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Airal</vt:lpstr>
      <vt:lpstr>Arial</vt:lpstr>
      <vt:lpstr>Calibri</vt:lpstr>
      <vt:lpstr>Courier</vt:lpstr>
      <vt:lpstr>Courier New</vt:lpstr>
      <vt:lpstr>Helvetica Neue</vt:lpstr>
      <vt:lpstr>Tw Cen MT</vt:lpstr>
      <vt:lpstr>Wingdings</vt:lpstr>
      <vt:lpstr>Cybersecurity Template_4x3</vt:lpstr>
      <vt:lpstr>PowerPoint Presentation</vt:lpstr>
      <vt:lpstr>Passwords Lab</vt:lpstr>
      <vt:lpstr>Objectives Covered</vt:lpstr>
      <vt:lpstr>The Password Lab</vt:lpstr>
      <vt:lpstr>Setup Environment</vt:lpstr>
      <vt:lpstr>Navigate to Shadow</vt:lpstr>
      <vt:lpstr>Exploring the Kali Password</vt:lpstr>
      <vt:lpstr>Exploring the Kali Password</vt:lpstr>
      <vt:lpstr>Exploring the Kali Password</vt:lpstr>
      <vt:lpstr>Exploring the Kali Password</vt:lpstr>
      <vt:lpstr>Exploring the Kali Password</vt:lpstr>
      <vt:lpstr>Exploring the Kali Password</vt:lpstr>
      <vt:lpstr>Creating a User</vt:lpstr>
      <vt:lpstr>Creating a Password</vt:lpstr>
      <vt:lpstr>Moving the Password</vt:lpstr>
      <vt:lpstr>Test the password</vt:lpstr>
      <vt:lpstr>On Your Own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25</cp:revision>
  <dcterms:modified xsi:type="dcterms:W3CDTF">2023-12-04T16:06:59Z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3483600</vt:r8>
  </property>
  <property fmtid="{D5CDD505-2E9C-101B-9397-08002B2CF9AE}" pid="4" name="MediaServiceImageTags">
    <vt:lpwstr/>
  </property>
</Properties>
</file>