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6" r:id="rId4"/>
  </p:sldMasterIdLst>
  <p:notesMasterIdLst>
    <p:notesMasterId r:id="rId21"/>
  </p:notesMasterIdLst>
  <p:handoutMasterIdLst>
    <p:handoutMasterId r:id="rId22"/>
  </p:handoutMasterIdLst>
  <p:sldIdLst>
    <p:sldId id="256" r:id="rId5"/>
    <p:sldId id="588" r:id="rId6"/>
    <p:sldId id="614" r:id="rId7"/>
    <p:sldId id="611" r:id="rId8"/>
    <p:sldId id="592" r:id="rId9"/>
    <p:sldId id="612" r:id="rId10"/>
    <p:sldId id="615" r:id="rId11"/>
    <p:sldId id="613" r:id="rId12"/>
    <p:sldId id="593" r:id="rId13"/>
    <p:sldId id="594" r:id="rId14"/>
    <p:sldId id="605" r:id="rId15"/>
    <p:sldId id="607" r:id="rId16"/>
    <p:sldId id="604" r:id="rId17"/>
    <p:sldId id="608" r:id="rId18"/>
    <p:sldId id="610" r:id="rId19"/>
    <p:sldId id="603" r:id="rId20"/>
  </p:sldIdLst>
  <p:sldSz cx="9144000" cy="6858000" type="screen4x3"/>
  <p:notesSz cx="6858000" cy="9144000"/>
  <p:defaultTextStyle>
    <a:defPPr marL="0" marR="0" indent="0" algn="l" defTabSz="384048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5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96012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192024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288036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384048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480060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576072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672084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768096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A7"/>
    <a:srgbClr val="D5D5D5"/>
    <a:srgbClr val="000000"/>
    <a:srgbClr val="FFFFFF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mes H. Abrantes" userId="1840bc48-3e03-4218-81df-a422503d3137" providerId="ADAL" clId="{3C72D386-B3CE-49EF-BF68-E55218E2FF49}"/>
    <pc:docChg chg="modSld">
      <pc:chgData name="Hermes H. Abrantes" userId="1840bc48-3e03-4218-81df-a422503d3137" providerId="ADAL" clId="{3C72D386-B3CE-49EF-BF68-E55218E2FF49}" dt="2023-12-04T16:11:13.204" v="1" actId="20577"/>
      <pc:docMkLst>
        <pc:docMk/>
      </pc:docMkLst>
      <pc:sldChg chg="modSp mod">
        <pc:chgData name="Hermes H. Abrantes" userId="1840bc48-3e03-4218-81df-a422503d3137" providerId="ADAL" clId="{3C72D386-B3CE-49EF-BF68-E55218E2FF49}" dt="2023-12-04T16:11:13.204" v="1" actId="20577"/>
        <pc:sldMkLst>
          <pc:docMk/>
          <pc:sldMk cId="2264486745" sldId="614"/>
        </pc:sldMkLst>
        <pc:spChg chg="mod">
          <ac:chgData name="Hermes H. Abrantes" userId="1840bc48-3e03-4218-81df-a422503d3137" providerId="ADAL" clId="{3C72D386-B3CE-49EF-BF68-E55218E2FF49}" dt="2023-12-04T16:11:13.204" v="1" actId="20577"/>
          <ac:spMkLst>
            <pc:docMk/>
            <pc:sldMk cId="2264486745" sldId="614"/>
            <ac:spMk id="3" creationId="{A3FD7ACC-7C5D-4DE2-8122-25A92276CEC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82777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adler32 </a:t>
            </a:r>
            <a:r>
              <a:rPr lang="en-US" err="1"/>
              <a:t>hasing</a:t>
            </a:r>
            <a:r>
              <a:rPr lang="en-US"/>
              <a:t> algorithm used for examples</a:t>
            </a:r>
          </a:p>
        </p:txBody>
      </p:sp>
    </p:spTree>
    <p:extLst>
      <p:ext uri="{BB962C8B-B14F-4D97-AF65-F5344CB8AC3E}">
        <p14:creationId xmlns:p14="http://schemas.microsoft.com/office/powerpoint/2010/main" val="4196098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MD5 hash of Plaintext</a:t>
            </a:r>
            <a:r>
              <a:rPr lang="en-US" baseline="0"/>
              <a:t> usernames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1"/>
          </a:xfrm>
        </p:spPr>
        <p:txBody>
          <a:bodyPr anchor="b"/>
          <a:lstStyle>
            <a:lvl1pPr algn="ctr">
              <a:defRPr sz="562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2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3C1D-B1B5-46F8-A18D-6C4AB5865FD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252D-2E03-4ED0-8BEC-DC8D8015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6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3C1D-B1B5-46F8-A18D-6C4AB5865FD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252D-2E03-4ED0-8BEC-DC8D8015EC4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ECA311-B056-499C-A684-D976324BE2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4"/>
            <a:ext cx="1971675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4"/>
            <a:ext cx="5800725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3C1D-B1B5-46F8-A18D-6C4AB5865FD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252D-2E03-4ED0-8BEC-DC8D8015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7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3"/>
            <a:ext cx="9144000" cy="685662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8"/>
            <a:ext cx="3230218" cy="2048446"/>
          </a:xfrm>
        </p:spPr>
        <p:txBody>
          <a:bodyPr/>
          <a:lstStyle>
            <a:lvl1pPr marL="0" indent="0" algn="r">
              <a:buNone/>
              <a:defRPr sz="225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/>
              <a:t>Presenter name,</a:t>
            </a:r>
          </a:p>
          <a:p>
            <a:r>
              <a:rPr lang="en-US"/>
              <a:t>Job Title</a:t>
            </a:r>
          </a:p>
          <a:p>
            <a:r>
              <a:rPr lang="en-US"/>
              <a:t>Email</a:t>
            </a:r>
          </a:p>
          <a:p>
            <a:r>
              <a:rPr lang="en-US"/>
              <a:t>Date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B53CEA0-84B6-40FC-9BF0-E9BB2CE42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8" y="5517204"/>
            <a:ext cx="1199683" cy="12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50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5559" y="4737656"/>
            <a:ext cx="4617541" cy="1547191"/>
          </a:xfrm>
        </p:spPr>
        <p:txBody>
          <a:bodyPr>
            <a:noAutofit/>
          </a:bodyPr>
          <a:lstStyle>
            <a:lvl1pPr marL="0" indent="0" algn="l">
              <a:buNone/>
              <a:defRPr sz="1688" baseline="0">
                <a:solidFill>
                  <a:schemeClr val="bg1"/>
                </a:solidFill>
                <a:latin typeface="Tw Cen MT" panose="020B0602020104020603" pitchFamily="34" charset="0"/>
              </a:defRPr>
            </a:lvl1pPr>
            <a:lvl2pPr marL="241102" indent="0" algn="ctr">
              <a:buNone/>
              <a:defRPr sz="1055"/>
            </a:lvl2pPr>
            <a:lvl3pPr marL="482203" indent="0" algn="ctr">
              <a:buNone/>
              <a:defRPr sz="950"/>
            </a:lvl3pPr>
            <a:lvl4pPr marL="723305" indent="0" algn="ctr">
              <a:buNone/>
              <a:defRPr sz="844"/>
            </a:lvl4pPr>
            <a:lvl5pPr marL="964406" indent="0" algn="ctr">
              <a:buNone/>
              <a:defRPr sz="844"/>
            </a:lvl5pPr>
            <a:lvl6pPr marL="1205508" indent="0" algn="ctr">
              <a:buNone/>
              <a:defRPr sz="844"/>
            </a:lvl6pPr>
            <a:lvl7pPr marL="1446609" indent="0" algn="ctr">
              <a:buNone/>
              <a:defRPr sz="844"/>
            </a:lvl7pPr>
            <a:lvl8pPr marL="1687711" indent="0" algn="ctr">
              <a:buNone/>
              <a:defRPr sz="844"/>
            </a:lvl8pPr>
            <a:lvl9pPr marL="1928813" indent="0" algn="ctr">
              <a:buNone/>
              <a:defRPr sz="844"/>
            </a:lvl9pPr>
          </a:lstStyle>
          <a:p>
            <a:r>
              <a:rPr lang="en-US"/>
              <a:t>Presenter name, email</a:t>
            </a:r>
          </a:p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4261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3C1D-B1B5-46F8-A18D-6C4AB5865FD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252D-2E03-4ED0-8BEC-DC8D8015EC4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E73390-54FE-4B8B-86EF-D69C1A458E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9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8"/>
          </a:xfrm>
        </p:spPr>
        <p:txBody>
          <a:bodyPr anchor="b"/>
          <a:lstStyle>
            <a:lvl1pPr>
              <a:defRPr sz="562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8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876">
                <a:solidFill>
                  <a:schemeClr val="tx1">
                    <a:tint val="75000"/>
                  </a:schemeClr>
                </a:solidFill>
              </a:defRPr>
            </a:lvl2pPr>
            <a:lvl3pPr marL="857237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4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0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8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3C1D-B1B5-46F8-A18D-6C4AB5865FD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252D-2E03-4ED0-8BEC-DC8D8015EC4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FEA4CD-8203-4671-9361-6AD83C597F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1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8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8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3C1D-B1B5-46F8-A18D-6C4AB5865FD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252D-2E03-4ED0-8BEC-DC8D8015EC4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6C8E01-3872-4E16-9C83-EE5FDD81D7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8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1" cy="823913"/>
          </a:xfrm>
        </p:spPr>
        <p:txBody>
          <a:bodyPr anchor="b"/>
          <a:lstStyle>
            <a:lvl1pPr marL="0" indent="0">
              <a:buNone/>
              <a:defRPr sz="225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876" b="1"/>
            </a:lvl2pPr>
            <a:lvl3pPr marL="857237" indent="0">
              <a:buNone/>
              <a:defRPr sz="1688" b="1"/>
            </a:lvl3pPr>
            <a:lvl4pPr marL="1285854" indent="0">
              <a:buNone/>
              <a:defRPr sz="1500" b="1"/>
            </a:lvl4pPr>
            <a:lvl5pPr marL="1714473" indent="0">
              <a:buNone/>
              <a:defRPr sz="1500" b="1"/>
            </a:lvl5pPr>
            <a:lvl6pPr marL="2143092" indent="0">
              <a:buNone/>
              <a:defRPr sz="1500" b="1"/>
            </a:lvl6pPr>
            <a:lvl7pPr marL="2571711" indent="0">
              <a:buNone/>
              <a:defRPr sz="1500" b="1"/>
            </a:lvl7pPr>
            <a:lvl8pPr marL="3000328" indent="0">
              <a:buNone/>
              <a:defRPr sz="1500" b="1"/>
            </a:lvl8pPr>
            <a:lvl9pPr marL="3428947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1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2" cy="823913"/>
          </a:xfrm>
        </p:spPr>
        <p:txBody>
          <a:bodyPr anchor="b"/>
          <a:lstStyle>
            <a:lvl1pPr marL="0" indent="0">
              <a:buNone/>
              <a:defRPr sz="225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876" b="1"/>
            </a:lvl2pPr>
            <a:lvl3pPr marL="857237" indent="0">
              <a:buNone/>
              <a:defRPr sz="1688" b="1"/>
            </a:lvl3pPr>
            <a:lvl4pPr marL="1285854" indent="0">
              <a:buNone/>
              <a:defRPr sz="1500" b="1"/>
            </a:lvl4pPr>
            <a:lvl5pPr marL="1714473" indent="0">
              <a:buNone/>
              <a:defRPr sz="1500" b="1"/>
            </a:lvl5pPr>
            <a:lvl6pPr marL="2143092" indent="0">
              <a:buNone/>
              <a:defRPr sz="1500" b="1"/>
            </a:lvl6pPr>
            <a:lvl7pPr marL="2571711" indent="0">
              <a:buNone/>
              <a:defRPr sz="1500" b="1"/>
            </a:lvl7pPr>
            <a:lvl8pPr marL="3000328" indent="0">
              <a:buNone/>
              <a:defRPr sz="1500" b="1"/>
            </a:lvl8pPr>
            <a:lvl9pPr marL="3428947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7"/>
            <a:ext cx="3887392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3C1D-B1B5-46F8-A18D-6C4AB5865FD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252D-2E03-4ED0-8BEC-DC8D8015EC4A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F657DD-31FB-4E3E-B410-7272C8A369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7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3C1D-B1B5-46F8-A18D-6C4AB5865FD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252D-2E03-4ED0-8BEC-DC8D8015EC4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158A0D-6E20-4279-9ABF-70ACA4A7D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8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3C1D-B1B5-46F8-A18D-6C4AB5865FD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252D-2E03-4ED0-8BEC-DC8D8015EC4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FEC2A6-D07B-41B9-8EBC-3E2F00534D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0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7"/>
            <a:ext cx="4629150" cy="4873626"/>
          </a:xfrm>
        </p:spPr>
        <p:txBody>
          <a:bodyPr/>
          <a:lstStyle>
            <a:lvl1pPr>
              <a:defRPr sz="300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62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76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76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76"/>
            </a:lvl6pPr>
            <a:lvl7pPr>
              <a:defRPr sz="1876"/>
            </a:lvl7pPr>
            <a:lvl8pPr>
              <a:defRPr sz="1876"/>
            </a:lvl8pPr>
            <a:lvl9pPr>
              <a:defRPr sz="18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313"/>
            </a:lvl2pPr>
            <a:lvl3pPr marL="857237" indent="0">
              <a:buNone/>
              <a:defRPr sz="1125"/>
            </a:lvl3pPr>
            <a:lvl4pPr marL="1285854" indent="0">
              <a:buNone/>
              <a:defRPr sz="937"/>
            </a:lvl4pPr>
            <a:lvl5pPr marL="1714473" indent="0">
              <a:buNone/>
              <a:defRPr sz="937"/>
            </a:lvl5pPr>
            <a:lvl6pPr marL="2143092" indent="0">
              <a:buNone/>
              <a:defRPr sz="937"/>
            </a:lvl6pPr>
            <a:lvl7pPr marL="2571711" indent="0">
              <a:buNone/>
              <a:defRPr sz="937"/>
            </a:lvl7pPr>
            <a:lvl8pPr marL="3000328" indent="0">
              <a:buNone/>
              <a:defRPr sz="937"/>
            </a:lvl8pPr>
            <a:lvl9pPr marL="3428947" indent="0">
              <a:buNone/>
              <a:defRPr sz="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3C1D-B1B5-46F8-A18D-6C4AB5865FD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252D-2E03-4ED0-8BEC-DC8D8015EC4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358432-4B87-4500-84D4-8F24853FD1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7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00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7"/>
            <a:ext cx="4629150" cy="4873626"/>
          </a:xfrm>
        </p:spPr>
        <p:txBody>
          <a:bodyPr anchor="t"/>
          <a:lstStyle>
            <a:lvl1pPr marL="0" indent="0">
              <a:buNone/>
              <a:defRPr sz="300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2625"/>
            </a:lvl2pPr>
            <a:lvl3pPr marL="857237" indent="0">
              <a:buNone/>
              <a:defRPr sz="2250"/>
            </a:lvl3pPr>
            <a:lvl4pPr marL="1285854" indent="0">
              <a:buNone/>
              <a:defRPr sz="1876"/>
            </a:lvl4pPr>
            <a:lvl5pPr marL="1714473" indent="0">
              <a:buNone/>
              <a:defRPr sz="1876"/>
            </a:lvl5pPr>
            <a:lvl6pPr marL="2143092" indent="0">
              <a:buNone/>
              <a:defRPr sz="1876"/>
            </a:lvl6pPr>
            <a:lvl7pPr marL="2571711" indent="0">
              <a:buNone/>
              <a:defRPr sz="1876"/>
            </a:lvl7pPr>
            <a:lvl8pPr marL="3000328" indent="0">
              <a:buNone/>
              <a:defRPr sz="1876"/>
            </a:lvl8pPr>
            <a:lvl9pPr marL="3428947" indent="0">
              <a:buNone/>
              <a:defRPr sz="187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313"/>
            </a:lvl2pPr>
            <a:lvl3pPr marL="857237" indent="0">
              <a:buNone/>
              <a:defRPr sz="1125"/>
            </a:lvl3pPr>
            <a:lvl4pPr marL="1285854" indent="0">
              <a:buNone/>
              <a:defRPr sz="937"/>
            </a:lvl4pPr>
            <a:lvl5pPr marL="1714473" indent="0">
              <a:buNone/>
              <a:defRPr sz="937"/>
            </a:lvl5pPr>
            <a:lvl6pPr marL="2143092" indent="0">
              <a:buNone/>
              <a:defRPr sz="937"/>
            </a:lvl6pPr>
            <a:lvl7pPr marL="2571711" indent="0">
              <a:buNone/>
              <a:defRPr sz="937"/>
            </a:lvl7pPr>
            <a:lvl8pPr marL="3000328" indent="0">
              <a:buNone/>
              <a:defRPr sz="937"/>
            </a:lvl8pPr>
            <a:lvl9pPr marL="3428947" indent="0">
              <a:buNone/>
              <a:defRPr sz="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3C1D-B1B5-46F8-A18D-6C4AB5865FD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252D-2E03-4ED0-8BEC-DC8D8015EC4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8CE36C-EF6B-49DD-AB7F-99A11F211D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7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8"/>
            <a:ext cx="9144000" cy="6856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DF6416-982D-43C9-B401-568D3EF243C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3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857237" rtl="0" eaLnBrk="1" latinLnBrk="0" hangingPunct="1">
        <a:lnSpc>
          <a:spcPct val="90000"/>
        </a:lnSpc>
        <a:spcBef>
          <a:spcPct val="0"/>
        </a:spcBef>
        <a:buNone/>
        <a:defRPr sz="4126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14309" indent="-214309" algn="l" defTabSz="857237" rtl="0" eaLnBrk="1" latinLnBrk="0" hangingPunct="1">
        <a:lnSpc>
          <a:spcPct val="90000"/>
        </a:lnSpc>
        <a:spcBef>
          <a:spcPts val="937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42927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1546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876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00164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28782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357401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19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38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255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18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37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54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473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092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11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28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8947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all 2019"/>
          <p:cNvSpPr txBox="1">
            <a:spLocks noGrp="1"/>
          </p:cNvSpPr>
          <p:nvPr>
            <p:ph type="subTitle" idx="1"/>
          </p:nvPr>
        </p:nvSpPr>
        <p:spPr>
          <a:xfrm>
            <a:off x="3613638" y="4985238"/>
            <a:ext cx="5344342" cy="14610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/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Contributions by Wilson Innovative Solutions LLC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3E3B93-A2C3-4B9F-9AEE-4FD601ADA980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Rainbow Table Attack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Log into Kali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6" y="1692136"/>
            <a:ext cx="7886701" cy="3667538"/>
          </a:xfrm>
        </p:spPr>
        <p:txBody>
          <a:bodyPr/>
          <a:lstStyle/>
          <a:p>
            <a:r>
              <a:rPr lang="en-US" sz="2475"/>
              <a:t>Open the Kali Linux Environment</a:t>
            </a:r>
          </a:p>
          <a:p>
            <a:r>
              <a:rPr lang="en-US" sz="2475"/>
              <a:t>Open Terminal</a:t>
            </a:r>
          </a:p>
          <a:p>
            <a:r>
              <a:rPr lang="en-US" sz="2475"/>
              <a:t>Login as the root user with the following command:</a:t>
            </a:r>
          </a:p>
          <a:p>
            <a:pPr marL="0" indent="0">
              <a:buNone/>
            </a:pPr>
            <a:r>
              <a:rPr lang="en-US" sz="2475" b="1">
                <a:latin typeface="Courier" panose="02060409020205020404"/>
                <a:cs typeface="Arial"/>
              </a:rPr>
              <a:t>		sudo su -</a:t>
            </a:r>
          </a:p>
          <a:p>
            <a:r>
              <a:rPr lang="en-US" sz="2475"/>
              <a:t>Notice the command prompt is now</a:t>
            </a:r>
            <a:r>
              <a:rPr lang="en-US" sz="2475">
                <a:latin typeface="Tw Cen MT"/>
                <a:cs typeface="Arial"/>
              </a:rPr>
              <a:t> </a:t>
            </a:r>
            <a:r>
              <a:rPr lang="en-US" sz="2475" b="1">
                <a:latin typeface="Courier"/>
                <a:cs typeface="Arial"/>
              </a:rPr>
              <a:t>root@kali</a:t>
            </a:r>
          </a:p>
          <a:p>
            <a:pPr marL="0" indent="0">
              <a:buNone/>
            </a:pPr>
            <a:endParaRPr lang="en-US">
              <a:latin typeface="Tw Cen MT"/>
              <a:cs typeface="Arial"/>
            </a:endParaRPr>
          </a:p>
          <a:p>
            <a:endParaRPr lang="en-US">
              <a:latin typeface="Tw Cen MT"/>
              <a:cs typeface="Arial"/>
            </a:endParaRPr>
          </a:p>
        </p:txBody>
      </p:sp>
      <p:pic>
        <p:nvPicPr>
          <p:cNvPr id="4" name="Picture 4" descr="A number and a rectangle&#10;&#10;Description automatically generated">
            <a:extLst>
              <a:ext uri="{FF2B5EF4-FFF2-40B4-BE49-F238E27FC236}">
                <a16:creationId xmlns:a16="http://schemas.microsoft.com/office/drawing/2014/main" id="{2BDBA4E8-9744-3D4B-0CBA-D119D22AB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179" y="2994535"/>
            <a:ext cx="2667000" cy="523875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  <p:pic>
        <p:nvPicPr>
          <p:cNvPr id="5" name="Picture 5" descr="A red numbers on a black background&#10;&#10;Description automatically generated">
            <a:extLst>
              <a:ext uri="{FF2B5EF4-FFF2-40B4-BE49-F238E27FC236}">
                <a16:creationId xmlns:a16="http://schemas.microsoft.com/office/drawing/2014/main" id="{E870E118-E89D-2138-4E5D-EDDAD81E6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787" y="3991425"/>
            <a:ext cx="2638425" cy="542925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357657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Create Rainbow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52866"/>
            <a:ext cx="5082851" cy="981866"/>
          </a:xfrm>
        </p:spPr>
        <p:txBody>
          <a:bodyPr>
            <a:normAutofit fontScale="62500" lnSpcReduction="20000"/>
          </a:bodyPr>
          <a:lstStyle/>
          <a:p>
            <a:r>
              <a:rPr lang="en-US" sz="2475"/>
              <a:t>Type the following command*:</a:t>
            </a:r>
          </a:p>
          <a:p>
            <a:pPr marL="0" indent="0">
              <a:buNone/>
            </a:pPr>
            <a:r>
              <a:rPr lang="en-US" sz="2475" b="1">
                <a:latin typeface="Courier"/>
              </a:rPr>
              <a:t>		rtgen -h</a:t>
            </a:r>
          </a:p>
          <a:p>
            <a:r>
              <a:rPr lang="en-US" sz="2475"/>
              <a:t>Read the options available when using this command to create a rainbow table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A5125C-102C-4F9B-AB24-6C198679BB1B}"/>
              </a:ext>
            </a:extLst>
          </p:cNvPr>
          <p:cNvSpPr txBox="1">
            <a:spLocks/>
          </p:cNvSpPr>
          <p:nvPr/>
        </p:nvSpPr>
        <p:spPr>
          <a:xfrm>
            <a:off x="703385" y="2671113"/>
            <a:ext cx="6917392" cy="701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19050" tIns="19050" rIns="19050" bIns="19050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71450" indent="-171450" hangingPunct="1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</a:rPr>
              <a:t> Type the following command:</a:t>
            </a:r>
          </a:p>
          <a:p>
            <a:pPr marL="0" indent="0" hangingPunct="1">
              <a:buNone/>
            </a:pPr>
            <a:r>
              <a:rPr lang="en-US" sz="1800" b="1">
                <a:latin typeface="Courier"/>
              </a:rPr>
              <a:t>	</a:t>
            </a:r>
            <a:r>
              <a:rPr lang="en-US" sz="1800" b="1" err="1">
                <a:latin typeface="Courier"/>
              </a:rPr>
              <a:t>rtgen</a:t>
            </a:r>
            <a:r>
              <a:rPr lang="en-US" sz="1800" b="1">
                <a:latin typeface="Courier"/>
              </a:rPr>
              <a:t> md5 </a:t>
            </a:r>
            <a:r>
              <a:rPr lang="en-US" sz="1800" b="1" err="1">
                <a:latin typeface="Courier"/>
              </a:rPr>
              <a:t>loweralpha</a:t>
            </a:r>
            <a:r>
              <a:rPr lang="en-US" sz="1800" b="1">
                <a:latin typeface="Courier"/>
              </a:rPr>
              <a:t> 1 5 0 16000 16000 0</a:t>
            </a:r>
          </a:p>
          <a:p>
            <a:pPr hangingPunct="1"/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94DD8E-43A5-43EA-8469-02D4DDD40F36}"/>
              </a:ext>
            </a:extLst>
          </p:cNvPr>
          <p:cNvSpPr/>
          <p:nvPr/>
        </p:nvSpPr>
        <p:spPr>
          <a:xfrm>
            <a:off x="628650" y="3409030"/>
            <a:ext cx="4061619" cy="125829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31775" lvl="1" indent="-231775" algn="l" hangingPunct="1">
              <a:buFont typeface="Arial" panose="020B0604020202020204" pitchFamily="34" charset="0"/>
              <a:buChar char="•"/>
            </a:pPr>
            <a:r>
              <a:rPr lang="en-US" sz="1538" b="0">
                <a:latin typeface="Arial" panose="020B0604020202020204" pitchFamily="34" charset="0"/>
                <a:cs typeface="Arial" panose="020B0604020202020204" pitchFamily="34" charset="0"/>
              </a:rPr>
              <a:t>This will create a rainbow table using the MD5 hash algorithm with a hash length of 16 based on input restricted to 5 characters that are lowercase letters</a:t>
            </a:r>
          </a:p>
          <a:p>
            <a:pPr marL="231775" lvl="8" indent="-231775" algn="l" hangingPunct="1">
              <a:buFont typeface="Arial" panose="020B0604020202020204" pitchFamily="34" charset="0"/>
              <a:buChar char="•"/>
            </a:pPr>
            <a:r>
              <a:rPr lang="en-US" sz="1425" b="0" i="1">
                <a:latin typeface="Arial" panose="020B0604020202020204" pitchFamily="34" charset="0"/>
                <a:cs typeface="Arial" panose="020B0604020202020204" pitchFamily="34" charset="0"/>
              </a:rPr>
              <a:t>This will take time!</a:t>
            </a:r>
            <a:r>
              <a:rPr lang="en-US" sz="1425" i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C4EAE6-B72A-4333-8131-3C25759CCD8B}"/>
              </a:ext>
            </a:extLst>
          </p:cNvPr>
          <p:cNvSpPr/>
          <p:nvPr/>
        </p:nvSpPr>
        <p:spPr>
          <a:xfrm>
            <a:off x="1356486" y="6119266"/>
            <a:ext cx="5611189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1" indent="0" algn="r" hangingPunct="1"/>
            <a:r>
              <a:rPr lang="en-US" sz="1400" b="0" dirty="0">
                <a:latin typeface="Arial"/>
                <a:cs typeface="Arial"/>
              </a:rPr>
              <a:t>*Rainbow Crack is already installed on the CYBER.ORG Range</a:t>
            </a:r>
            <a:br>
              <a:rPr lang="en-US" sz="1400" b="0" dirty="0">
                <a:latin typeface="Arial"/>
                <a:cs typeface="Arial"/>
              </a:rPr>
            </a:br>
            <a:r>
              <a:rPr lang="en-US" sz="1400" b="0" dirty="0">
                <a:latin typeface="Arial"/>
                <a:cs typeface="Arial"/>
              </a:rPr>
              <a:t>Use the following command to install (if not installed):</a:t>
            </a:r>
          </a:p>
          <a:p>
            <a:pPr lvl="1" indent="0" algn="r" hangingPunct="1"/>
            <a:r>
              <a:rPr lang="en-US" sz="1600" dirty="0" err="1">
                <a:latin typeface="Courier"/>
                <a:cs typeface="Arial"/>
              </a:rPr>
              <a:t>sudo</a:t>
            </a:r>
            <a:r>
              <a:rPr lang="en-US" sz="1600" dirty="0">
                <a:latin typeface="Courier"/>
                <a:cs typeface="Arial"/>
              </a:rPr>
              <a:t> apt-get install </a:t>
            </a:r>
            <a:r>
              <a:rPr lang="en-US" sz="1600" dirty="0" err="1">
                <a:latin typeface="Courier"/>
                <a:cs typeface="Arial"/>
              </a:rPr>
              <a:t>rainbowcrack</a:t>
            </a:r>
            <a:endParaRPr lang="en-US" sz="1400" dirty="0">
              <a:latin typeface="Courier"/>
              <a:cs typeface="Arial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A35B634-0A93-4D19-B58A-68E2F565B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085" y="1227176"/>
            <a:ext cx="2885237" cy="1727126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8C471EF-E7D9-4C10-9D6C-1C15E977F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272" y="3639094"/>
            <a:ext cx="3578806" cy="1727127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4096205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97681"/>
          </a:xfrm>
        </p:spPr>
        <p:txBody>
          <a:bodyPr>
            <a:normAutofit/>
          </a:bodyPr>
          <a:lstStyle/>
          <a:p>
            <a:r>
              <a:rPr lang="en-US"/>
              <a:t>Create 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0086"/>
            <a:ext cx="8515350" cy="259851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213995" indent="-213995"/>
            <a:r>
              <a:rPr lang="en-US" sz="1800"/>
              <a:t>Navigate to the folder with Rainbowcrack</a:t>
            </a:r>
            <a:endParaRPr lang="en-US"/>
          </a:p>
          <a:p>
            <a:pPr marL="642620" lvl="1" indent="-213995">
              <a:buNone/>
            </a:pPr>
            <a:r>
              <a:rPr lang="en-US" sz="1600" b="1">
                <a:latin typeface="Courier"/>
              </a:rPr>
              <a:t>cd /usr/share/rainbowcrack </a:t>
            </a:r>
            <a:endParaRPr lang="en-US" sz="1800">
              <a:latin typeface="Courier"/>
            </a:endParaRPr>
          </a:p>
          <a:p>
            <a:pPr marL="213995" indent="-213995"/>
            <a:r>
              <a:rPr lang="en-US" sz="1800">
                <a:latin typeface="Arial"/>
                <a:cs typeface="Arial"/>
              </a:rPr>
              <a:t>Create a sample hash for a 5 character lowercase input by using the following command:</a:t>
            </a:r>
          </a:p>
          <a:p>
            <a:pPr marL="428625" lvl="2" indent="0">
              <a:buNone/>
            </a:pPr>
            <a:r>
              <a:rPr lang="en-US" sz="1600" b="1">
                <a:latin typeface="Courier"/>
                <a:cs typeface="Arial"/>
              </a:rPr>
              <a:t>echo –n "</a:t>
            </a:r>
            <a:r>
              <a:rPr lang="en-US" sz="1600" b="1" err="1">
                <a:latin typeface="Courier"/>
                <a:cs typeface="Arial"/>
              </a:rPr>
              <a:t>david</a:t>
            </a:r>
            <a:r>
              <a:rPr lang="en-US" sz="1600" b="1">
                <a:latin typeface="Courier"/>
                <a:cs typeface="Arial"/>
              </a:rPr>
              <a:t>" | md5sum</a:t>
            </a:r>
            <a:endParaRPr lang="en-US" sz="1600"/>
          </a:p>
          <a:p>
            <a:pPr marL="213995" indent="-213995">
              <a:spcBef>
                <a:spcPts val="936"/>
              </a:spcBef>
            </a:pPr>
            <a:r>
              <a:rPr lang="en-US" sz="1800">
                <a:latin typeface="Arial"/>
                <a:cs typeface="Arial"/>
              </a:rPr>
              <a:t>Repeat this process three more times for other inputs.</a:t>
            </a:r>
          </a:p>
          <a:p>
            <a:pPr marL="213995" indent="-213995">
              <a:spcBef>
                <a:spcPts val="936"/>
              </a:spcBef>
            </a:pPr>
            <a:r>
              <a:rPr lang="en-US" sz="1800">
                <a:latin typeface="Arial"/>
                <a:cs typeface="Arial"/>
              </a:rPr>
              <a:t>Create a new file called “</a:t>
            </a:r>
            <a:r>
              <a:rPr lang="en-US" sz="1800" i="1">
                <a:latin typeface="Arial"/>
                <a:cs typeface="Arial"/>
              </a:rPr>
              <a:t>hashes.txt</a:t>
            </a:r>
            <a:r>
              <a:rPr lang="en-US" sz="1800">
                <a:latin typeface="Arial"/>
                <a:cs typeface="Arial"/>
              </a:rPr>
              <a:t>” in a text editor</a:t>
            </a:r>
            <a:endParaRPr lang="en-US" sz="2600"/>
          </a:p>
          <a:p>
            <a:pPr marL="427990" lvl="1" indent="0">
              <a:buNone/>
            </a:pPr>
            <a:r>
              <a:rPr lang="en-US" sz="1600" b="1" err="1">
                <a:latin typeface="Courier"/>
                <a:cs typeface="Arial"/>
              </a:rPr>
              <a:t>leafpad</a:t>
            </a:r>
            <a:r>
              <a:rPr lang="en-US" sz="1600" b="1">
                <a:latin typeface="Courier"/>
                <a:cs typeface="Arial"/>
              </a:rPr>
              <a:t> hashes.txt</a:t>
            </a:r>
          </a:p>
          <a:p>
            <a:pPr marL="213995" indent="-213995"/>
            <a:r>
              <a:rPr lang="en-US" sz="1800">
                <a:latin typeface="Arial"/>
                <a:cs typeface="Arial"/>
              </a:rPr>
              <a:t>Copy and paste each output into the “</a:t>
            </a:r>
            <a:r>
              <a:rPr lang="en-US" sz="1800" i="1">
                <a:latin typeface="Arial"/>
                <a:cs typeface="Arial"/>
              </a:rPr>
              <a:t>hashes.txt</a:t>
            </a:r>
            <a:r>
              <a:rPr lang="en-US" sz="1800">
                <a:latin typeface="Arial"/>
                <a:cs typeface="Arial"/>
              </a:rPr>
              <a:t>” file</a:t>
            </a:r>
          </a:p>
          <a:p>
            <a:pPr marL="213995" indent="-213995"/>
            <a:r>
              <a:rPr lang="en-US" sz="1800">
                <a:latin typeface="Arial"/>
                <a:cs typeface="Arial"/>
              </a:rPr>
              <a:t>Save each hash on a new line</a:t>
            </a:r>
            <a:r>
              <a:rPr lang="en-US" sz="1800" b="1">
                <a:latin typeface="Arial"/>
                <a:cs typeface="Arial"/>
              </a:rPr>
              <a:t>	</a:t>
            </a:r>
            <a:endParaRPr lang="en-US" sz="2000">
              <a:latin typeface="Arial"/>
              <a:cs typeface="Arial"/>
            </a:endParaRPr>
          </a:p>
          <a:p>
            <a:pPr marL="213995" indent="-213995"/>
            <a:endParaRPr lang="en-US" sz="200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AFEB908-A806-41CF-8263-910AF4971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56" y="4138596"/>
            <a:ext cx="2962688" cy="2467319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3989435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375295" cy="1325563"/>
          </a:xfrm>
        </p:spPr>
        <p:txBody>
          <a:bodyPr>
            <a:normAutofit/>
          </a:bodyPr>
          <a:lstStyle/>
          <a:p>
            <a:r>
              <a:rPr lang="en-US"/>
              <a:t>Crack a Hash using Rainbowcrack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4164496" cy="3667538"/>
          </a:xfrm>
        </p:spPr>
        <p:txBody>
          <a:bodyPr>
            <a:normAutofit fontScale="85000" lnSpcReduction="20000"/>
          </a:bodyPr>
          <a:lstStyle/>
          <a:p>
            <a:r>
              <a:rPr lang="en-US" sz="2475" dirty="0"/>
              <a:t>First run the following command to sort all </a:t>
            </a:r>
            <a:r>
              <a:rPr lang="en-US" sz="2475" i="1" dirty="0"/>
              <a:t>.rt </a:t>
            </a:r>
            <a:r>
              <a:rPr lang="en-US" sz="2475" dirty="0"/>
              <a:t>tables in the current directory to make binary search possible</a:t>
            </a:r>
          </a:p>
          <a:p>
            <a:pPr lvl="1">
              <a:buNone/>
            </a:pPr>
            <a:r>
              <a:rPr lang="en-US" sz="2175" b="1" dirty="0" err="1">
                <a:latin typeface="Courier"/>
              </a:rPr>
              <a:t>rtsort</a:t>
            </a:r>
            <a:r>
              <a:rPr lang="en-US" sz="2175" b="1" dirty="0">
                <a:latin typeface="Courier"/>
              </a:rPr>
              <a:t> .</a:t>
            </a:r>
          </a:p>
          <a:p>
            <a:r>
              <a:rPr lang="en-US" sz="2475" dirty="0"/>
              <a:t>Copy the MD5 hash output from the previous command: </a:t>
            </a:r>
          </a:p>
          <a:p>
            <a:pPr lvl="1">
              <a:buNone/>
            </a:pPr>
            <a:r>
              <a:rPr lang="en-US" sz="2175" b="1" dirty="0">
                <a:latin typeface="Courier"/>
              </a:rPr>
              <a:t>echo –n "</a:t>
            </a:r>
            <a:r>
              <a:rPr lang="en-US" sz="2175" b="1" i="1" dirty="0">
                <a:solidFill>
                  <a:schemeClr val="accent6">
                    <a:lumMod val="75000"/>
                  </a:schemeClr>
                </a:solidFill>
                <a:latin typeface="Courier"/>
              </a:rPr>
              <a:t>&lt;name&gt;</a:t>
            </a:r>
            <a:r>
              <a:rPr lang="en-US" sz="2175" b="1" i="1" dirty="0">
                <a:solidFill>
                  <a:schemeClr val="accent3">
                    <a:lumMod val="50000"/>
                  </a:schemeClr>
                </a:solidFill>
                <a:latin typeface="Courier"/>
              </a:rPr>
              <a:t>"</a:t>
            </a:r>
            <a:r>
              <a:rPr lang="en-US" sz="2175" b="1" dirty="0">
                <a:latin typeface="Courier"/>
              </a:rPr>
              <a:t> | md5sum</a:t>
            </a:r>
          </a:p>
          <a:p>
            <a:r>
              <a:rPr lang="en-US" sz="2475" dirty="0"/>
              <a:t>Crack the hash using the command</a:t>
            </a:r>
          </a:p>
          <a:p>
            <a:pPr lvl="1">
              <a:buNone/>
            </a:pPr>
            <a:r>
              <a:rPr lang="en-US" sz="2175" b="1" dirty="0" err="1">
                <a:latin typeface="Courier"/>
              </a:rPr>
              <a:t>rcrack</a:t>
            </a:r>
            <a:r>
              <a:rPr lang="en-US" sz="2175" b="1" dirty="0">
                <a:latin typeface="Courier"/>
              </a:rPr>
              <a:t> . –h </a:t>
            </a:r>
            <a:r>
              <a:rPr lang="en-US" sz="2175" b="1" dirty="0">
                <a:solidFill>
                  <a:schemeClr val="accent6">
                    <a:lumMod val="75000"/>
                  </a:schemeClr>
                </a:solidFill>
                <a:latin typeface="Courier"/>
              </a:rPr>
              <a:t>&lt;</a:t>
            </a:r>
            <a:r>
              <a:rPr lang="en-US" sz="2175" b="1" i="1" dirty="0">
                <a:solidFill>
                  <a:schemeClr val="accent6">
                    <a:lumMod val="75000"/>
                  </a:schemeClr>
                </a:solidFill>
                <a:latin typeface="Courier"/>
              </a:rPr>
              <a:t>MD5 hash&gt;</a:t>
            </a:r>
            <a:endParaRPr lang="en-US" sz="2175" i="1" dirty="0">
              <a:solidFill>
                <a:schemeClr val="accent6">
                  <a:lumMod val="75000"/>
                </a:schemeClr>
              </a:solidFill>
              <a:latin typeface="Courier"/>
            </a:endParaRPr>
          </a:p>
          <a:p>
            <a:r>
              <a:rPr lang="en-US" sz="2475" dirty="0"/>
              <a:t>Observe the output with the plaintext answer shown for the matching hash</a:t>
            </a:r>
            <a:r>
              <a:rPr lang="en-US" sz="2250" b="1" dirty="0"/>
              <a:t>	</a:t>
            </a:r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114D56-6F6C-432B-858F-8BD7B08B7740}"/>
              </a:ext>
            </a:extLst>
          </p:cNvPr>
          <p:cNvCxnSpPr>
            <a:cxnSpLocks/>
          </p:cNvCxnSpPr>
          <p:nvPr/>
        </p:nvCxnSpPr>
        <p:spPr>
          <a:xfrm flipH="1">
            <a:off x="8026659" y="1603102"/>
            <a:ext cx="314909" cy="52077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D2BD38-9C6E-49B5-9424-0718FC3DC2CF}"/>
              </a:ext>
            </a:extLst>
          </p:cNvPr>
          <p:cNvSpPr txBox="1"/>
          <p:nvPr/>
        </p:nvSpPr>
        <p:spPr>
          <a:xfrm>
            <a:off x="8017232" y="1218381"/>
            <a:ext cx="986712" cy="3847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125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from “</a:t>
            </a:r>
            <a:r>
              <a:rPr lang="en-US" sz="1125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david</a:t>
            </a:r>
            <a:r>
              <a:rPr lang="en-US" sz="1125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476B16C-5604-483F-8C26-EECAF325C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043" y="2130262"/>
            <a:ext cx="4124901" cy="3124636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378204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11" y="618811"/>
            <a:ext cx="8308009" cy="777910"/>
          </a:xfrm>
        </p:spPr>
        <p:txBody>
          <a:bodyPr>
            <a:noAutofit/>
          </a:bodyPr>
          <a:lstStyle/>
          <a:p>
            <a:r>
              <a:rPr lang="en-US" sz="4000"/>
              <a:t>Crack a file of hashes using Rainbowcrack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411" y="1692136"/>
            <a:ext cx="7664914" cy="2698994"/>
          </a:xfrm>
        </p:spPr>
        <p:txBody>
          <a:bodyPr>
            <a:normAutofit/>
          </a:bodyPr>
          <a:lstStyle/>
          <a:p>
            <a:r>
              <a:rPr lang="en-US" sz="2475"/>
              <a:t>Crack multiple hashes at once stored in a file using the command:</a:t>
            </a:r>
          </a:p>
          <a:p>
            <a:pPr marL="428618" lvl="1" indent="0">
              <a:buNone/>
            </a:pPr>
            <a:r>
              <a:rPr lang="en-US" sz="1800" b="1" err="1">
                <a:latin typeface="Courier"/>
              </a:rPr>
              <a:t>rcrack</a:t>
            </a:r>
            <a:r>
              <a:rPr lang="en-US" sz="1800" b="1">
                <a:latin typeface="Courier"/>
              </a:rPr>
              <a:t> . –l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urier"/>
              </a:rPr>
              <a:t>&lt;</a:t>
            </a:r>
            <a:r>
              <a:rPr lang="en-US" sz="1800" b="1" i="1">
                <a:solidFill>
                  <a:schemeClr val="accent6">
                    <a:lumMod val="75000"/>
                  </a:schemeClr>
                </a:solidFill>
                <a:latin typeface="Courier"/>
              </a:rPr>
              <a:t>filename&gt;</a:t>
            </a:r>
            <a:endParaRPr lang="en-US" sz="1800">
              <a:solidFill>
                <a:schemeClr val="accent6">
                  <a:lumMod val="75000"/>
                </a:schemeClr>
              </a:solidFill>
              <a:latin typeface="Courier"/>
            </a:endParaRPr>
          </a:p>
          <a:p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D1696CF-816A-4463-A568-CF03B7650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00420"/>
            <a:ext cx="4153480" cy="3696216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2469648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11" y="588666"/>
            <a:ext cx="8140355" cy="701536"/>
          </a:xfrm>
        </p:spPr>
        <p:txBody>
          <a:bodyPr>
            <a:normAutofit/>
          </a:bodyPr>
          <a:lstStyle/>
          <a:p>
            <a:r>
              <a:rPr lang="en-US"/>
              <a:t>Observe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410" y="1692135"/>
            <a:ext cx="3856589" cy="406557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The rainbow table created, solved 3 out of 4 hashes</a:t>
            </a:r>
          </a:p>
          <a:p>
            <a:r>
              <a:rPr lang="en-US"/>
              <a:t>The one plaintext it did not find was for “</a:t>
            </a:r>
            <a:r>
              <a:rPr lang="en-US" i="1"/>
              <a:t>philip</a:t>
            </a:r>
            <a:r>
              <a:rPr lang="en-US"/>
              <a:t>” which is more than 5 characters</a:t>
            </a:r>
          </a:p>
          <a:p>
            <a:r>
              <a:rPr lang="en-US"/>
              <a:t>If the word is between 1-5 characters in length, the table can solve ~100% of the password</a:t>
            </a:r>
          </a:p>
          <a:p>
            <a:r>
              <a:rPr lang="en-US"/>
              <a:t>The more rainbow tables we generate, and the longer they are, the more possibilities to crack the password – however long tables require a LOT of space!</a:t>
            </a: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EFD35FC-0E1F-4E86-AE0F-39AAB11A4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286" y="1658407"/>
            <a:ext cx="4153480" cy="3696216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85776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924-B6BB-4DD0-8623-FD687CD63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64141" cy="1325563"/>
          </a:xfrm>
        </p:spPr>
        <p:txBody>
          <a:bodyPr>
            <a:noAutofit/>
          </a:bodyPr>
          <a:lstStyle/>
          <a:p>
            <a:r>
              <a:rPr lang="en-US" sz="4000"/>
              <a:t>How to Defend against Rainbow Table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705D-DDC3-4FDE-84E5-E99E71AC5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7886700" cy="399236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Salt those passwords!</a:t>
            </a:r>
          </a:p>
          <a:p>
            <a:pPr lvl="1"/>
            <a:r>
              <a:rPr lang="en-US"/>
              <a:t>A salt is string of characters added to a password before it is hashed</a:t>
            </a:r>
          </a:p>
          <a:p>
            <a:pPr lvl="1"/>
            <a:r>
              <a:rPr lang="en-US"/>
              <a:t>Using a unique salt for each user makes using a rainbow table more difficult.</a:t>
            </a:r>
          </a:p>
          <a:p>
            <a:pPr lvl="2"/>
            <a:r>
              <a:rPr lang="en-US"/>
              <a:t>The rainbow table has to be recomputed for each user.</a:t>
            </a:r>
          </a:p>
          <a:p>
            <a:pPr lvl="2"/>
            <a:r>
              <a:rPr lang="en-US"/>
              <a:t>If a password is found, which part is the hash and which is the password?</a:t>
            </a:r>
          </a:p>
          <a:p>
            <a:r>
              <a:rPr lang="en-US"/>
              <a:t>Key Stretching</a:t>
            </a:r>
          </a:p>
          <a:p>
            <a:pPr lvl="1"/>
            <a:r>
              <a:rPr lang="en-US"/>
              <a:t>“Hashing the hash”</a:t>
            </a:r>
          </a:p>
          <a:p>
            <a:pPr lvl="1"/>
            <a:r>
              <a:rPr lang="en-US"/>
              <a:t>Hashed values are hashed multiple times to increase the computation time required to hash each password</a:t>
            </a:r>
          </a:p>
          <a:p>
            <a:r>
              <a:rPr lang="en-US"/>
              <a:t>How else can you defend against Rainbow Tables?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8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Rainbow Table Attack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this lab students will perform password cracking via the use of rainbow tables.</a:t>
            </a:r>
          </a:p>
          <a:p>
            <a:r>
              <a:rPr lang="en-US"/>
              <a:t>Materials needed</a:t>
            </a:r>
          </a:p>
          <a:p>
            <a:pPr lvl="1"/>
            <a:r>
              <a:rPr lang="en-US"/>
              <a:t>Kali Linux </a:t>
            </a:r>
          </a:p>
          <a:p>
            <a:r>
              <a:rPr lang="en-US"/>
              <a:t>Software Tools used</a:t>
            </a:r>
          </a:p>
          <a:p>
            <a:pPr lvl="1"/>
            <a:r>
              <a:rPr lang="en-US" sz="2025" err="1"/>
              <a:t>rainbowcrack</a:t>
            </a:r>
            <a:r>
              <a:rPr lang="en-US" sz="2025"/>
              <a:t> </a:t>
            </a:r>
            <a:r>
              <a:rPr lang="en-US"/>
              <a:t>(Password Cracking Tool)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13995" indent="-213995">
              <a:buFont typeface="Arial"/>
            </a:pPr>
            <a:r>
              <a:rPr lang="en-US" sz="2400" dirty="0">
                <a:latin typeface="Arial"/>
                <a:cs typeface="Arial"/>
              </a:rPr>
              <a:t>Security+ Objectives (SY0-701)</a:t>
            </a:r>
            <a:endParaRPr lang="en-US" dirty="0"/>
          </a:p>
          <a:p>
            <a:pPr marL="642620" lvl="1" indent="-213995">
              <a:spcBef>
                <a:spcPts val="936"/>
              </a:spcBef>
            </a:pPr>
            <a:r>
              <a:rPr lang="en" dirty="0">
                <a:latin typeface="Arial"/>
                <a:cs typeface="Arial"/>
              </a:rPr>
              <a:t>Objective 2.4 - </a:t>
            </a:r>
            <a:r>
              <a:rPr lang="en-US" dirty="0">
                <a:latin typeface="Arial"/>
                <a:cs typeface="Arial"/>
              </a:rPr>
              <a:t>Explain the purpose of mitigation techniques used to secure the enterprise.</a:t>
            </a:r>
            <a:r>
              <a:rPr lang="en" dirty="0">
                <a:latin typeface="Arial"/>
                <a:cs typeface="Arial"/>
              </a:rPr>
              <a:t>.</a:t>
            </a:r>
            <a:endParaRPr lang="en-US" dirty="0"/>
          </a:p>
          <a:p>
            <a:pPr marL="1071245" lvl="2" indent="-213995">
              <a:spcBef>
                <a:spcPts val="936"/>
              </a:spcBef>
            </a:pPr>
            <a:r>
              <a:rPr lang="en-US" sz="1850" dirty="0">
                <a:latin typeface="Arial"/>
                <a:cs typeface="Arial"/>
              </a:rPr>
              <a:t>Hardening Techniques</a:t>
            </a:r>
            <a:endParaRPr lang="en-US" sz="1850" dirty="0"/>
          </a:p>
          <a:p>
            <a:pPr marL="1499870" lvl="3" indent="-213995">
              <a:spcBef>
                <a:spcPts val="936"/>
              </a:spcBef>
            </a:pPr>
            <a:r>
              <a:rPr lang="en" sz="1650" dirty="0">
                <a:latin typeface="Arial"/>
                <a:cs typeface="Arial"/>
              </a:rPr>
              <a:t>Password Policies</a:t>
            </a:r>
            <a:endParaRPr lang="en" dirty="0">
              <a:latin typeface="Arial"/>
              <a:cs typeface="Arial"/>
            </a:endParaRPr>
          </a:p>
          <a:p>
            <a:pPr marL="582930" lvl="1" indent="-106680"/>
            <a:r>
              <a:rPr lang="en" dirty="0">
                <a:latin typeface="Arial"/>
                <a:cs typeface="Arial"/>
              </a:rPr>
              <a:t> Objective 2.5 - </a:t>
            </a:r>
            <a:r>
              <a:rPr lang="en-US" dirty="0">
                <a:latin typeface="Arial"/>
                <a:cs typeface="Arial"/>
              </a:rPr>
              <a:t>Given a scenario, analyze indicators of  malicious activity</a:t>
            </a:r>
          </a:p>
          <a:p>
            <a:pPr marL="821055" lvl="2" indent="-106680"/>
            <a:r>
              <a:rPr lang="en" sz="1850">
                <a:latin typeface="Arial"/>
                <a:cs typeface="Arial"/>
              </a:rPr>
              <a:t>Password Attacks</a:t>
            </a:r>
            <a:endParaRPr lang="en-US" sz="18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448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079571"/>
              </p:ext>
            </p:extLst>
          </p:nvPr>
        </p:nvGraphicFramePr>
        <p:xfrm>
          <a:off x="1659234" y="4343837"/>
          <a:ext cx="6118010" cy="1413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3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863">
                <a:tc>
                  <a:txBody>
                    <a:bodyPr/>
                    <a:lstStyle/>
                    <a:p>
                      <a:pPr algn="l"/>
                      <a:r>
                        <a:rPr lang="en-US" sz="1700" b="1" err="1">
                          <a:latin typeface="Courier"/>
                          <a:cs typeface="Arial"/>
                        </a:rPr>
                        <a:t>SomeBigLongValue</a:t>
                      </a:r>
                      <a:endParaRPr lang="en-US" sz="1700" b="1"/>
                    </a:p>
                  </a:txBody>
                  <a:tcPr marL="34290" marR="34290" marT="17145" marB="171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700" b="1"/>
                    </a:p>
                  </a:txBody>
                  <a:tcPr marL="34290" marR="34290" marT="17145" marB="171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latin typeface="Courier"/>
                          <a:cs typeface="Arial"/>
                        </a:rPr>
                        <a:t>33ce0634</a:t>
                      </a:r>
                      <a:endParaRPr lang="en-US" sz="1700" b="1"/>
                    </a:p>
                  </a:txBody>
                  <a:tcPr marL="34290" marR="34290" marT="17145" marB="171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863">
                <a:tc>
                  <a:txBody>
                    <a:bodyPr/>
                    <a:lstStyle/>
                    <a:p>
                      <a:pPr algn="l"/>
                      <a:r>
                        <a:rPr lang="en-US" sz="1700" b="1" err="1">
                          <a:latin typeface="Courier"/>
                          <a:cs typeface="Arial"/>
                        </a:rPr>
                        <a:t>tinyval</a:t>
                      </a:r>
                      <a:r>
                        <a:rPr lang="en-US" sz="1700" b="1">
                          <a:latin typeface="Courier"/>
                          <a:cs typeface="Arial"/>
                        </a:rPr>
                        <a:t> </a:t>
                      </a:r>
                      <a:endParaRPr lang="en-US" sz="1700" b="1"/>
                    </a:p>
                  </a:txBody>
                  <a:tcPr marL="34290" marR="34290" marT="17145" marB="171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700" b="1"/>
                    </a:p>
                  </a:txBody>
                  <a:tcPr marL="34290" marR="34290" marT="17145" marB="171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latin typeface="Courier"/>
                          <a:cs typeface="Arial"/>
                        </a:rPr>
                        <a:t>0c430308</a:t>
                      </a:r>
                      <a:endParaRPr lang="en-US" sz="1700" b="1"/>
                    </a:p>
                  </a:txBody>
                  <a:tcPr marL="34290" marR="34290" marT="17145" marB="171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863">
                <a:tc>
                  <a:txBody>
                    <a:bodyPr/>
                    <a:lstStyle/>
                    <a:p>
                      <a:pPr algn="l"/>
                      <a:r>
                        <a:rPr lang="en-US" sz="1700" b="1" err="1">
                          <a:latin typeface="Courier"/>
                          <a:cs typeface="Arial"/>
                        </a:rPr>
                        <a:t>NggYuNgLYDngraaDY</a:t>
                      </a:r>
                      <a:endParaRPr lang="en-US" sz="1700" b="1"/>
                    </a:p>
                  </a:txBody>
                  <a:tcPr marL="34290" marR="34290" marT="17145" marB="171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700" b="1"/>
                    </a:p>
                  </a:txBody>
                  <a:tcPr marL="34290" marR="34290" marT="17145" marB="171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latin typeface="Courier"/>
                          <a:cs typeface="Arial"/>
                        </a:rPr>
                        <a:t>3803062f</a:t>
                      </a:r>
                      <a:endParaRPr lang="en-US" sz="1700" b="1"/>
                    </a:p>
                  </a:txBody>
                  <a:tcPr marL="34290" marR="34290" marT="17145" marB="171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676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34290" marR="34290" marT="17145" marB="171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34290" marR="34290" marT="17145" marB="171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34290" marR="34290" marT="17145" marB="171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900" b="0" i="0" u="none" strike="noStrike" cap="none" spc="0" baseline="0">
                          <a:solidFill>
                            <a:srgbClr val="0070C0"/>
                          </a:solidFill>
                          <a:uFillTx/>
                          <a:latin typeface="Tw Cen MT"/>
                          <a:ea typeface="Tw Cen MT" panose="020B0602020104020603" pitchFamily="34" charset="0"/>
                          <a:cs typeface="Arial"/>
                          <a:sym typeface="Helvetica Neue"/>
                        </a:rPr>
                        <a:t>Variable size input</a:t>
                      </a:r>
                    </a:p>
                  </a:txBody>
                  <a:tcPr marL="34290" marR="34290" marT="17145" marB="171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34290" marR="34290" marT="17145" marB="171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cap="none" spc="0" baseline="0">
                          <a:solidFill>
                            <a:srgbClr val="FF0000"/>
                          </a:solidFill>
                          <a:uFillTx/>
                          <a:latin typeface="Tw Cen MT"/>
                          <a:ea typeface="Tw Cen MT" panose="020B0602020104020603" pitchFamily="34" charset="0"/>
                          <a:cs typeface="Arial"/>
                          <a:sym typeface="Helvetica Neue"/>
                        </a:rPr>
                        <a:t>Fixed size output</a:t>
                      </a:r>
                    </a:p>
                  </a:txBody>
                  <a:tcPr marL="34290" marR="34290" marT="17145" marB="171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A7DBFE-A013-4F76-AD12-1AAA96EB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Hash?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23796-2506-4D7F-A879-CDA0E2640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286750" cy="251812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13995" indent="-213995"/>
            <a:r>
              <a:rPr lang="en-US" sz="2600">
                <a:latin typeface="Arial"/>
                <a:cs typeface="Arial"/>
              </a:rPr>
              <a:t>A hashing algorithm is an algorithm that converts inp</a:t>
            </a:r>
            <a:r>
              <a:rPr lang="en-US" sz="2400">
                <a:latin typeface="Arial"/>
                <a:cs typeface="Arial"/>
              </a:rPr>
              <a:t>ut data (or a message) of varying size to a hash output o</a:t>
            </a:r>
            <a:r>
              <a:rPr lang="en-US" sz="2600">
                <a:latin typeface="Arial"/>
                <a:cs typeface="Arial"/>
              </a:rPr>
              <a:t>f a fixed size</a:t>
            </a:r>
          </a:p>
          <a:p>
            <a:pPr marL="213995" indent="-213995"/>
            <a:r>
              <a:rPr lang="en-US" sz="2600">
                <a:latin typeface="Arial"/>
                <a:cs typeface="Arial"/>
              </a:rPr>
              <a:t>A hash is a one-way function, impossible to revert.</a:t>
            </a:r>
          </a:p>
          <a:p>
            <a:pPr marL="213995" indent="-213995"/>
            <a:r>
              <a:rPr lang="en-US" sz="2600">
                <a:latin typeface="Arial"/>
                <a:cs typeface="Arial"/>
              </a:rPr>
              <a:t>Generally, the longer the fixed output the less possibility of collisions (two inputs producing the same output), thus the more secure the hashing algorithm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240C024-47FF-4F26-8D0C-BFB1164E3B4F}"/>
              </a:ext>
            </a:extLst>
          </p:cNvPr>
          <p:cNvSpPr/>
          <p:nvPr/>
        </p:nvSpPr>
        <p:spPr>
          <a:xfrm>
            <a:off x="4217098" y="4683562"/>
            <a:ext cx="709803" cy="366832"/>
          </a:xfrm>
          <a:prstGeom prst="rightArrow">
            <a:avLst/>
          </a:prstGeom>
          <a:solidFill>
            <a:srgbClr val="00B05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40E5103-2798-467E-A69E-403F7BA3DCC2}"/>
              </a:ext>
            </a:extLst>
          </p:cNvPr>
          <p:cNvSpPr/>
          <p:nvPr/>
        </p:nvSpPr>
        <p:spPr>
          <a:xfrm rot="16200000">
            <a:off x="2703009" y="4169998"/>
            <a:ext cx="233171" cy="2312495"/>
          </a:xfrm>
          <a:prstGeom prst="leftBrace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90" tIns="17145" rIns="34290" bIns="17145" numCol="1" spcCol="38100" rtlCol="0" anchor="t">
            <a:noAutofit/>
          </a:bodyPr>
          <a:lstStyle/>
          <a:p>
            <a:pPr algn="l" defTabSz="342900" latinLnBrk="1"/>
            <a:endParaRPr lang="en-US" sz="675" b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BD5A16E-4C16-47F5-A0A9-88A81500A6F0}"/>
              </a:ext>
            </a:extLst>
          </p:cNvPr>
          <p:cNvSpPr/>
          <p:nvPr/>
        </p:nvSpPr>
        <p:spPr>
          <a:xfrm rot="16200000">
            <a:off x="6262629" y="4786393"/>
            <a:ext cx="233171" cy="1079705"/>
          </a:xfrm>
          <a:prstGeom prst="leftBrace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90" tIns="17145" rIns="34290" bIns="17145" numCol="1" spcCol="38100" rtlCol="0" anchor="t">
            <a:noAutofit/>
          </a:bodyPr>
          <a:lstStyle/>
          <a:p>
            <a:pPr algn="l" defTabSz="342900" latinLnBrk="1"/>
            <a:endParaRPr lang="en-US" sz="675" b="0"/>
          </a:p>
        </p:txBody>
      </p:sp>
    </p:spTree>
    <p:extLst>
      <p:ext uri="{BB962C8B-B14F-4D97-AF65-F5344CB8AC3E}">
        <p14:creationId xmlns:p14="http://schemas.microsoft.com/office/powerpoint/2010/main" val="95807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Rainbow 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5520731" cy="3965086"/>
          </a:xfrm>
        </p:spPr>
        <p:txBody>
          <a:bodyPr>
            <a:normAutofit lnSpcReduction="10000"/>
          </a:bodyPr>
          <a:lstStyle/>
          <a:p>
            <a:r>
              <a:rPr lang="en-US" sz="2400"/>
              <a:t>Pre-calculated series of hashes using known hashing algorithms</a:t>
            </a:r>
          </a:p>
          <a:p>
            <a:r>
              <a:rPr lang="en-US" sz="2400"/>
              <a:t>Commonly used for cracking passwords</a:t>
            </a:r>
          </a:p>
          <a:p>
            <a:pPr lvl="1"/>
            <a:r>
              <a:rPr lang="en-US" sz="2000"/>
              <a:t> Find the matching hash string of text</a:t>
            </a:r>
          </a:p>
          <a:p>
            <a:pPr lvl="1"/>
            <a:r>
              <a:rPr lang="en-US" sz="2000"/>
              <a:t> Look up the input text that gave the result</a:t>
            </a:r>
          </a:p>
          <a:p>
            <a:pPr lvl="1"/>
            <a:r>
              <a:rPr lang="en-US" sz="2000"/>
              <a:t> </a:t>
            </a:r>
            <a:r>
              <a:rPr lang="en-US" sz="2000" i="1"/>
              <a:t>Voila!</a:t>
            </a:r>
            <a:r>
              <a:rPr lang="en-US" sz="2000"/>
              <a:t> There’s the password/input string</a:t>
            </a:r>
          </a:p>
          <a:p>
            <a:r>
              <a:rPr lang="en-US" sz="2400"/>
              <a:t>Rainbow tables are application-specific</a:t>
            </a:r>
          </a:p>
          <a:p>
            <a:pPr lvl="1"/>
            <a:r>
              <a:rPr lang="en-US" sz="2000"/>
              <a:t>Built for each different application or OS</a:t>
            </a:r>
          </a:p>
          <a:p>
            <a:pPr lvl="1"/>
            <a:r>
              <a:rPr lang="en-US" sz="2000"/>
              <a:t>No one table for all uses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4CE654-422C-49CA-B97C-62D16A9D4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208516"/>
              </p:ext>
            </p:extLst>
          </p:nvPr>
        </p:nvGraphicFramePr>
        <p:xfrm>
          <a:off x="6149381" y="2093678"/>
          <a:ext cx="2892287" cy="2670644"/>
        </p:xfrm>
        <a:graphic>
          <a:graphicData uri="http://schemas.openxmlformats.org/drawingml/2006/table">
            <a:tbl>
              <a:tblPr firstRow="1" bandRow="1">
                <a:tableStyleId>{CF821DB8-F4EB-4A41-A1BA-3FCAFE7338EE}</a:tableStyleId>
              </a:tblPr>
              <a:tblGrid>
                <a:gridCol w="1513869">
                  <a:extLst>
                    <a:ext uri="{9D8B030D-6E8A-4147-A177-3AD203B41FA5}">
                      <a16:colId xmlns:a16="http://schemas.microsoft.com/office/drawing/2014/main" val="4290866649"/>
                    </a:ext>
                  </a:extLst>
                </a:gridCol>
                <a:gridCol w="1378418">
                  <a:extLst>
                    <a:ext uri="{9D8B030D-6E8A-4147-A177-3AD203B41FA5}">
                      <a16:colId xmlns:a16="http://schemas.microsoft.com/office/drawing/2014/main" val="3636870271"/>
                    </a:ext>
                  </a:extLst>
                </a:gridCol>
              </a:tblGrid>
              <a:tr h="521804">
                <a:tc>
                  <a:txBody>
                    <a:bodyPr/>
                    <a:lstStyle/>
                    <a:p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Plaintext</a:t>
                      </a:r>
                      <a:endParaRPr lang="en-US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290" marT="17145" marB="17145" anchor="b"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spc="0" baseline="0">
                          <a:solidFill>
                            <a:srgbClr val="FFFFFF"/>
                          </a:solidFill>
                          <a:uFillTx/>
                          <a:latin typeface="Arial" panose="020B0604020202020204" pitchFamily="34" charset="0"/>
                          <a:ea typeface="Helvetica Neue"/>
                          <a:cs typeface="Arial" panose="020B0604020202020204" pitchFamily="34" charset="0"/>
                          <a:sym typeface="Helvetica Neue Light"/>
                        </a:rPr>
                        <a:t>MD5 Checksum</a:t>
                      </a:r>
                    </a:p>
                  </a:txBody>
                  <a:tcPr marL="34290" marR="34290" marT="17145" marB="17145" anchor="b"/>
                </a:tc>
                <a:extLst>
                  <a:ext uri="{0D108BD9-81ED-4DB2-BD59-A6C34878D82A}">
                    <a16:rowId xmlns:a16="http://schemas.microsoft.com/office/drawing/2014/main" val="1152204183"/>
                  </a:ext>
                </a:extLst>
              </a:tr>
              <a:tr h="521804">
                <a:tc>
                  <a:txBody>
                    <a:bodyPr/>
                    <a:lstStyle/>
                    <a:p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Alice</a:t>
                      </a:r>
                      <a:endParaRPr lang="en-US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Courier" panose="02060409020205020404" pitchFamily="49" charset="0"/>
                        </a:rPr>
                        <a:t>64489c85dc2fe0787b85cd87214b3810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52349778"/>
                  </a:ext>
                </a:extLst>
              </a:tr>
              <a:tr h="521804">
                <a:tc>
                  <a:txBody>
                    <a:bodyPr/>
                    <a:lstStyle/>
                    <a:p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Bob</a:t>
                      </a:r>
                      <a:endParaRPr lang="en-US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Courier" panose="02060409020205020404" pitchFamily="49" charset="0"/>
                        </a:rPr>
                        <a:t>2fc1c0beb992cd7096975cfebf9d5c3b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599586082"/>
                  </a:ext>
                </a:extLst>
              </a:tr>
              <a:tr h="521804">
                <a:tc>
                  <a:txBody>
                    <a:bodyPr/>
                    <a:lstStyle/>
                    <a:p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Carol</a:t>
                      </a:r>
                      <a:endParaRPr lang="en-US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Courier" panose="02060409020205020404" pitchFamily="49" charset="0"/>
                        </a:rPr>
                        <a:t>150c16d9d096e70af3596111d7402397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765964732"/>
                  </a:ext>
                </a:extLst>
              </a:tr>
              <a:tr h="521804">
                <a:tc>
                  <a:txBody>
                    <a:bodyPr/>
                    <a:lstStyle/>
                    <a:p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Dave</a:t>
                      </a:r>
                      <a:endParaRPr lang="en-US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Courier" panose="02060409020205020404" pitchFamily="49" charset="0"/>
                        </a:rPr>
                        <a:t>083d9a270e6e16b2fbb08d35067aae5f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968065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11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7252-BE4F-4AF9-9CF4-BA3E2992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213899" cy="1120774"/>
          </a:xfrm>
        </p:spPr>
        <p:txBody>
          <a:bodyPr/>
          <a:lstStyle/>
          <a:p>
            <a:r>
              <a:rPr lang="en-US"/>
              <a:t>How does a Rainbow Table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D450E-D949-43E5-B1B0-33546F752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00200"/>
            <a:ext cx="7886701" cy="4576766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Get the first </a:t>
            </a:r>
            <a:r>
              <a:rPr lang="en-US" b="1">
                <a:latin typeface="Courier"/>
              </a:rPr>
              <a:t>X</a:t>
            </a:r>
            <a:r>
              <a:rPr lang="en-US"/>
              <a:t> characters of a hash</a:t>
            </a:r>
          </a:p>
          <a:p>
            <a:pPr lvl="1"/>
            <a:r>
              <a:rPr lang="en-US"/>
              <a:t>Hash these characters</a:t>
            </a:r>
          </a:p>
          <a:p>
            <a:r>
              <a:rPr lang="en-US"/>
              <a:t>Get the first </a:t>
            </a:r>
            <a:r>
              <a:rPr lang="en-US" b="1">
                <a:latin typeface="Courier"/>
              </a:rPr>
              <a:t>X</a:t>
            </a:r>
            <a:r>
              <a:rPr lang="en-US"/>
              <a:t> characters of </a:t>
            </a:r>
            <a:r>
              <a:rPr lang="en-US" i="1"/>
              <a:t>that</a:t>
            </a:r>
            <a:r>
              <a:rPr lang="en-US"/>
              <a:t> hash</a:t>
            </a:r>
          </a:p>
          <a:p>
            <a:pPr lvl="1"/>
            <a:r>
              <a:rPr lang="en-US"/>
              <a:t>Hash </a:t>
            </a:r>
            <a:r>
              <a:rPr lang="en-US" i="1"/>
              <a:t>these</a:t>
            </a:r>
            <a:r>
              <a:rPr lang="en-US"/>
              <a:t> characters</a:t>
            </a:r>
          </a:p>
          <a:p>
            <a:r>
              <a:rPr lang="en-US"/>
              <a:t>Do this repeatedly…</a:t>
            </a:r>
          </a:p>
          <a:p>
            <a:pPr lvl="1"/>
            <a:r>
              <a:rPr lang="en-US"/>
              <a:t>This creates a "chain"</a:t>
            </a:r>
          </a:p>
          <a:p>
            <a:pPr lvl="1"/>
            <a:r>
              <a:rPr lang="en-US"/>
              <a:t>Each chain can be referred to as a color "red" (first hash), "orange" (second hash), "yellow" (third hash), etc.</a:t>
            </a:r>
          </a:p>
          <a:p>
            <a:r>
              <a:rPr lang="en-US"/>
              <a:t>After obtaining enough chains, they create a table</a:t>
            </a:r>
          </a:p>
          <a:p>
            <a:pPr lvl="1" indent="-257175"/>
            <a:r>
              <a:rPr lang="en-US"/>
              <a:t>A table of all the colors... like a rainbow. Hence a "rainbow table".</a:t>
            </a:r>
          </a:p>
          <a:p>
            <a:r>
              <a:rPr lang="en-US"/>
              <a:t>Only store the plaintext and final hash value for each chain</a:t>
            </a:r>
          </a:p>
          <a:p>
            <a:pPr lvl="1" indent="-257175"/>
            <a:r>
              <a:rPr lang="en-US"/>
              <a:t>All values in between plaintext and final hash can be re-computed as needed</a:t>
            </a:r>
          </a:p>
          <a:p>
            <a:endParaRPr lang="en-US"/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988DA24E-2FA5-41E3-A0CA-77376C6D0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681034"/>
            <a:ext cx="3124200" cy="315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3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7252-BE4F-4AF9-9CF4-BA3E2992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899" cy="1325563"/>
          </a:xfrm>
        </p:spPr>
        <p:txBody>
          <a:bodyPr/>
          <a:lstStyle/>
          <a:p>
            <a:r>
              <a:rPr lang="en-US"/>
              <a:t>How does a Rainbow Table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D450E-D949-43E5-B1B0-33546F752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/>
              <a:t>To use the table, take the first </a:t>
            </a:r>
            <a:r>
              <a:rPr lang="en-US" b="1">
                <a:latin typeface="Courier"/>
              </a:rPr>
              <a:t>X</a:t>
            </a:r>
            <a:r>
              <a:rPr lang="en-US"/>
              <a:t> characters of the target hashed password and look for a match in the table.</a:t>
            </a:r>
          </a:p>
          <a:p>
            <a:pPr lvl="1" indent="-257175"/>
            <a:r>
              <a:rPr lang="en-US"/>
              <a:t>If a match is not found, take the first </a:t>
            </a:r>
            <a:r>
              <a:rPr lang="en-US" sz="2025" b="1">
                <a:latin typeface="Courier"/>
              </a:rPr>
              <a:t>X</a:t>
            </a:r>
            <a:r>
              <a:rPr lang="en-US"/>
              <a:t> characters, hash, and search again</a:t>
            </a:r>
          </a:p>
          <a:p>
            <a:pPr lvl="1" indent="-257175"/>
            <a:r>
              <a:rPr lang="en-US"/>
              <a:t>If a match </a:t>
            </a:r>
            <a:r>
              <a:rPr lang="en-US" i="1"/>
              <a:t>is</a:t>
            </a:r>
            <a:r>
              <a:rPr lang="en-US"/>
              <a:t> found, you know the plaintext at the front of that chain is part of the target password – this narrows the search by </a:t>
            </a:r>
            <a:r>
              <a:rPr lang="en-US" b="1">
                <a:latin typeface="Courier"/>
              </a:rPr>
              <a:t>X</a:t>
            </a:r>
            <a:r>
              <a:rPr lang="en-US"/>
              <a:t> characters.</a:t>
            </a:r>
          </a:p>
          <a:p>
            <a:pPr lvl="2"/>
            <a:r>
              <a:rPr lang="en-US"/>
              <a:t>Take the next </a:t>
            </a:r>
            <a:r>
              <a:rPr lang="en-US" b="1">
                <a:latin typeface="Courier"/>
              </a:rPr>
              <a:t>X</a:t>
            </a:r>
            <a:r>
              <a:rPr lang="en-US"/>
              <a:t> characters and start the process again</a:t>
            </a:r>
          </a:p>
          <a:p>
            <a:r>
              <a:rPr lang="en-US"/>
              <a:t>It is a narrowing down of the thousand and millions of possibilities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2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3184-8E80-4A47-8ECB-E47DC5C5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Rainbow Tables vs. 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4BCA-8FCD-4142-8C6E-2DF42D556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Advantages of a Rainbow Table</a:t>
            </a:r>
          </a:p>
          <a:p>
            <a:pPr lvl="1"/>
            <a:r>
              <a:rPr lang="en-US"/>
              <a:t>No need to match the whole string, looking for parts</a:t>
            </a:r>
          </a:p>
          <a:p>
            <a:pPr lvl="1"/>
            <a:r>
              <a:rPr lang="en-US"/>
              <a:t>Not trying </a:t>
            </a:r>
            <a:r>
              <a:rPr lang="en-US" u="sng"/>
              <a:t>all</a:t>
            </a:r>
            <a:r>
              <a:rPr lang="en-US"/>
              <a:t> values, only searching a table (fast)</a:t>
            </a:r>
          </a:p>
          <a:p>
            <a:pPr lvl="1"/>
            <a:r>
              <a:rPr lang="en-US"/>
              <a:t>Can be done offline</a:t>
            </a:r>
          </a:p>
          <a:p>
            <a:pPr lvl="2"/>
            <a:r>
              <a:rPr lang="en-US"/>
              <a:t>System does not know attempts are being made to crack the password of its users!</a:t>
            </a:r>
          </a:p>
          <a:p>
            <a:r>
              <a:rPr lang="en-US"/>
              <a:t>Advantages of a Brute Force</a:t>
            </a:r>
          </a:p>
          <a:p>
            <a:pPr lvl="1"/>
            <a:r>
              <a:rPr lang="en-US"/>
              <a:t>Does not need to store the large Rainbow Table dataset</a:t>
            </a:r>
          </a:p>
          <a:p>
            <a:pPr lvl="2"/>
            <a:r>
              <a:rPr lang="en-US"/>
              <a:t>Which can be </a:t>
            </a:r>
            <a:r>
              <a:rPr lang="en-US" u="sng"/>
              <a:t>large</a:t>
            </a:r>
            <a:r>
              <a:rPr lang="en-US"/>
              <a:t>! Can be </a:t>
            </a:r>
            <a:r>
              <a:rPr lang="en-US" i="1"/>
              <a:t>gigs</a:t>
            </a:r>
            <a:r>
              <a:rPr lang="en-US"/>
              <a:t> of text or even terabytes</a:t>
            </a:r>
          </a:p>
          <a:p>
            <a:pPr lvl="1"/>
            <a:r>
              <a:rPr lang="en-US"/>
              <a:t>Works for all passwords, just takes time </a:t>
            </a:r>
            <a:r>
              <a:rPr lang="en-US" sz="1650"/>
              <a:t>(</a:t>
            </a:r>
            <a:r>
              <a:rPr lang="en-US" sz="1650" i="1">
                <a:solidFill>
                  <a:schemeClr val="tx1">
                    <a:lumMod val="65000"/>
                    <a:lumOff val="35000"/>
                  </a:schemeClr>
                </a:solidFill>
              </a:rPr>
              <a:t>lots and lots and lots of time</a:t>
            </a:r>
            <a:r>
              <a:rPr lang="en-US" sz="165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575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Rainbow Table Attack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Log into Kali Linux</a:t>
            </a:r>
          </a:p>
          <a:p>
            <a:r>
              <a:rPr lang="en-US"/>
              <a:t>Create Rainbow Table</a:t>
            </a:r>
          </a:p>
          <a:p>
            <a:r>
              <a:rPr lang="en-US"/>
              <a:t>Create Hashes from example passwords</a:t>
            </a:r>
          </a:p>
          <a:p>
            <a:r>
              <a:rPr lang="en-US"/>
              <a:t>Use Rainbowcrack to crack a hash</a:t>
            </a:r>
          </a:p>
          <a:p>
            <a:r>
              <a:rPr lang="en-US"/>
              <a:t>Use Rainbowcrack to crack a file of hashes</a:t>
            </a:r>
          </a:p>
          <a:p>
            <a:r>
              <a:rPr lang="en-US"/>
              <a:t>Observe the results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theme/theme1.xml><?xml version="1.0" encoding="utf-8"?>
<a:theme xmlns:a="http://schemas.openxmlformats.org/drawingml/2006/main" name="Cybersecurity Template_4x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fa8f96-892a-4f27-bb0a-8631ca5745ca" xsi:nil="true"/>
    <lcf76f155ced4ddcb4097134ff3c332f xmlns="78fbef2b-ea79-41a1-9651-c56e3f5414e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C5BAD48BCC5C4AA414F1510DEA3D7D" ma:contentTypeVersion="16" ma:contentTypeDescription="Create a new document." ma:contentTypeScope="" ma:versionID="4ac44e65f33763cf2680a3160acf7976">
  <xsd:schema xmlns:xsd="http://www.w3.org/2001/XMLSchema" xmlns:xs="http://www.w3.org/2001/XMLSchema" xmlns:p="http://schemas.microsoft.com/office/2006/metadata/properties" xmlns:ns2="78fbef2b-ea79-41a1-9651-c56e3f5414e7" xmlns:ns3="1cfa8f96-892a-4f27-bb0a-8631ca5745ca" targetNamespace="http://schemas.microsoft.com/office/2006/metadata/properties" ma:root="true" ma:fieldsID="8e09b4f2d3900179b0c00e35c882cc4d" ns2:_="" ns3:_="">
    <xsd:import namespace="78fbef2b-ea79-41a1-9651-c56e3f5414e7"/>
    <xsd:import namespace="1cfa8f96-892a-4f27-bb0a-8631ca574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fbef2b-ea79-41a1-9651-c56e3f5414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63f19c8-c610-41ec-b38a-a5f3effcbb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fa8f96-892a-4f27-bb0a-8631ca5745c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91a2a6f-4b9f-444f-bf9c-7445e7e2d830}" ma:internalName="TaxCatchAll" ma:showField="CatchAllData" ma:web="1cfa8f96-892a-4f27-bb0a-8631ca5745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FDA7B5-4E27-4A83-A98D-04DB085A73F6}">
  <ds:schemaRefs>
    <ds:schemaRef ds:uri="http://schemas.microsoft.com/office/2006/metadata/properties"/>
    <ds:schemaRef ds:uri="http://schemas.microsoft.com/office/infopath/2007/PartnerControls"/>
    <ds:schemaRef ds:uri="1cfa8f96-892a-4f27-bb0a-8631ca5745ca"/>
    <ds:schemaRef ds:uri="78fbef2b-ea79-41a1-9651-c56e3f5414e7"/>
  </ds:schemaRefs>
</ds:datastoreItem>
</file>

<file path=customXml/itemProps2.xml><?xml version="1.0" encoding="utf-8"?>
<ds:datastoreItem xmlns:ds="http://schemas.openxmlformats.org/officeDocument/2006/customXml" ds:itemID="{AD5EC559-4371-47D9-8DF4-5338B87F7D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61518F-02DF-4E85-9236-B5E684873D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fbef2b-ea79-41a1-9651-c56e3f5414e7"/>
    <ds:schemaRef ds:uri="1cfa8f96-892a-4f27-bb0a-8631ca5745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1120</Words>
  <Application>Microsoft Office PowerPoint</Application>
  <PresentationFormat>On-screen Show (4:3)</PresentationFormat>
  <Paragraphs>136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</vt:lpstr>
      <vt:lpstr>Helvetica Neue</vt:lpstr>
      <vt:lpstr>Tw Cen MT</vt:lpstr>
      <vt:lpstr>Wingdings</vt:lpstr>
      <vt:lpstr>Cybersecurity Template_4x3</vt:lpstr>
      <vt:lpstr>PowerPoint Presentation</vt:lpstr>
      <vt:lpstr>Rainbow Table Attack Lab</vt:lpstr>
      <vt:lpstr>Objectives Covered</vt:lpstr>
      <vt:lpstr>What is a Hash?</vt:lpstr>
      <vt:lpstr>What is a Rainbow Table?</vt:lpstr>
      <vt:lpstr>How does a Rainbow Table work?</vt:lpstr>
      <vt:lpstr>How does a Rainbow Table work?</vt:lpstr>
      <vt:lpstr>Rainbow Tables vs. Brute Force</vt:lpstr>
      <vt:lpstr>The Rainbow Table Attack Lab</vt:lpstr>
      <vt:lpstr>Log into Kali Linux</vt:lpstr>
      <vt:lpstr>Create Rainbow Table</vt:lpstr>
      <vt:lpstr>Create Hashes</vt:lpstr>
      <vt:lpstr>Crack a Hash using Rainbowcrack</vt:lpstr>
      <vt:lpstr>Crack a file of hashes using Rainbowcrack</vt:lpstr>
      <vt:lpstr>Observe the Results</vt:lpstr>
      <vt:lpstr>How to Defend against Rainbow Table Attacks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dc:creator>Phil Payne</dc:creator>
  <cp:lastModifiedBy>Hermes H. Abrantes</cp:lastModifiedBy>
  <cp:revision>12</cp:revision>
  <dcterms:modified xsi:type="dcterms:W3CDTF">2023-12-04T16:11:14Z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0x010100BCC5BAD48BCC5C4AA414F1510DEA3D7D</vt:lpwstr>
  </property>
  <property fmtid="{D5CDD505-2E9C-101B-9397-08002B2CF9AE}" pid="3" name="Order">
    <vt:r8>3484200</vt:r8>
  </property>
  <property fmtid="{D5CDD505-2E9C-101B-9397-08002B2CF9AE}" pid="4" name="MediaServiceImageTags">
    <vt:lpwstr/>
  </property>
</Properties>
</file>