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63" r:id="rId3"/>
    <p:sldId id="258" r:id="rId4"/>
    <p:sldId id="269" r:id="rId5"/>
    <p:sldId id="264" r:id="rId6"/>
    <p:sldId id="270" r:id="rId7"/>
    <p:sldId id="271" r:id="rId8"/>
    <p:sldId id="260" r:id="rId9"/>
    <p:sldId id="266" r:id="rId10"/>
    <p:sldId id="267" r:id="rId11"/>
    <p:sldId id="262" r:id="rId12"/>
    <p:sldId id="268" r:id="rId13"/>
    <p:sldId id="261" r:id="rId14"/>
    <p:sldId id="265"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26" autoAdjust="0"/>
  </p:normalViewPr>
  <p:slideViewPr>
    <p:cSldViewPr snapToGrid="0" snapToObjects="1">
      <p:cViewPr varScale="1">
        <p:scale>
          <a:sx n="76" d="100"/>
          <a:sy n="76" d="100"/>
        </p:scale>
        <p:origin x="-20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2AB48-2CCF-CF4F-A98F-BAEFDD36DD21}" type="datetimeFigureOut">
              <a:rPr lang="en-US" smtClean="0"/>
              <a:t>11/22/11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C7B3E-993A-3445-8D1C-AE962B4EDEE7}" type="slidenum">
              <a:rPr lang="en-US" smtClean="0"/>
              <a:t>‹#›</a:t>
            </a:fld>
            <a:endParaRPr lang="en-US"/>
          </a:p>
        </p:txBody>
      </p:sp>
    </p:spTree>
    <p:extLst>
      <p:ext uri="{BB962C8B-B14F-4D97-AF65-F5344CB8AC3E}">
        <p14:creationId xmlns:p14="http://schemas.microsoft.com/office/powerpoint/2010/main" val="12592898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objective of EIGAs is to find a way to compare protein</a:t>
            </a:r>
            <a:r>
              <a:rPr lang="en-US" baseline="0" dirty="0" smtClean="0"/>
              <a:t> folds structurally (spectral).  A proteins structure is a major contributing factor to a proteins function.  Finding common folds would be of great use for comparing common protein functionality.</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2</a:t>
            </a:fld>
            <a:endParaRPr lang="en-US"/>
          </a:p>
        </p:txBody>
      </p:sp>
    </p:spTree>
    <p:extLst>
      <p:ext uri="{BB962C8B-B14F-4D97-AF65-F5344CB8AC3E}">
        <p14:creationId xmlns:p14="http://schemas.microsoft.com/office/powerpoint/2010/main" val="84849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 only provided quantifiable results on what they considered to</a:t>
            </a:r>
            <a:r>
              <a:rPr lang="en-US" baseline="0" dirty="0" smtClean="0"/>
              <a:t> be “hard alignments”.  Notice that there is a slight variation on the score’s we obtained and the scores provided in the report.  We have contacted the original authors of the paper and are awaiting a reply.</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11</a:t>
            </a:fld>
            <a:endParaRPr lang="en-US"/>
          </a:p>
        </p:txBody>
      </p:sp>
    </p:spTree>
    <p:extLst>
      <p:ext uri="{BB962C8B-B14F-4D97-AF65-F5344CB8AC3E}">
        <p14:creationId xmlns:p14="http://schemas.microsoft.com/office/powerpoint/2010/main" val="222883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 only provided quantifiable results on what they considered to</a:t>
            </a:r>
            <a:r>
              <a:rPr lang="en-US" baseline="0" dirty="0" smtClean="0"/>
              <a:t> be “hard alignments”.  Notice that there is a slight variation on the score’s we obtained and the scores provided in the report.  We have contacted the original authors of the paper and are awaiting a reply.</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12</a:t>
            </a:fld>
            <a:endParaRPr lang="en-US"/>
          </a:p>
        </p:txBody>
      </p:sp>
    </p:spTree>
    <p:extLst>
      <p:ext uri="{BB962C8B-B14F-4D97-AF65-F5344CB8AC3E}">
        <p14:creationId xmlns:p14="http://schemas.microsoft.com/office/powerpoint/2010/main" val="2228832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result set, we compared all the proteins in the Skolnick</a:t>
            </a:r>
            <a:r>
              <a:rPr lang="en-US" baseline="0" dirty="0" smtClean="0"/>
              <a:t> data set.  We compared proteins from one fold category to another and observed the alignment percentage (number of fingerprints aligned over the total alignment length).</a:t>
            </a:r>
          </a:p>
          <a:p>
            <a:endParaRPr lang="en-US" dirty="0" smtClean="0"/>
          </a:p>
          <a:p>
            <a:r>
              <a:rPr lang="en-US" dirty="0" smtClean="0"/>
              <a:t>Some notes:</a:t>
            </a:r>
          </a:p>
          <a:p>
            <a:endParaRPr lang="en-US" dirty="0" smtClean="0"/>
          </a:p>
          <a:p>
            <a:pPr marL="171450" indent="-171450">
              <a:buFontTx/>
              <a:buChar char="-"/>
            </a:pPr>
            <a:r>
              <a:rPr lang="en-US" dirty="0" smtClean="0"/>
              <a:t>When a fold is compared to itself (all</a:t>
            </a:r>
            <a:r>
              <a:rPr lang="en-US" baseline="0" dirty="0" smtClean="0"/>
              <a:t> proteins in that fold are compared to one another), we notice a high percentage of aligned sections.  This is to be expected, as proteins in the same fold category should have a lot of folds in common (high alignment percentage).</a:t>
            </a:r>
          </a:p>
          <a:p>
            <a:pPr marL="171450" indent="-171450">
              <a:buFontTx/>
              <a:buChar char="-"/>
            </a:pPr>
            <a:r>
              <a:rPr lang="en-US" baseline="0" dirty="0" smtClean="0"/>
              <a:t>Some protein folds </a:t>
            </a:r>
            <a:r>
              <a:rPr lang="en-US" baseline="0" smtClean="0"/>
              <a:t>relate closely </a:t>
            </a:r>
            <a:r>
              <a:rPr lang="en-US" baseline="0" dirty="0" smtClean="0"/>
              <a:t>to other protein folds (</a:t>
            </a:r>
            <a:r>
              <a:rPr lang="en-US" dirty="0" smtClean="0"/>
              <a:t>TIM B/A</a:t>
            </a:r>
            <a:r>
              <a:rPr lang="en-US" baseline="0" dirty="0" smtClean="0"/>
              <a:t> Barrel vs. Ferritin).</a:t>
            </a:r>
            <a:endParaRPr lang="en-US" dirty="0" smtClean="0"/>
          </a:p>
        </p:txBody>
      </p:sp>
      <p:sp>
        <p:nvSpPr>
          <p:cNvPr id="4" name="Slide Number Placeholder 3"/>
          <p:cNvSpPr>
            <a:spLocks noGrp="1"/>
          </p:cNvSpPr>
          <p:nvPr>
            <p:ph type="sldNum" sz="quarter" idx="10"/>
          </p:nvPr>
        </p:nvSpPr>
        <p:spPr/>
        <p:txBody>
          <a:bodyPr/>
          <a:lstStyle/>
          <a:p>
            <a:fld id="{6A9C7B3E-993A-3445-8D1C-AE962B4EDEE7}" type="slidenum">
              <a:rPr lang="en-US" smtClean="0"/>
              <a:t>13</a:t>
            </a:fld>
            <a:endParaRPr lang="en-US"/>
          </a:p>
        </p:txBody>
      </p:sp>
    </p:spTree>
    <p:extLst>
      <p:ext uri="{BB962C8B-B14F-4D97-AF65-F5344CB8AC3E}">
        <p14:creationId xmlns:p14="http://schemas.microsoft.com/office/powerpoint/2010/main" val="888607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would be to implement EIGA.</a:t>
            </a:r>
            <a:r>
              <a:rPr lang="en-US" baseline="0" dirty="0" smtClean="0"/>
              <a:t>  EIGA is an improvement on top of EIGAs.  The algorithm iteratively looks for the best alignment based on the standard coordinates and the </a:t>
            </a:r>
            <a:r>
              <a:rPr lang="en-US" baseline="0" dirty="0" err="1" smtClean="0"/>
              <a:t>eigenspaces</a:t>
            </a:r>
            <a:r>
              <a:rPr lang="en-US" baseline="0" dirty="0" smtClean="0"/>
              <a:t> of the protein folds.  Unfortunately, the first step of EIGA requires EIGAs and this project cannot advance until our results align with theirs.</a:t>
            </a:r>
          </a:p>
          <a:p>
            <a:endParaRPr lang="en-US" baseline="0" dirty="0" smtClean="0"/>
          </a:p>
          <a:p>
            <a:r>
              <a:rPr lang="en-US" baseline="0" dirty="0" smtClean="0"/>
              <a:t>In the long run, one possible task would be to implement a local alignment version of their original global spectral alignment approach.  Local alignment would enable the identification of structural motifs between a pair of proteins.  The motifs between pairs could then be compared to the motifs of other proteins to find common motifs in a family (or even common functionality of motifs based on the proteins they are apart of).</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14</a:t>
            </a:fld>
            <a:endParaRPr lang="en-US"/>
          </a:p>
        </p:txBody>
      </p:sp>
    </p:spTree>
    <p:extLst>
      <p:ext uri="{BB962C8B-B14F-4D97-AF65-F5344CB8AC3E}">
        <p14:creationId xmlns:p14="http://schemas.microsoft.com/office/powerpoint/2010/main" val="1165566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compare the 3D</a:t>
            </a:r>
            <a:r>
              <a:rPr lang="en-US" baseline="0" dirty="0" smtClean="0"/>
              <a:t> coordinates of the </a:t>
            </a:r>
            <a:r>
              <a:rPr lang="en-US" dirty="0" smtClean="0"/>
              <a:t>residues within a protein, the algorithm constructed a contact matrix.</a:t>
            </a:r>
            <a:r>
              <a:rPr lang="en-US" baseline="0" dirty="0" smtClean="0"/>
              <a:t>  Instead of a binary cutoff matrix (is or is not in contact), the smooth contact matrix assigns a weighted value based on how close two residues are (up to a certain cutoff).</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3</a:t>
            </a:fld>
            <a:endParaRPr lang="en-US"/>
          </a:p>
        </p:txBody>
      </p:sp>
    </p:spTree>
    <p:extLst>
      <p:ext uri="{BB962C8B-B14F-4D97-AF65-F5344CB8AC3E}">
        <p14:creationId xmlns:p14="http://schemas.microsoft.com/office/powerpoint/2010/main" val="298825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cutoff matrix uses a piecewise-linear continuous</a:t>
            </a:r>
            <a:r>
              <a:rPr lang="en-US" baseline="0" dirty="0" smtClean="0"/>
              <a:t> cutoff function to determine the “contact” between two residues.  Obviously, the diagonal of the matrix will be one, with a smooth decline as you branch away from the diagonal (plus residues that come close to contact due to folds, which is what we are looking for!).</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4</a:t>
            </a:fld>
            <a:endParaRPr lang="en-US"/>
          </a:p>
        </p:txBody>
      </p:sp>
    </p:spTree>
    <p:extLst>
      <p:ext uri="{BB962C8B-B14F-4D97-AF65-F5344CB8AC3E}">
        <p14:creationId xmlns:p14="http://schemas.microsoft.com/office/powerpoint/2010/main" val="1466911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Protein sequences through</a:t>
            </a:r>
            <a:r>
              <a:rPr lang="en-US" sz="1200" kern="1200" baseline="0" dirty="0" smtClean="0">
                <a:solidFill>
                  <a:schemeClr val="tx1"/>
                </a:solidFill>
                <a:effectLst/>
                <a:latin typeface="+mn-lt"/>
                <a:ea typeface="+mn-ea"/>
                <a:cs typeface="+mn-cs"/>
              </a:rPr>
              <a:t> a fold vary from protein to protein.  In order to compare two proteins, a coordinate system that is “intrinsic” to the folds is necessary.  Using </a:t>
            </a:r>
            <a:r>
              <a:rPr lang="en-US" sz="1200" kern="1200" dirty="0" smtClean="0">
                <a:solidFill>
                  <a:schemeClr val="tx1"/>
                </a:solidFill>
                <a:effectLst/>
                <a:latin typeface="+mn-lt"/>
                <a:ea typeface="+mn-ea"/>
                <a:cs typeface="+mn-cs"/>
              </a:rPr>
              <a:t>Rayleigh’s Principle,</a:t>
            </a:r>
            <a:r>
              <a:rPr lang="en-US" sz="1200" kern="1200" baseline="0" dirty="0" smtClean="0">
                <a:solidFill>
                  <a:schemeClr val="tx1"/>
                </a:solidFill>
                <a:effectLst/>
                <a:latin typeface="+mn-lt"/>
                <a:ea typeface="+mn-ea"/>
                <a:cs typeface="+mn-cs"/>
              </a:rPr>
              <a:t> a coordinate system can be defined based on the eigenvectors of the contact coordinate matrix.</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Support</a:t>
            </a:r>
            <a:r>
              <a:rPr lang="en-US" sz="1200" kern="1200" baseline="0" dirty="0" smtClean="0">
                <a:solidFill>
                  <a:schemeClr val="tx1"/>
                </a:solidFill>
                <a:effectLst/>
                <a:latin typeface="+mn-lt"/>
                <a:ea typeface="+mn-ea"/>
                <a:cs typeface="+mn-cs"/>
              </a:rPr>
              <a:t> Vector Decomposition, we can obtain the contact matrices’ eigenvectors and eigenvalues.  Using the diagonal eigenvalue matrix and the transpose of the eigenvectors we can obtain the intrinsic coordinate matrix (R).  </a:t>
            </a:r>
            <a:r>
              <a:rPr lang="en-US" sz="1200" kern="1200" dirty="0" smtClean="0">
                <a:solidFill>
                  <a:schemeClr val="tx1"/>
                </a:solidFill>
                <a:effectLst/>
                <a:latin typeface="+mn-lt"/>
                <a:ea typeface="+mn-ea"/>
                <a:cs typeface="+mn-cs"/>
              </a:rPr>
              <a:t>Each column in the matrix represents a</a:t>
            </a:r>
            <a:r>
              <a:rPr lang="en-US" sz="1200" kern="1200" baseline="0" dirty="0" smtClean="0">
                <a:solidFill>
                  <a:schemeClr val="tx1"/>
                </a:solidFill>
                <a:effectLst/>
                <a:latin typeface="+mn-lt"/>
                <a:ea typeface="+mn-ea"/>
                <a:cs typeface="+mn-cs"/>
              </a:rPr>
              <a:t> residue’s intrinsic coordinates.  Each entry in a column represents the cosine of the </a:t>
            </a:r>
            <a:r>
              <a:rPr lang="en-US" sz="1200" kern="1200" dirty="0" smtClean="0">
                <a:solidFill>
                  <a:schemeClr val="tx1"/>
                </a:solidFill>
                <a:effectLst/>
                <a:latin typeface="+mn-lt"/>
                <a:ea typeface="+mn-ea"/>
                <a:cs typeface="+mn-cs"/>
              </a:rPr>
              <a:t>angle between residue j and </a:t>
            </a:r>
            <a:r>
              <a:rPr lang="en-US" sz="1200" kern="1200" dirty="0" err="1" smtClean="0">
                <a:solidFill>
                  <a:schemeClr val="tx1"/>
                </a:solidFill>
                <a:effectLst/>
                <a:latin typeface="+mn-lt"/>
                <a:ea typeface="+mn-ea"/>
                <a:cs typeface="+mn-cs"/>
              </a:rPr>
              <a:t>eigenspace</a:t>
            </a:r>
            <a:r>
              <a:rPr lang="en-US" sz="1200" kern="1200" dirty="0" smtClean="0">
                <a:solidFill>
                  <a:schemeClr val="tx1"/>
                </a:solidFill>
                <a:effectLst/>
                <a:latin typeface="+mn-lt"/>
                <a:ea typeface="+mn-ea"/>
                <a:cs typeface="+mn-cs"/>
              </a:rPr>
              <a:t> i (the</a:t>
            </a:r>
            <a:r>
              <a:rPr lang="en-US" sz="1200" kern="1200" baseline="0" dirty="0" smtClean="0">
                <a:solidFill>
                  <a:schemeClr val="tx1"/>
                </a:solidFill>
                <a:effectLst/>
                <a:latin typeface="+mn-lt"/>
                <a:ea typeface="+mn-ea"/>
                <a:cs typeface="+mn-cs"/>
              </a:rPr>
              <a:t> proof is provided in the paper)</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Finally, we look for the row containing the greatest cosine value in that column, which represents the best-matching eigenvalue for that residue (the eigenvalue </a:t>
            </a:r>
            <a:r>
              <a:rPr lang="en-US" sz="1200" kern="1200" dirty="0" smtClean="0">
                <a:solidFill>
                  <a:schemeClr val="tx1"/>
                </a:solidFill>
                <a:effectLst/>
                <a:latin typeface="+mn-lt"/>
                <a:ea typeface="+mn-ea"/>
                <a:cs typeface="+mn-cs"/>
              </a:rPr>
              <a:t>is a measure of the contact between the</a:t>
            </a:r>
            <a:r>
              <a:rPr lang="en-US" sz="1200" kern="1200" baseline="0" dirty="0" smtClean="0">
                <a:solidFill>
                  <a:schemeClr val="tx1"/>
                </a:solidFill>
                <a:effectLst/>
                <a:latin typeface="+mn-lt"/>
                <a:ea typeface="+mn-ea"/>
                <a:cs typeface="+mn-cs"/>
              </a:rPr>
              <a:t> vector</a:t>
            </a:r>
            <a:r>
              <a:rPr lang="en-US" sz="1200" kern="1200" dirty="0" smtClean="0">
                <a:solidFill>
                  <a:schemeClr val="tx1"/>
                </a:solidFill>
                <a:effectLst/>
                <a:latin typeface="+mn-lt"/>
                <a:ea typeface="+mn-ea"/>
                <a:cs typeface="+mn-cs"/>
              </a:rPr>
              <a:t> and the entire fold)</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To be perfectly honest, how the eigenvectors of the contact matrix are representative of the fold is like “black magic” to me.  However, once R is achieved,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contact between any two residues,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and j, is ⟨</a:t>
            </a:r>
            <a:r>
              <a:rPr lang="en-US" sz="1200" kern="1200" dirty="0" err="1" smtClean="0">
                <a:solidFill>
                  <a:schemeClr val="tx1"/>
                </a:solidFill>
                <a:effectLst/>
                <a:latin typeface="+mn-lt"/>
                <a:ea typeface="+mn-ea"/>
                <a:cs typeface="+mn-cs"/>
              </a:rPr>
              <a:t>ri,rj</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is the angle between their intrinsic contact vectors. Residues that are not in contact have orthogonal contact vectors. Since all contacts are greater than or equal to zero, all the contact vectors of a fold are </a:t>
            </a:r>
            <a:r>
              <a:rPr lang="en-US" sz="1200" kern="1200" smtClean="0">
                <a:solidFill>
                  <a:schemeClr val="tx1"/>
                </a:solidFill>
                <a:effectLst/>
                <a:latin typeface="+mn-lt"/>
                <a:ea typeface="+mn-ea"/>
                <a:cs typeface="+mn-cs"/>
              </a:rPr>
              <a:t>within 9 </a:t>
            </a:r>
            <a:r>
              <a:rPr lang="en-US" sz="1200" kern="1200" dirty="0" smtClean="0">
                <a:solidFill>
                  <a:schemeClr val="tx1"/>
                </a:solidFill>
                <a:effectLst/>
                <a:latin typeface="+mn-lt"/>
                <a:ea typeface="+mn-ea"/>
                <a:cs typeface="+mn-cs"/>
              </a:rPr>
              <a:t>of each </a:t>
            </a:r>
            <a:r>
              <a:rPr lang="en-US" sz="1200" kern="1200" smtClean="0">
                <a:solidFill>
                  <a:schemeClr val="tx1"/>
                </a:solidFill>
                <a:effectLst/>
                <a:latin typeface="+mn-lt"/>
                <a:ea typeface="+mn-ea"/>
                <a:cs typeface="+mn-cs"/>
              </a:rPr>
              <a:t>other.”</a:t>
            </a:r>
            <a:endParaRPr lang="en-US" dirty="0" smtClean="0"/>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5</a:t>
            </a:fld>
            <a:endParaRPr lang="en-US"/>
          </a:p>
        </p:txBody>
      </p:sp>
    </p:spTree>
    <p:extLst>
      <p:ext uri="{BB962C8B-B14F-4D97-AF65-F5344CB8AC3E}">
        <p14:creationId xmlns:p14="http://schemas.microsoft.com/office/powerpoint/2010/main" val="61263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Provided is a portion</a:t>
            </a:r>
            <a:r>
              <a:rPr lang="en-US" baseline="0" dirty="0" smtClean="0"/>
              <a:t> (10x10) of the intrinsic contact coordinate matrix for the protein 1FXIa.  Each column j of the matrix represents the intrinsic coordinates for that residue j.  Each entry in the matrix is the contact angle between residue j and residue </a:t>
            </a:r>
            <a:r>
              <a:rPr lang="en-US" baseline="0" dirty="0" err="1" smtClean="0"/>
              <a:t>i</a:t>
            </a:r>
            <a:r>
              <a:rPr lang="en-US" baseline="0" dirty="0" smtClean="0"/>
              <a:t>.  Note that there are negative values, what this essentially means that the folds at those intersecting residues are different.</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6</a:t>
            </a:fld>
            <a:endParaRPr lang="en-US"/>
          </a:p>
        </p:txBody>
      </p:sp>
    </p:spTree>
    <p:extLst>
      <p:ext uri="{BB962C8B-B14F-4D97-AF65-F5344CB8AC3E}">
        <p14:creationId xmlns:p14="http://schemas.microsoft.com/office/powerpoint/2010/main" val="214074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Provided is a portion</a:t>
            </a:r>
            <a:r>
              <a:rPr lang="en-US" baseline="0" dirty="0" smtClean="0"/>
              <a:t> (10x10) of the intrinsic contact coordinate matrix for the protein 1FXIa.  Each column j of the matrix represents the intrinsic coordinates for that residue j.  Each entry in the matrix is the contact angle between residue j and residue </a:t>
            </a:r>
            <a:r>
              <a:rPr lang="en-US" baseline="0" dirty="0" err="1" smtClean="0"/>
              <a:t>i</a:t>
            </a:r>
            <a:r>
              <a:rPr lang="en-US" baseline="0" dirty="0" smtClean="0"/>
              <a:t>.  Note that there are negative values, what this essentially means that the folds at those intersecting residues are different.</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7</a:t>
            </a:fld>
            <a:endParaRPr lang="en-US"/>
          </a:p>
        </p:txBody>
      </p:sp>
    </p:spTree>
    <p:extLst>
      <p:ext uri="{BB962C8B-B14F-4D97-AF65-F5344CB8AC3E}">
        <p14:creationId xmlns:p14="http://schemas.microsoft.com/office/powerpoint/2010/main" val="214074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every residue of the protein is assigned</a:t>
            </a:r>
            <a:r>
              <a:rPr lang="en-US" baseline="0" dirty="0" smtClean="0"/>
              <a:t> the “best” eigenvalue, leaving us with a spectral fingerprint for the protein.  Once a proteins fingerprint is obtained, it no longer needs to be calculated!  All the previous steps were a “preprocessing” phase.</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8</a:t>
            </a:fld>
            <a:endParaRPr lang="en-US"/>
          </a:p>
        </p:txBody>
      </p:sp>
    </p:spTree>
    <p:extLst>
      <p:ext uri="{BB962C8B-B14F-4D97-AF65-F5344CB8AC3E}">
        <p14:creationId xmlns:p14="http://schemas.microsoft.com/office/powerpoint/2010/main" val="2695976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a:t>
            </a:r>
            <a:r>
              <a:rPr lang="en-US" baseline="0" dirty="0" smtClean="0"/>
              <a:t> fingerprints of proteins were obtained, we thought they could be aligned using standard DP (minimizing based on the absolute difference in protein fingerprint differences, as mentioned in the paper).  </a:t>
            </a:r>
            <a:r>
              <a:rPr lang="en-US" dirty="0" smtClean="0"/>
              <a:t>However,</a:t>
            </a:r>
            <a:r>
              <a:rPr lang="en-US" baseline="0" dirty="0" smtClean="0"/>
              <a:t> we didn’t find the DP to be so trivial, mostly due to their initialization factor.  Initially we thought the absolute difference in fingerprint values would be accumulated along the matrix.  Results-wise, the scores were significantly different from the scores provided in the report.</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9</a:t>
            </a:fld>
            <a:endParaRPr lang="en-US"/>
          </a:p>
        </p:txBody>
      </p:sp>
    </p:spTree>
    <p:extLst>
      <p:ext uri="{BB962C8B-B14F-4D97-AF65-F5344CB8AC3E}">
        <p14:creationId xmlns:p14="http://schemas.microsoft.com/office/powerpoint/2010/main" val="849359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trial and error </a:t>
            </a:r>
            <a:r>
              <a:rPr lang="en-US" dirty="0" smtClean="0"/>
              <a:t>I realized that the score</a:t>
            </a:r>
            <a:r>
              <a:rPr lang="en-US" baseline="0" dirty="0" smtClean="0"/>
              <a:t> matrix accumulates ONLY gap penalties.  However, the choice of which direction to take depends on the absolute difference in fingerprint values AND the gap penalties up to that point.</a:t>
            </a:r>
            <a:endParaRPr lang="en-US" dirty="0" smtClean="0"/>
          </a:p>
          <a:p>
            <a:endParaRPr lang="en-US" dirty="0" smtClean="0"/>
          </a:p>
          <a:p>
            <a:r>
              <a:rPr lang="en-US" dirty="0" smtClean="0"/>
              <a:t>The reasoning I chose this approach is the same reasoning behind string edit</a:t>
            </a:r>
            <a:r>
              <a:rPr lang="en-US" baseline="0" dirty="0" smtClean="0"/>
              <a:t> distance.  When you are comparing two strings, if two characters differ, you accumulate -1 (is or isn’t the same).  You don’t accumulate the actual difference between two characters (i.e. if you were comparing ‘A’ and ‘Z’, you would add -1, not -25).  In this case, we’re saying “these two fold intrinsic values are similar or aren’t similar” plus the gap penalties up to that point.  We don’t actually accumulate their differences!</a:t>
            </a:r>
          </a:p>
          <a:p>
            <a:endParaRPr lang="en-US" baseline="0" dirty="0" smtClean="0"/>
          </a:p>
          <a:p>
            <a:r>
              <a:rPr lang="en-US" baseline="0" dirty="0" smtClean="0"/>
              <a:t>My reasoning might not be just in this instance, and it may or may not be the exact approach, but the results obtained from this method were quite close to those provided in the report.</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10</a:t>
            </a:fld>
            <a:endParaRPr lang="en-US"/>
          </a:p>
        </p:txBody>
      </p:sp>
    </p:spTree>
    <p:extLst>
      <p:ext uri="{BB962C8B-B14F-4D97-AF65-F5344CB8AC3E}">
        <p14:creationId xmlns:p14="http://schemas.microsoft.com/office/powerpoint/2010/main" val="84935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11/22/11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11/22/11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11/22/11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11/22/11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11/22/11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11/22/11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11/22/11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7CE38E4D-051A-41E1-86A4-E56916468FD0}" type="datetimeFigureOut">
              <a:rPr lang="en-US" smtClean="0"/>
              <a:t>11/22/11</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886BB73A-582F-4420-9A14-CB10A2B2E5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7.bin"/><Relationship Id="rId5" Type="http://schemas.openxmlformats.org/officeDocument/2006/relationships/image" Target="../media/image10.emf"/><Relationship Id="rId6" Type="http://schemas.openxmlformats.org/officeDocument/2006/relationships/oleObject" Target="../embeddings/oleObject8.bin"/><Relationship Id="rId7" Type="http://schemas.openxmlformats.org/officeDocument/2006/relationships/image" Target="../media/image11.emf"/><Relationship Id="rId8" Type="http://schemas.openxmlformats.org/officeDocument/2006/relationships/oleObject" Target="../embeddings/oleObject9.bin"/><Relationship Id="rId9"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eeexplore.ieee.org/xpl/freeabs_all.jsp?arnumber=57108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5.emf"/><Relationship Id="rId6" Type="http://schemas.openxmlformats.org/officeDocument/2006/relationships/oleObject" Target="../embeddings/oleObject3.bin"/><Relationship Id="rId7"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4.bin"/><Relationship Id="rId5" Type="http://schemas.openxmlformats.org/officeDocument/2006/relationships/image" Target="../media/image7.emf"/><Relationship Id="rId6" Type="http://schemas.openxmlformats.org/officeDocument/2006/relationships/oleObject" Target="../embeddings/oleObject5.bin"/><Relationship Id="rId7" Type="http://schemas.openxmlformats.org/officeDocument/2006/relationships/image" Target="../media/image8.emf"/><Relationship Id="rId8" Type="http://schemas.openxmlformats.org/officeDocument/2006/relationships/oleObject" Target="../embeddings/oleObject6.bin"/><Relationship Id="rId9"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Spectral Approach to Protein Structure</a:t>
            </a:r>
            <a:endParaRPr lang="en-US" dirty="0"/>
          </a:p>
        </p:txBody>
      </p:sp>
      <p:sp>
        <p:nvSpPr>
          <p:cNvPr id="3" name="Subtitle 2"/>
          <p:cNvSpPr>
            <a:spLocks noGrp="1"/>
          </p:cNvSpPr>
          <p:nvPr>
            <p:ph type="subTitle" idx="1"/>
          </p:nvPr>
        </p:nvSpPr>
        <p:spPr/>
        <p:txBody>
          <a:bodyPr/>
          <a:lstStyle/>
          <a:p>
            <a:r>
              <a:rPr lang="en-US" dirty="0" smtClean="0"/>
              <a:t>Aaron Zampaglione</a:t>
            </a:r>
          </a:p>
          <a:p>
            <a:r>
              <a:rPr lang="en-US" dirty="0" smtClean="0"/>
              <a:t>2011 Fall</a:t>
            </a:r>
            <a:endParaRPr lang="en-US" dirty="0"/>
          </a:p>
        </p:txBody>
      </p:sp>
    </p:spTree>
    <p:extLst>
      <p:ext uri="{BB962C8B-B14F-4D97-AF65-F5344CB8AC3E}">
        <p14:creationId xmlns:p14="http://schemas.microsoft.com/office/powerpoint/2010/main" val="375677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DP</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39962631"/>
              </p:ext>
            </p:extLst>
          </p:nvPr>
        </p:nvGraphicFramePr>
        <p:xfrm>
          <a:off x="147541" y="2686876"/>
          <a:ext cx="4436090" cy="1478697"/>
        </p:xfrm>
        <a:graphic>
          <a:graphicData uri="http://schemas.openxmlformats.org/presentationml/2006/ole">
            <mc:AlternateContent xmlns:mc="http://schemas.openxmlformats.org/markup-compatibility/2006">
              <mc:Choice xmlns:v="urn:schemas-microsoft-com:vml" Requires="v">
                <p:oleObj spid="_x0000_s3127" name="Equation" r:id="rId4" imgW="2514600" imgH="838200" progId="Equation.3">
                  <p:embed/>
                </p:oleObj>
              </mc:Choice>
              <mc:Fallback>
                <p:oleObj name="Equation" r:id="rId4" imgW="2514600" imgH="838200" progId="Equation.3">
                  <p:embed/>
                  <p:pic>
                    <p:nvPicPr>
                      <p:cNvPr id="0" name=""/>
                      <p:cNvPicPr/>
                      <p:nvPr/>
                    </p:nvPicPr>
                    <p:blipFill>
                      <a:blip r:embed="rId5"/>
                      <a:stretch>
                        <a:fillRect/>
                      </a:stretch>
                    </p:blipFill>
                    <p:spPr>
                      <a:xfrm>
                        <a:off x="147541" y="2686876"/>
                        <a:ext cx="4436090" cy="147869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8743774"/>
              </p:ext>
            </p:extLst>
          </p:nvPr>
        </p:nvGraphicFramePr>
        <p:xfrm>
          <a:off x="5317114" y="1864913"/>
          <a:ext cx="3826886" cy="3115295"/>
        </p:xfrm>
        <a:graphic>
          <a:graphicData uri="http://schemas.openxmlformats.org/presentationml/2006/ole">
            <mc:AlternateContent xmlns:mc="http://schemas.openxmlformats.org/markup-compatibility/2006">
              <mc:Choice xmlns:v="urn:schemas-microsoft-com:vml" Requires="v">
                <p:oleObj spid="_x0000_s3128" name="Equation" r:id="rId6" imgW="2057400" imgH="1676400" progId="Equation.3">
                  <p:embed/>
                </p:oleObj>
              </mc:Choice>
              <mc:Fallback>
                <p:oleObj name="Equation" r:id="rId6" imgW="2057400" imgH="1676400" progId="Equation.3">
                  <p:embed/>
                  <p:pic>
                    <p:nvPicPr>
                      <p:cNvPr id="0" name=""/>
                      <p:cNvPicPr/>
                      <p:nvPr/>
                    </p:nvPicPr>
                    <p:blipFill>
                      <a:blip r:embed="rId7"/>
                      <a:stretch>
                        <a:fillRect/>
                      </a:stretch>
                    </p:blipFill>
                    <p:spPr>
                      <a:xfrm>
                        <a:off x="5317114" y="1864913"/>
                        <a:ext cx="3826886" cy="311529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2860424"/>
              </p:ext>
            </p:extLst>
          </p:nvPr>
        </p:nvGraphicFramePr>
        <p:xfrm>
          <a:off x="3664468" y="5498263"/>
          <a:ext cx="1838325" cy="1009650"/>
        </p:xfrm>
        <a:graphic>
          <a:graphicData uri="http://schemas.openxmlformats.org/presentationml/2006/ole">
            <mc:AlternateContent xmlns:mc="http://schemas.openxmlformats.org/markup-compatibility/2006">
              <mc:Choice xmlns:v="urn:schemas-microsoft-com:vml" Requires="v">
                <p:oleObj spid="_x0000_s3129" name="Equation" r:id="rId8" imgW="1041400" imgH="571500" progId="Equation.3">
                  <p:embed/>
                </p:oleObj>
              </mc:Choice>
              <mc:Fallback>
                <p:oleObj name="Equation" r:id="rId8" imgW="1041400" imgH="571500" progId="Equation.3">
                  <p:embed/>
                  <p:pic>
                    <p:nvPicPr>
                      <p:cNvPr id="0" name=""/>
                      <p:cNvPicPr/>
                      <p:nvPr/>
                    </p:nvPicPr>
                    <p:blipFill>
                      <a:blip r:embed="rId9"/>
                      <a:stretch>
                        <a:fillRect/>
                      </a:stretch>
                    </p:blipFill>
                    <p:spPr>
                      <a:xfrm>
                        <a:off x="3664468" y="5498263"/>
                        <a:ext cx="1838325" cy="1009650"/>
                      </a:xfrm>
                      <a:prstGeom prst="rect">
                        <a:avLst/>
                      </a:prstGeom>
                    </p:spPr>
                  </p:pic>
                </p:oleObj>
              </mc:Fallback>
            </mc:AlternateContent>
          </a:graphicData>
        </a:graphic>
      </p:graphicFrame>
    </p:spTree>
    <p:extLst>
      <p:ext uri="{BB962C8B-B14F-4D97-AF65-F5344CB8AC3E}">
        <p14:creationId xmlns:p14="http://schemas.microsoft.com/office/powerpoint/2010/main" val="168950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DP</a:t>
            </a:r>
            <a:br>
              <a:rPr lang="en-US" dirty="0" smtClean="0"/>
            </a:br>
            <a:r>
              <a:rPr lang="en-US" dirty="0" smtClean="0"/>
              <a:t>Hard Alignment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4517505"/>
              </p:ext>
            </p:extLst>
          </p:nvPr>
        </p:nvGraphicFramePr>
        <p:xfrm>
          <a:off x="549275" y="1600200"/>
          <a:ext cx="8042276" cy="4079240"/>
        </p:xfrm>
        <a:graphic>
          <a:graphicData uri="http://schemas.openxmlformats.org/drawingml/2006/table">
            <a:tbl>
              <a:tblPr firstRow="1" bandRow="1">
                <a:tableStyleId>{5C22544A-7EE6-4342-B048-85BDC9FD1C3A}</a:tableStyleId>
              </a:tblPr>
              <a:tblGrid>
                <a:gridCol w="2010569"/>
                <a:gridCol w="2010569"/>
                <a:gridCol w="2010569"/>
                <a:gridCol w="2010569"/>
              </a:tblGrid>
              <a:tr h="370840">
                <a:tc>
                  <a:txBody>
                    <a:bodyPr/>
                    <a:lstStyle/>
                    <a:p>
                      <a:r>
                        <a:rPr lang="en-US" dirty="0" smtClean="0"/>
                        <a:t>Protein</a:t>
                      </a:r>
                      <a:r>
                        <a:rPr lang="en-US" baseline="0" dirty="0" smtClean="0"/>
                        <a:t> 1</a:t>
                      </a:r>
                      <a:endParaRPr lang="en-US" dirty="0"/>
                    </a:p>
                  </a:txBody>
                  <a:tcPr/>
                </a:tc>
                <a:tc>
                  <a:txBody>
                    <a:bodyPr/>
                    <a:lstStyle/>
                    <a:p>
                      <a:r>
                        <a:rPr lang="en-US" dirty="0" smtClean="0"/>
                        <a:t>Protein 2</a:t>
                      </a:r>
                      <a:endParaRPr lang="en-US" dirty="0"/>
                    </a:p>
                  </a:txBody>
                  <a:tcPr/>
                </a:tc>
                <a:tc>
                  <a:txBody>
                    <a:bodyPr/>
                    <a:lstStyle/>
                    <a:p>
                      <a:r>
                        <a:rPr lang="en-US" dirty="0" smtClean="0"/>
                        <a:t>Our</a:t>
                      </a:r>
                      <a:r>
                        <a:rPr lang="en-US" baseline="0" dirty="0" smtClean="0"/>
                        <a:t> Score</a:t>
                      </a:r>
                      <a:endParaRPr lang="en-US" dirty="0"/>
                    </a:p>
                  </a:txBody>
                  <a:tcPr/>
                </a:tc>
                <a:tc>
                  <a:txBody>
                    <a:bodyPr/>
                    <a:lstStyle/>
                    <a:p>
                      <a:r>
                        <a:rPr lang="en-US" dirty="0" smtClean="0"/>
                        <a:t>Report’s Score</a:t>
                      </a:r>
                      <a:endParaRPr lang="en-US" dirty="0"/>
                    </a:p>
                  </a:txBody>
                  <a:tcPr/>
                </a:tc>
              </a:tr>
              <a:tr h="370840">
                <a:tc>
                  <a:txBody>
                    <a:bodyPr/>
                    <a:lstStyle/>
                    <a:p>
                      <a:pPr algn="l" fontAlgn="b"/>
                      <a:r>
                        <a:rPr lang="hr-HR" sz="2000" b="0" i="0" u="none" strike="noStrike" dirty="0">
                          <a:solidFill>
                            <a:srgbClr val="000000"/>
                          </a:solidFill>
                          <a:effectLst/>
                          <a:latin typeface="Calibri"/>
                        </a:rPr>
                        <a:t>﻿1FXIa (96) </a:t>
                      </a:r>
                    </a:p>
                  </a:txBody>
                  <a:tcPr marL="12700" marR="12700" marT="12700" marB="0" anchor="b"/>
                </a:tc>
                <a:tc>
                  <a:txBody>
                    <a:bodyPr/>
                    <a:lstStyle/>
                    <a:p>
                      <a:pPr algn="l" fontAlgn="b"/>
                      <a:r>
                        <a:rPr lang="en-US" sz="2000" b="0" i="0" u="none" strike="noStrike">
                          <a:solidFill>
                            <a:srgbClr val="000000"/>
                          </a:solidFill>
                          <a:effectLst/>
                          <a:latin typeface="Calibri"/>
                        </a:rPr>
                        <a:t>1UBQ (76) </a:t>
                      </a:r>
                    </a:p>
                  </a:txBody>
                  <a:tcPr marL="12700" marR="12700" marT="12700" marB="0" anchor="b"/>
                </a:tc>
                <a:tc>
                  <a:txBody>
                    <a:bodyPr/>
                    <a:lstStyle/>
                    <a:p>
                      <a:pPr algn="r" fontAlgn="b"/>
                      <a:r>
                        <a:rPr lang="en-US" sz="2000" b="0" i="0" u="none" strike="noStrike">
                          <a:solidFill>
                            <a:srgbClr val="000000"/>
                          </a:solidFill>
                          <a:effectLst/>
                          <a:latin typeface="Calibri"/>
                          <a:cs typeface="Calibri"/>
                        </a:rPr>
                        <a:t>65</a:t>
                      </a:r>
                    </a:p>
                  </a:txBody>
                  <a:tcPr marL="12700" marR="12700" marT="12700" marB="0" anchor="b"/>
                </a:tc>
                <a:tc>
                  <a:txBody>
                    <a:bodyPr/>
                    <a:lstStyle/>
                    <a:p>
                      <a:pPr algn="r" fontAlgn="b"/>
                      <a:r>
                        <a:rPr lang="en-US" sz="2000" b="0" i="0" u="none" strike="noStrike">
                          <a:solidFill>
                            <a:srgbClr val="000000"/>
                          </a:solidFill>
                          <a:effectLst/>
                          <a:latin typeface="Calibri"/>
                        </a:rPr>
                        <a:t>74</a:t>
                      </a:r>
                    </a:p>
                  </a:txBody>
                  <a:tcPr marL="12700" marR="12700" marT="12700" marB="0" anchor="b"/>
                </a:tc>
              </a:tr>
              <a:tr h="370840">
                <a:tc>
                  <a:txBody>
                    <a:bodyPr/>
                    <a:lstStyle/>
                    <a:p>
                      <a:pPr algn="l" fontAlgn="b"/>
                      <a:r>
                        <a:rPr lang="en-US" sz="2000" b="0" i="0" u="none" strike="noStrike" dirty="0">
                          <a:solidFill>
                            <a:srgbClr val="000000"/>
                          </a:solidFill>
                          <a:effectLst/>
                          <a:latin typeface="Calibri"/>
                        </a:rPr>
                        <a:t>1TEN (89) </a:t>
                      </a:r>
                    </a:p>
                  </a:txBody>
                  <a:tcPr marL="12700" marR="12700" marT="12700" marB="0" anchor="b"/>
                </a:tc>
                <a:tc>
                  <a:txBody>
                    <a:bodyPr/>
                    <a:lstStyle/>
                    <a:p>
                      <a:pPr algn="l" fontAlgn="b"/>
                      <a:r>
                        <a:rPr lang="en-US" sz="2000" b="0" i="0" u="none" strike="noStrike">
                          <a:solidFill>
                            <a:srgbClr val="000000"/>
                          </a:solidFill>
                          <a:effectLst/>
                          <a:latin typeface="Calibri"/>
                        </a:rPr>
                        <a:t>3HHRb (195) </a:t>
                      </a:r>
                    </a:p>
                  </a:txBody>
                  <a:tcPr marL="12700" marR="12700" marT="12700" marB="0" anchor="b"/>
                </a:tc>
                <a:tc>
                  <a:txBody>
                    <a:bodyPr/>
                    <a:lstStyle/>
                    <a:p>
                      <a:pPr algn="r" fontAlgn="b"/>
                      <a:r>
                        <a:rPr lang="en-US" sz="2000" b="0" i="0" u="none" strike="noStrike">
                          <a:solidFill>
                            <a:srgbClr val="000000"/>
                          </a:solidFill>
                          <a:effectLst/>
                          <a:latin typeface="Calibri"/>
                          <a:cs typeface="Calibri"/>
                        </a:rPr>
                        <a:t>78</a:t>
                      </a:r>
                    </a:p>
                  </a:txBody>
                  <a:tcPr marL="12700" marR="12700" marT="12700" marB="0" anchor="b"/>
                </a:tc>
                <a:tc>
                  <a:txBody>
                    <a:bodyPr/>
                    <a:lstStyle/>
                    <a:p>
                      <a:pPr algn="r" fontAlgn="b"/>
                      <a:r>
                        <a:rPr lang="en-US" sz="2000" b="0" i="0" u="none" strike="noStrike" dirty="0">
                          <a:solidFill>
                            <a:srgbClr val="000000"/>
                          </a:solidFill>
                          <a:effectLst/>
                          <a:latin typeface="Calibri"/>
                        </a:rPr>
                        <a:t>88</a:t>
                      </a:r>
                    </a:p>
                  </a:txBody>
                  <a:tcPr marL="12700" marR="12700" marT="12700" marB="0" anchor="b"/>
                </a:tc>
              </a:tr>
              <a:tr h="370840">
                <a:tc>
                  <a:txBody>
                    <a:bodyPr/>
                    <a:lstStyle/>
                    <a:p>
                      <a:pPr algn="l" fontAlgn="b"/>
                      <a:r>
                        <a:rPr lang="en-US" sz="2000" b="0" i="0" u="none" strike="noStrike">
                          <a:solidFill>
                            <a:srgbClr val="000000"/>
                          </a:solidFill>
                          <a:effectLst/>
                          <a:latin typeface="Calibri"/>
                        </a:rPr>
                        <a:t>3HLAb (99) </a:t>
                      </a:r>
                    </a:p>
                  </a:txBody>
                  <a:tcPr marL="12700" marR="12700" marT="12700" marB="0" anchor="b"/>
                </a:tc>
                <a:tc>
                  <a:txBody>
                    <a:bodyPr/>
                    <a:lstStyle/>
                    <a:p>
                      <a:pPr algn="l" fontAlgn="b"/>
                      <a:r>
                        <a:rPr lang="en-US" sz="2000" b="0" i="0" u="none" strike="noStrike">
                          <a:solidFill>
                            <a:srgbClr val="000000"/>
                          </a:solidFill>
                          <a:effectLst/>
                          <a:latin typeface="Calibri"/>
                        </a:rPr>
                        <a:t>2RHE (114) </a:t>
                      </a:r>
                    </a:p>
                  </a:txBody>
                  <a:tcPr marL="12700" marR="12700" marT="12700" marB="0" anchor="b"/>
                </a:tc>
                <a:tc>
                  <a:txBody>
                    <a:bodyPr/>
                    <a:lstStyle/>
                    <a:p>
                      <a:pPr algn="r" fontAlgn="b"/>
                      <a:r>
                        <a:rPr lang="en-US" sz="2000" b="0" i="0" u="none" strike="noStrike">
                          <a:solidFill>
                            <a:srgbClr val="000000"/>
                          </a:solidFill>
                          <a:effectLst/>
                          <a:latin typeface="Calibri"/>
                          <a:cs typeface="Calibri"/>
                        </a:rPr>
                        <a:t>81</a:t>
                      </a:r>
                    </a:p>
                  </a:txBody>
                  <a:tcPr marL="12700" marR="12700" marT="12700" marB="0" anchor="b"/>
                </a:tc>
                <a:tc>
                  <a:txBody>
                    <a:bodyPr/>
                    <a:lstStyle/>
                    <a:p>
                      <a:pPr algn="r" fontAlgn="b"/>
                      <a:r>
                        <a:rPr lang="en-US" sz="2000" b="0" i="0" u="none" strike="noStrike" dirty="0">
                          <a:solidFill>
                            <a:srgbClr val="000000"/>
                          </a:solidFill>
                          <a:effectLst/>
                          <a:latin typeface="Calibri"/>
                        </a:rPr>
                        <a:t>95</a:t>
                      </a:r>
                    </a:p>
                  </a:txBody>
                  <a:tcPr marL="12700" marR="12700" marT="12700" marB="0" anchor="b"/>
                </a:tc>
              </a:tr>
              <a:tr h="370840">
                <a:tc>
                  <a:txBody>
                    <a:bodyPr/>
                    <a:lstStyle/>
                    <a:p>
                      <a:pPr algn="l" fontAlgn="b"/>
                      <a:r>
                        <a:rPr lang="en-US" sz="2000" b="0" i="0" u="none" strike="noStrike">
                          <a:solidFill>
                            <a:srgbClr val="000000"/>
                          </a:solidFill>
                          <a:effectLst/>
                          <a:latin typeface="Calibri"/>
                        </a:rPr>
                        <a:t>2AZAa (129) </a:t>
                      </a:r>
                    </a:p>
                  </a:txBody>
                  <a:tcPr marL="12700" marR="12700" marT="12700" marB="0" anchor="b"/>
                </a:tc>
                <a:tc>
                  <a:txBody>
                    <a:bodyPr/>
                    <a:lstStyle/>
                    <a:p>
                      <a:pPr algn="l" fontAlgn="b"/>
                      <a:r>
                        <a:rPr lang="en-US" sz="2000" b="0" i="0" u="none" strike="noStrike">
                          <a:solidFill>
                            <a:srgbClr val="000000"/>
                          </a:solidFill>
                          <a:effectLst/>
                          <a:latin typeface="Calibri"/>
                        </a:rPr>
                        <a:t>1PAZ (120) </a:t>
                      </a:r>
                    </a:p>
                  </a:txBody>
                  <a:tcPr marL="12700" marR="12700" marT="12700" marB="0" anchor="b"/>
                </a:tc>
                <a:tc>
                  <a:txBody>
                    <a:bodyPr/>
                    <a:lstStyle/>
                    <a:p>
                      <a:pPr algn="r" fontAlgn="b"/>
                      <a:r>
                        <a:rPr lang="en-US" sz="2000" b="0" i="0" u="none" strike="noStrike">
                          <a:solidFill>
                            <a:srgbClr val="000000"/>
                          </a:solidFill>
                          <a:effectLst/>
                          <a:latin typeface="Calibri"/>
                          <a:cs typeface="Calibri"/>
                        </a:rPr>
                        <a:t>93</a:t>
                      </a:r>
                    </a:p>
                  </a:txBody>
                  <a:tcPr marL="12700" marR="12700" marT="12700" marB="0" anchor="b"/>
                </a:tc>
                <a:tc>
                  <a:txBody>
                    <a:bodyPr/>
                    <a:lstStyle/>
                    <a:p>
                      <a:pPr algn="r" fontAlgn="b"/>
                      <a:r>
                        <a:rPr lang="en-US" sz="2000" b="0" i="0" u="none" strike="noStrike" dirty="0">
                          <a:solidFill>
                            <a:srgbClr val="000000"/>
                          </a:solidFill>
                          <a:effectLst/>
                          <a:latin typeface="Calibri"/>
                        </a:rPr>
                        <a:t>109</a:t>
                      </a:r>
                    </a:p>
                  </a:txBody>
                  <a:tcPr marL="12700" marR="12700" marT="12700" marB="0" anchor="b"/>
                </a:tc>
              </a:tr>
              <a:tr h="370840">
                <a:tc>
                  <a:txBody>
                    <a:bodyPr/>
                    <a:lstStyle/>
                    <a:p>
                      <a:pPr algn="l" fontAlgn="b"/>
                      <a:r>
                        <a:rPr lang="en-US" sz="2000" b="0" i="0" u="none" strike="noStrike">
                          <a:solidFill>
                            <a:srgbClr val="000000"/>
                          </a:solidFill>
                          <a:effectLst/>
                          <a:latin typeface="Calibri"/>
                        </a:rPr>
                        <a:t>1CEWi (108) </a:t>
                      </a:r>
                    </a:p>
                  </a:txBody>
                  <a:tcPr marL="12700" marR="12700" marT="12700" marB="0" anchor="b"/>
                </a:tc>
                <a:tc>
                  <a:txBody>
                    <a:bodyPr/>
                    <a:lstStyle/>
                    <a:p>
                      <a:pPr algn="l" fontAlgn="b"/>
                      <a:r>
                        <a:rPr lang="es-ES_tradnl" sz="2000" b="0" i="0" u="none" strike="noStrike">
                          <a:solidFill>
                            <a:srgbClr val="000000"/>
                          </a:solidFill>
                          <a:effectLst/>
                          <a:latin typeface="Calibri"/>
                        </a:rPr>
                        <a:t>1MOLa (94) </a:t>
                      </a:r>
                    </a:p>
                  </a:txBody>
                  <a:tcPr marL="12700" marR="12700" marT="12700" marB="0" anchor="b"/>
                </a:tc>
                <a:tc>
                  <a:txBody>
                    <a:bodyPr/>
                    <a:lstStyle/>
                    <a:p>
                      <a:pPr algn="r" fontAlgn="b"/>
                      <a:r>
                        <a:rPr lang="en-US" sz="2000" b="0" i="0" u="none" strike="noStrike">
                          <a:solidFill>
                            <a:srgbClr val="000000"/>
                          </a:solidFill>
                          <a:effectLst/>
                          <a:latin typeface="Calibri"/>
                          <a:cs typeface="Calibri"/>
                        </a:rPr>
                        <a:t>68</a:t>
                      </a:r>
                    </a:p>
                  </a:txBody>
                  <a:tcPr marL="12700" marR="12700" marT="12700" marB="0" anchor="b"/>
                </a:tc>
                <a:tc>
                  <a:txBody>
                    <a:bodyPr/>
                    <a:lstStyle/>
                    <a:p>
                      <a:pPr algn="r" fontAlgn="b"/>
                      <a:r>
                        <a:rPr lang="en-US" sz="2000" b="0" i="0" u="none" strike="noStrike">
                          <a:solidFill>
                            <a:srgbClr val="000000"/>
                          </a:solidFill>
                          <a:effectLst/>
                          <a:latin typeface="Calibri"/>
                        </a:rPr>
                        <a:t>88</a:t>
                      </a:r>
                    </a:p>
                  </a:txBody>
                  <a:tcPr marL="12700" marR="12700" marT="12700" marB="0" anchor="b"/>
                </a:tc>
              </a:tr>
              <a:tr h="370840">
                <a:tc>
                  <a:txBody>
                    <a:bodyPr/>
                    <a:lstStyle/>
                    <a:p>
                      <a:pPr algn="l" fontAlgn="b"/>
                      <a:r>
                        <a:rPr lang="en-US" sz="2000" b="0" i="0" u="none" strike="noStrike">
                          <a:solidFill>
                            <a:srgbClr val="000000"/>
                          </a:solidFill>
                          <a:effectLst/>
                          <a:latin typeface="Calibri"/>
                        </a:rPr>
                        <a:t>1CID (177) </a:t>
                      </a:r>
                    </a:p>
                  </a:txBody>
                  <a:tcPr marL="12700" marR="12700" marT="12700" marB="0" anchor="b"/>
                </a:tc>
                <a:tc>
                  <a:txBody>
                    <a:bodyPr/>
                    <a:lstStyle/>
                    <a:p>
                      <a:pPr algn="l" fontAlgn="b"/>
                      <a:r>
                        <a:rPr lang="en-US" sz="2000" b="0" i="0" u="none" strike="noStrike">
                          <a:solidFill>
                            <a:srgbClr val="000000"/>
                          </a:solidFill>
                          <a:effectLst/>
                          <a:latin typeface="Calibri"/>
                        </a:rPr>
                        <a:t>2RHE (114) </a:t>
                      </a:r>
                    </a:p>
                  </a:txBody>
                  <a:tcPr marL="12700" marR="12700" marT="12700" marB="0" anchor="b"/>
                </a:tc>
                <a:tc>
                  <a:txBody>
                    <a:bodyPr/>
                    <a:lstStyle/>
                    <a:p>
                      <a:pPr algn="r" fontAlgn="b"/>
                      <a:r>
                        <a:rPr lang="en-US" sz="2000" b="0" i="0" u="none" strike="noStrike">
                          <a:solidFill>
                            <a:srgbClr val="000000"/>
                          </a:solidFill>
                          <a:effectLst/>
                          <a:latin typeface="Calibri"/>
                          <a:cs typeface="Calibri"/>
                        </a:rPr>
                        <a:t>103</a:t>
                      </a:r>
                    </a:p>
                  </a:txBody>
                  <a:tcPr marL="12700" marR="12700" marT="12700" marB="0" anchor="b"/>
                </a:tc>
                <a:tc>
                  <a:txBody>
                    <a:bodyPr/>
                    <a:lstStyle/>
                    <a:p>
                      <a:pPr algn="r" fontAlgn="b"/>
                      <a:r>
                        <a:rPr lang="en-US" sz="2000" b="0" i="0" u="none" strike="noStrike">
                          <a:solidFill>
                            <a:srgbClr val="000000"/>
                          </a:solidFill>
                          <a:effectLst/>
                          <a:latin typeface="Calibri"/>
                        </a:rPr>
                        <a:t>133</a:t>
                      </a:r>
                    </a:p>
                  </a:txBody>
                  <a:tcPr marL="12700" marR="12700" marT="12700" marB="0" anchor="b"/>
                </a:tc>
              </a:tr>
              <a:tr h="370840">
                <a:tc>
                  <a:txBody>
                    <a:bodyPr/>
                    <a:lstStyle/>
                    <a:p>
                      <a:pPr algn="l" fontAlgn="b"/>
                      <a:r>
                        <a:rPr lang="en-US" sz="2000" b="0" i="0" u="none" strike="noStrike">
                          <a:solidFill>
                            <a:srgbClr val="000000"/>
                          </a:solidFill>
                          <a:effectLst/>
                          <a:latin typeface="Calibri"/>
                        </a:rPr>
                        <a:t>1CRL (534) </a:t>
                      </a:r>
                    </a:p>
                  </a:txBody>
                  <a:tcPr marL="12700" marR="12700" marT="12700" marB="0" anchor="b"/>
                </a:tc>
                <a:tc>
                  <a:txBody>
                    <a:bodyPr/>
                    <a:lstStyle/>
                    <a:p>
                      <a:pPr algn="l" fontAlgn="b"/>
                      <a:r>
                        <a:rPr lang="en-US" sz="2000" b="0" i="0" u="none" strike="noStrike">
                          <a:solidFill>
                            <a:srgbClr val="000000"/>
                          </a:solidFill>
                          <a:effectLst/>
                          <a:latin typeface="Calibri"/>
                        </a:rPr>
                        <a:t>1EDE (310) </a:t>
                      </a:r>
                    </a:p>
                  </a:txBody>
                  <a:tcPr marL="12700" marR="12700" marT="12700" marB="0" anchor="b"/>
                </a:tc>
                <a:tc>
                  <a:txBody>
                    <a:bodyPr/>
                    <a:lstStyle/>
                    <a:p>
                      <a:pPr algn="r" fontAlgn="b"/>
                      <a:r>
                        <a:rPr lang="en-US" sz="2000" b="0" i="0" u="none" strike="noStrike">
                          <a:solidFill>
                            <a:srgbClr val="000000"/>
                          </a:solidFill>
                          <a:effectLst/>
                          <a:latin typeface="Calibri"/>
                          <a:cs typeface="Calibri"/>
                        </a:rPr>
                        <a:t>273</a:t>
                      </a:r>
                    </a:p>
                  </a:txBody>
                  <a:tcPr marL="12700" marR="12700" marT="12700" marB="0" anchor="b"/>
                </a:tc>
                <a:tc>
                  <a:txBody>
                    <a:bodyPr/>
                    <a:lstStyle/>
                    <a:p>
                      <a:pPr algn="r" fontAlgn="b"/>
                      <a:r>
                        <a:rPr lang="en-US" sz="2000" b="0" i="0" u="none" strike="noStrike">
                          <a:solidFill>
                            <a:srgbClr val="000000"/>
                          </a:solidFill>
                          <a:effectLst/>
                          <a:latin typeface="Calibri"/>
                        </a:rPr>
                        <a:t>304</a:t>
                      </a:r>
                    </a:p>
                  </a:txBody>
                  <a:tcPr marL="12700" marR="12700" marT="12700" marB="0" anchor="b"/>
                </a:tc>
              </a:tr>
              <a:tr h="370840">
                <a:tc>
                  <a:txBody>
                    <a:bodyPr/>
                    <a:lstStyle/>
                    <a:p>
                      <a:pPr algn="l" fontAlgn="b"/>
                      <a:r>
                        <a:rPr lang="en-US" sz="2000" b="0" i="0" u="none" strike="noStrike">
                          <a:solidFill>
                            <a:srgbClr val="000000"/>
                          </a:solidFill>
                          <a:effectLst/>
                          <a:latin typeface="Calibri"/>
                        </a:rPr>
                        <a:t>2SIM (381) </a:t>
                      </a:r>
                    </a:p>
                  </a:txBody>
                  <a:tcPr marL="12700" marR="12700" marT="12700" marB="0" anchor="b"/>
                </a:tc>
                <a:tc>
                  <a:txBody>
                    <a:bodyPr/>
                    <a:lstStyle/>
                    <a:p>
                      <a:pPr algn="l" fontAlgn="b"/>
                      <a:r>
                        <a:rPr lang="en-US" sz="2000" b="0" i="0" u="none" strike="noStrike">
                          <a:solidFill>
                            <a:srgbClr val="000000"/>
                          </a:solidFill>
                          <a:effectLst/>
                          <a:latin typeface="Calibri"/>
                        </a:rPr>
                        <a:t>1NSBa (392) </a:t>
                      </a:r>
                    </a:p>
                  </a:txBody>
                  <a:tcPr marL="12700" marR="12700" marT="12700" marB="0" anchor="b"/>
                </a:tc>
                <a:tc>
                  <a:txBody>
                    <a:bodyPr/>
                    <a:lstStyle/>
                    <a:p>
                      <a:pPr algn="r" fontAlgn="b"/>
                      <a:r>
                        <a:rPr lang="en-US" sz="2000" b="0" i="0" u="none" strike="noStrike">
                          <a:solidFill>
                            <a:srgbClr val="000000"/>
                          </a:solidFill>
                          <a:effectLst/>
                          <a:latin typeface="Calibri"/>
                          <a:cs typeface="Calibri"/>
                        </a:rPr>
                        <a:t>283</a:t>
                      </a:r>
                    </a:p>
                  </a:txBody>
                  <a:tcPr marL="12700" marR="12700" marT="12700" marB="0" anchor="b"/>
                </a:tc>
                <a:tc>
                  <a:txBody>
                    <a:bodyPr/>
                    <a:lstStyle/>
                    <a:p>
                      <a:pPr algn="r" fontAlgn="b"/>
                      <a:r>
                        <a:rPr lang="en-US" sz="2000" b="0" i="0" u="none" strike="noStrike">
                          <a:solidFill>
                            <a:srgbClr val="000000"/>
                          </a:solidFill>
                          <a:effectLst/>
                          <a:latin typeface="Calibri"/>
                        </a:rPr>
                        <a:t>339</a:t>
                      </a:r>
                    </a:p>
                  </a:txBody>
                  <a:tcPr marL="12700" marR="12700" marT="12700" marB="0" anchor="b"/>
                </a:tc>
              </a:tr>
              <a:tr h="370840">
                <a:tc>
                  <a:txBody>
                    <a:bodyPr/>
                    <a:lstStyle/>
                    <a:p>
                      <a:pPr algn="l" fontAlgn="b"/>
                      <a:r>
                        <a:rPr lang="en-US" sz="2000" b="0" i="0" u="none" strike="noStrike">
                          <a:solidFill>
                            <a:srgbClr val="000000"/>
                          </a:solidFill>
                          <a:effectLst/>
                          <a:latin typeface="Calibri"/>
                        </a:rPr>
                        <a:t>1BGEb (159) </a:t>
                      </a:r>
                    </a:p>
                  </a:txBody>
                  <a:tcPr marL="12700" marR="12700" marT="12700" marB="0" anchor="b"/>
                </a:tc>
                <a:tc>
                  <a:txBody>
                    <a:bodyPr/>
                    <a:lstStyle/>
                    <a:p>
                      <a:pPr algn="l" fontAlgn="b"/>
                      <a:r>
                        <a:rPr lang="en-US" sz="2000" b="0" i="0" u="none" strike="noStrike">
                          <a:solidFill>
                            <a:srgbClr val="000000"/>
                          </a:solidFill>
                          <a:effectLst/>
                          <a:latin typeface="Calibri"/>
                        </a:rPr>
                        <a:t>2GMFa (121) </a:t>
                      </a:r>
                    </a:p>
                  </a:txBody>
                  <a:tcPr marL="12700" marR="12700" marT="12700" marB="0" anchor="b"/>
                </a:tc>
                <a:tc>
                  <a:txBody>
                    <a:bodyPr/>
                    <a:lstStyle/>
                    <a:p>
                      <a:pPr algn="r" fontAlgn="b"/>
                      <a:r>
                        <a:rPr lang="en-US" sz="2000" b="0" i="0" u="none" strike="noStrike">
                          <a:solidFill>
                            <a:srgbClr val="000000"/>
                          </a:solidFill>
                          <a:effectLst/>
                          <a:latin typeface="Calibri"/>
                          <a:cs typeface="Calibri"/>
                        </a:rPr>
                        <a:t>98</a:t>
                      </a:r>
                    </a:p>
                  </a:txBody>
                  <a:tcPr marL="12700" marR="12700" marT="12700" marB="0" anchor="b"/>
                </a:tc>
                <a:tc>
                  <a:txBody>
                    <a:bodyPr/>
                    <a:lstStyle/>
                    <a:p>
                      <a:pPr algn="r" fontAlgn="b"/>
                      <a:r>
                        <a:rPr lang="en-US" sz="2000" b="0" i="0" u="none" strike="noStrike">
                          <a:solidFill>
                            <a:srgbClr val="000000"/>
                          </a:solidFill>
                          <a:effectLst/>
                          <a:latin typeface="Calibri"/>
                        </a:rPr>
                        <a:t>121</a:t>
                      </a:r>
                    </a:p>
                  </a:txBody>
                  <a:tcPr marL="12700" marR="12700" marT="12700" marB="0" anchor="b"/>
                </a:tc>
              </a:tr>
              <a:tr h="370840">
                <a:tc>
                  <a:txBody>
                    <a:bodyPr/>
                    <a:lstStyle/>
                    <a:p>
                      <a:pPr algn="l" fontAlgn="b"/>
                      <a:r>
                        <a:rPr lang="en-US" sz="2000" b="0" i="0" u="none" strike="noStrike">
                          <a:solidFill>
                            <a:srgbClr val="000000"/>
                          </a:solidFill>
                          <a:effectLst/>
                          <a:latin typeface="Calibri"/>
                        </a:rPr>
                        <a:t>1TIE (166) </a:t>
                      </a:r>
                    </a:p>
                  </a:txBody>
                  <a:tcPr marL="12700" marR="12700" marT="12700" marB="0" anchor="b"/>
                </a:tc>
                <a:tc>
                  <a:txBody>
                    <a:bodyPr/>
                    <a:lstStyle/>
                    <a:p>
                      <a:pPr algn="l" fontAlgn="b"/>
                      <a:r>
                        <a:rPr lang="en-US" sz="2000" b="0" i="0" u="none" strike="noStrike">
                          <a:solidFill>
                            <a:srgbClr val="000000"/>
                          </a:solidFill>
                          <a:effectLst/>
                          <a:latin typeface="Calibri"/>
                        </a:rPr>
                        <a:t>4FGF (124) </a:t>
                      </a:r>
                    </a:p>
                  </a:txBody>
                  <a:tcPr marL="12700" marR="12700" marT="12700" marB="0" anchor="b"/>
                </a:tc>
                <a:tc>
                  <a:txBody>
                    <a:bodyPr/>
                    <a:lstStyle/>
                    <a:p>
                      <a:pPr algn="r" fontAlgn="b"/>
                      <a:r>
                        <a:rPr lang="en-US" sz="2000" b="0" i="0" u="none" strike="noStrike" dirty="0">
                          <a:solidFill>
                            <a:srgbClr val="000000"/>
                          </a:solidFill>
                          <a:effectLst/>
                          <a:latin typeface="Calibri"/>
                          <a:cs typeface="Calibri"/>
                        </a:rPr>
                        <a:t>99</a:t>
                      </a:r>
                    </a:p>
                  </a:txBody>
                  <a:tcPr marL="12700" marR="12700" marT="12700" marB="0" anchor="b"/>
                </a:tc>
                <a:tc>
                  <a:txBody>
                    <a:bodyPr/>
                    <a:lstStyle/>
                    <a:p>
                      <a:pPr algn="r" fontAlgn="b"/>
                      <a:r>
                        <a:rPr lang="en-US" sz="2000" b="0" i="0" u="none" strike="noStrike" dirty="0">
                          <a:solidFill>
                            <a:srgbClr val="000000"/>
                          </a:solidFill>
                          <a:effectLst/>
                          <a:latin typeface="Calibri"/>
                        </a:rPr>
                        <a:t>120</a:t>
                      </a:r>
                    </a:p>
                  </a:txBody>
                  <a:tcPr marL="12700" marR="12700" marT="12700" marB="0" anchor="b"/>
                </a:tc>
              </a:tr>
            </a:tbl>
          </a:graphicData>
        </a:graphic>
      </p:graphicFrame>
    </p:spTree>
    <p:extLst>
      <p:ext uri="{BB962C8B-B14F-4D97-AF65-F5344CB8AC3E}">
        <p14:creationId xmlns:p14="http://schemas.microsoft.com/office/powerpoint/2010/main" val="159064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DP</a:t>
            </a:r>
            <a:br>
              <a:rPr lang="en-US" dirty="0" smtClean="0"/>
            </a:br>
            <a:r>
              <a:rPr lang="en-US" dirty="0" smtClean="0"/>
              <a:t>Hard Alignment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8819577"/>
              </p:ext>
            </p:extLst>
          </p:nvPr>
        </p:nvGraphicFramePr>
        <p:xfrm>
          <a:off x="549275" y="1600200"/>
          <a:ext cx="8042276" cy="4079240"/>
        </p:xfrm>
        <a:graphic>
          <a:graphicData uri="http://schemas.openxmlformats.org/drawingml/2006/table">
            <a:tbl>
              <a:tblPr firstRow="1" bandRow="1">
                <a:tableStyleId>{5C22544A-7EE6-4342-B048-85BDC9FD1C3A}</a:tableStyleId>
              </a:tblPr>
              <a:tblGrid>
                <a:gridCol w="2010569"/>
                <a:gridCol w="2010569"/>
                <a:gridCol w="2010569"/>
                <a:gridCol w="2010569"/>
              </a:tblGrid>
              <a:tr h="370840">
                <a:tc>
                  <a:txBody>
                    <a:bodyPr/>
                    <a:lstStyle/>
                    <a:p>
                      <a:r>
                        <a:rPr lang="en-US" dirty="0" smtClean="0"/>
                        <a:t>Protein</a:t>
                      </a:r>
                      <a:r>
                        <a:rPr lang="en-US" baseline="0" dirty="0" smtClean="0"/>
                        <a:t> 1</a:t>
                      </a:r>
                      <a:endParaRPr lang="en-US" dirty="0"/>
                    </a:p>
                  </a:txBody>
                  <a:tcPr/>
                </a:tc>
                <a:tc>
                  <a:txBody>
                    <a:bodyPr/>
                    <a:lstStyle/>
                    <a:p>
                      <a:r>
                        <a:rPr lang="en-US" dirty="0" smtClean="0"/>
                        <a:t>Protein 2</a:t>
                      </a:r>
                      <a:endParaRPr lang="en-US" dirty="0"/>
                    </a:p>
                  </a:txBody>
                  <a:tcPr/>
                </a:tc>
                <a:tc>
                  <a:txBody>
                    <a:bodyPr/>
                    <a:lstStyle/>
                    <a:p>
                      <a:r>
                        <a:rPr lang="en-US" dirty="0" smtClean="0"/>
                        <a:t>Our</a:t>
                      </a:r>
                      <a:r>
                        <a:rPr lang="en-US" baseline="0" dirty="0" smtClean="0"/>
                        <a:t> Score</a:t>
                      </a:r>
                      <a:endParaRPr lang="en-US" dirty="0"/>
                    </a:p>
                  </a:txBody>
                  <a:tcPr/>
                </a:tc>
                <a:tc>
                  <a:txBody>
                    <a:bodyPr/>
                    <a:lstStyle/>
                    <a:p>
                      <a:r>
                        <a:rPr lang="en-US" dirty="0" smtClean="0"/>
                        <a:t>Report’s Score</a:t>
                      </a:r>
                      <a:endParaRPr lang="en-US" dirty="0"/>
                    </a:p>
                  </a:txBody>
                  <a:tcPr/>
                </a:tc>
              </a:tr>
              <a:tr h="370840">
                <a:tc>
                  <a:txBody>
                    <a:bodyPr/>
                    <a:lstStyle/>
                    <a:p>
                      <a:pPr algn="l" fontAlgn="b"/>
                      <a:r>
                        <a:rPr lang="hr-HR" sz="2000" b="0" i="0" u="none" strike="noStrike" dirty="0">
                          <a:solidFill>
                            <a:srgbClr val="000000"/>
                          </a:solidFill>
                          <a:effectLst/>
                          <a:latin typeface="Calibri"/>
                        </a:rPr>
                        <a:t>﻿1FXIa (96) </a:t>
                      </a:r>
                    </a:p>
                  </a:txBody>
                  <a:tcPr marL="12700" marR="12700" marT="12700" marB="0" anchor="b"/>
                </a:tc>
                <a:tc>
                  <a:txBody>
                    <a:bodyPr/>
                    <a:lstStyle/>
                    <a:p>
                      <a:pPr algn="l" fontAlgn="b"/>
                      <a:r>
                        <a:rPr lang="en-US" sz="2000" b="0" i="0" u="none" strike="noStrike">
                          <a:solidFill>
                            <a:srgbClr val="000000"/>
                          </a:solidFill>
                          <a:effectLst/>
                          <a:latin typeface="Calibri"/>
                        </a:rPr>
                        <a:t>1UBQ (76) </a:t>
                      </a:r>
                    </a:p>
                  </a:txBody>
                  <a:tcPr marL="12700" marR="12700" marT="12700" marB="0" anchor="b"/>
                </a:tc>
                <a:tc>
                  <a:txBody>
                    <a:bodyPr/>
                    <a:lstStyle/>
                    <a:p>
                      <a:pPr algn="r" fontAlgn="b"/>
                      <a:r>
                        <a:rPr lang="en-US" sz="2000" b="0" i="0" u="none" strike="noStrike" dirty="0">
                          <a:solidFill>
                            <a:srgbClr val="000000"/>
                          </a:solidFill>
                          <a:effectLst/>
                          <a:latin typeface="Calibri"/>
                        </a:rPr>
                        <a:t>74</a:t>
                      </a:r>
                    </a:p>
                  </a:txBody>
                  <a:tcPr marL="12700" marR="12700" marT="12700" marB="0" anchor="b"/>
                </a:tc>
                <a:tc>
                  <a:txBody>
                    <a:bodyPr/>
                    <a:lstStyle/>
                    <a:p>
                      <a:pPr algn="r" fontAlgn="b"/>
                      <a:r>
                        <a:rPr lang="en-US" sz="2000" b="0" i="0" u="none" strike="noStrike">
                          <a:solidFill>
                            <a:srgbClr val="000000"/>
                          </a:solidFill>
                          <a:effectLst/>
                          <a:latin typeface="Calibri"/>
                        </a:rPr>
                        <a:t>74</a:t>
                      </a:r>
                    </a:p>
                  </a:txBody>
                  <a:tcPr marL="12700" marR="12700" marT="12700" marB="0" anchor="b"/>
                </a:tc>
              </a:tr>
              <a:tr h="370840">
                <a:tc>
                  <a:txBody>
                    <a:bodyPr/>
                    <a:lstStyle/>
                    <a:p>
                      <a:pPr algn="l" fontAlgn="b"/>
                      <a:r>
                        <a:rPr lang="en-US" sz="2000" b="0" i="0" u="none" strike="noStrike" dirty="0">
                          <a:solidFill>
                            <a:srgbClr val="000000"/>
                          </a:solidFill>
                          <a:effectLst/>
                          <a:latin typeface="Calibri"/>
                        </a:rPr>
                        <a:t>1TEN (89) </a:t>
                      </a:r>
                    </a:p>
                  </a:txBody>
                  <a:tcPr marL="12700" marR="12700" marT="12700" marB="0" anchor="b"/>
                </a:tc>
                <a:tc>
                  <a:txBody>
                    <a:bodyPr/>
                    <a:lstStyle/>
                    <a:p>
                      <a:pPr algn="l" fontAlgn="b"/>
                      <a:r>
                        <a:rPr lang="en-US" sz="2000" b="0" i="0" u="none" strike="noStrike">
                          <a:solidFill>
                            <a:srgbClr val="000000"/>
                          </a:solidFill>
                          <a:effectLst/>
                          <a:latin typeface="Calibri"/>
                        </a:rPr>
                        <a:t>3HHRb (195) </a:t>
                      </a:r>
                    </a:p>
                  </a:txBody>
                  <a:tcPr marL="12700" marR="12700" marT="12700" marB="0" anchor="b"/>
                </a:tc>
                <a:tc>
                  <a:txBody>
                    <a:bodyPr/>
                    <a:lstStyle/>
                    <a:p>
                      <a:pPr algn="r" fontAlgn="b"/>
                      <a:r>
                        <a:rPr lang="en-US" sz="2000" b="0" i="0" u="none" strike="noStrike" dirty="0">
                          <a:solidFill>
                            <a:srgbClr val="000000"/>
                          </a:solidFill>
                          <a:effectLst/>
                          <a:latin typeface="Calibri"/>
                        </a:rPr>
                        <a:t>89</a:t>
                      </a:r>
                    </a:p>
                  </a:txBody>
                  <a:tcPr marL="12700" marR="12700" marT="12700" marB="0" anchor="b"/>
                </a:tc>
                <a:tc>
                  <a:txBody>
                    <a:bodyPr/>
                    <a:lstStyle/>
                    <a:p>
                      <a:pPr algn="r" fontAlgn="b"/>
                      <a:r>
                        <a:rPr lang="en-US" sz="2000" b="0" i="0" u="none" strike="noStrike">
                          <a:solidFill>
                            <a:srgbClr val="000000"/>
                          </a:solidFill>
                          <a:effectLst/>
                          <a:latin typeface="Calibri"/>
                        </a:rPr>
                        <a:t>88</a:t>
                      </a:r>
                    </a:p>
                  </a:txBody>
                  <a:tcPr marL="12700" marR="12700" marT="12700" marB="0" anchor="b"/>
                </a:tc>
              </a:tr>
              <a:tr h="370840">
                <a:tc>
                  <a:txBody>
                    <a:bodyPr/>
                    <a:lstStyle/>
                    <a:p>
                      <a:pPr algn="l" fontAlgn="b"/>
                      <a:r>
                        <a:rPr lang="en-US" sz="2000" b="0" i="0" u="none" strike="noStrike">
                          <a:solidFill>
                            <a:srgbClr val="000000"/>
                          </a:solidFill>
                          <a:effectLst/>
                          <a:latin typeface="Calibri"/>
                        </a:rPr>
                        <a:t>3HLAb (99) </a:t>
                      </a:r>
                    </a:p>
                  </a:txBody>
                  <a:tcPr marL="12700" marR="12700" marT="12700" marB="0" anchor="b"/>
                </a:tc>
                <a:tc>
                  <a:txBody>
                    <a:bodyPr/>
                    <a:lstStyle/>
                    <a:p>
                      <a:pPr algn="l" fontAlgn="b"/>
                      <a:r>
                        <a:rPr lang="en-US" sz="2000" b="0" i="0" u="none" strike="noStrike">
                          <a:solidFill>
                            <a:srgbClr val="000000"/>
                          </a:solidFill>
                          <a:effectLst/>
                          <a:latin typeface="Calibri"/>
                        </a:rPr>
                        <a:t>2RHE (114) </a:t>
                      </a:r>
                    </a:p>
                  </a:txBody>
                  <a:tcPr marL="12700" marR="12700" marT="12700" marB="0" anchor="b"/>
                </a:tc>
                <a:tc>
                  <a:txBody>
                    <a:bodyPr/>
                    <a:lstStyle/>
                    <a:p>
                      <a:pPr algn="r" fontAlgn="b"/>
                      <a:r>
                        <a:rPr lang="en-US" sz="2000" b="0" i="0" u="none" strike="noStrike" dirty="0">
                          <a:solidFill>
                            <a:srgbClr val="000000"/>
                          </a:solidFill>
                          <a:effectLst/>
                          <a:latin typeface="Calibri"/>
                        </a:rPr>
                        <a:t>95</a:t>
                      </a:r>
                    </a:p>
                  </a:txBody>
                  <a:tcPr marL="12700" marR="12700" marT="12700" marB="0" anchor="b"/>
                </a:tc>
                <a:tc>
                  <a:txBody>
                    <a:bodyPr/>
                    <a:lstStyle/>
                    <a:p>
                      <a:pPr algn="r" fontAlgn="b"/>
                      <a:r>
                        <a:rPr lang="en-US" sz="2000" b="0" i="0" u="none" strike="noStrike">
                          <a:solidFill>
                            <a:srgbClr val="000000"/>
                          </a:solidFill>
                          <a:effectLst/>
                          <a:latin typeface="Calibri"/>
                        </a:rPr>
                        <a:t>95</a:t>
                      </a:r>
                    </a:p>
                  </a:txBody>
                  <a:tcPr marL="12700" marR="12700" marT="12700" marB="0" anchor="b"/>
                </a:tc>
              </a:tr>
              <a:tr h="370840">
                <a:tc>
                  <a:txBody>
                    <a:bodyPr/>
                    <a:lstStyle/>
                    <a:p>
                      <a:pPr algn="l" fontAlgn="b"/>
                      <a:r>
                        <a:rPr lang="en-US" sz="2000" b="0" i="0" u="none" strike="noStrike">
                          <a:solidFill>
                            <a:srgbClr val="000000"/>
                          </a:solidFill>
                          <a:effectLst/>
                          <a:latin typeface="Calibri"/>
                        </a:rPr>
                        <a:t>2AZAa (129) </a:t>
                      </a:r>
                    </a:p>
                  </a:txBody>
                  <a:tcPr marL="12700" marR="12700" marT="12700" marB="0" anchor="b"/>
                </a:tc>
                <a:tc>
                  <a:txBody>
                    <a:bodyPr/>
                    <a:lstStyle/>
                    <a:p>
                      <a:pPr algn="l" fontAlgn="b"/>
                      <a:r>
                        <a:rPr lang="en-US" sz="2000" b="0" i="0" u="none" strike="noStrike">
                          <a:solidFill>
                            <a:srgbClr val="000000"/>
                          </a:solidFill>
                          <a:effectLst/>
                          <a:latin typeface="Calibri"/>
                        </a:rPr>
                        <a:t>1PAZ (120) </a:t>
                      </a:r>
                    </a:p>
                  </a:txBody>
                  <a:tcPr marL="12700" marR="12700" marT="12700" marB="0" anchor="b"/>
                </a:tc>
                <a:tc>
                  <a:txBody>
                    <a:bodyPr/>
                    <a:lstStyle/>
                    <a:p>
                      <a:pPr algn="r" fontAlgn="b"/>
                      <a:r>
                        <a:rPr lang="en-US" sz="2000" b="0" i="0" u="none" strike="noStrike" dirty="0">
                          <a:solidFill>
                            <a:srgbClr val="000000"/>
                          </a:solidFill>
                          <a:effectLst/>
                          <a:latin typeface="Calibri"/>
                        </a:rPr>
                        <a:t>107</a:t>
                      </a:r>
                    </a:p>
                  </a:txBody>
                  <a:tcPr marL="12700" marR="12700" marT="12700" marB="0" anchor="b"/>
                </a:tc>
                <a:tc>
                  <a:txBody>
                    <a:bodyPr/>
                    <a:lstStyle/>
                    <a:p>
                      <a:pPr algn="r" fontAlgn="b"/>
                      <a:r>
                        <a:rPr lang="en-US" sz="2000" b="0" i="0" u="none" strike="noStrike">
                          <a:solidFill>
                            <a:srgbClr val="000000"/>
                          </a:solidFill>
                          <a:effectLst/>
                          <a:latin typeface="Calibri"/>
                        </a:rPr>
                        <a:t>109</a:t>
                      </a:r>
                    </a:p>
                  </a:txBody>
                  <a:tcPr marL="12700" marR="12700" marT="12700" marB="0" anchor="b"/>
                </a:tc>
              </a:tr>
              <a:tr h="370840">
                <a:tc>
                  <a:txBody>
                    <a:bodyPr/>
                    <a:lstStyle/>
                    <a:p>
                      <a:pPr algn="l" fontAlgn="b"/>
                      <a:r>
                        <a:rPr lang="en-US" sz="2000" b="0" i="0" u="none" strike="noStrike">
                          <a:solidFill>
                            <a:srgbClr val="000000"/>
                          </a:solidFill>
                          <a:effectLst/>
                          <a:latin typeface="Calibri"/>
                        </a:rPr>
                        <a:t>1CEWi (108) </a:t>
                      </a:r>
                    </a:p>
                  </a:txBody>
                  <a:tcPr marL="12700" marR="12700" marT="12700" marB="0" anchor="b"/>
                </a:tc>
                <a:tc>
                  <a:txBody>
                    <a:bodyPr/>
                    <a:lstStyle/>
                    <a:p>
                      <a:pPr algn="l" fontAlgn="b"/>
                      <a:r>
                        <a:rPr lang="es-ES_tradnl" sz="2000" b="0" i="0" u="none" strike="noStrike">
                          <a:solidFill>
                            <a:srgbClr val="000000"/>
                          </a:solidFill>
                          <a:effectLst/>
                          <a:latin typeface="Calibri"/>
                        </a:rPr>
                        <a:t>1MOLa (94) </a:t>
                      </a:r>
                    </a:p>
                  </a:txBody>
                  <a:tcPr marL="12700" marR="12700" marT="12700" marB="0" anchor="b"/>
                </a:tc>
                <a:tc>
                  <a:txBody>
                    <a:bodyPr/>
                    <a:lstStyle/>
                    <a:p>
                      <a:pPr algn="r" fontAlgn="b"/>
                      <a:r>
                        <a:rPr lang="en-US" sz="2000" b="0" i="0" u="none" strike="noStrike">
                          <a:solidFill>
                            <a:srgbClr val="000000"/>
                          </a:solidFill>
                          <a:effectLst/>
                          <a:latin typeface="Calibri"/>
                        </a:rPr>
                        <a:t>90</a:t>
                      </a:r>
                    </a:p>
                  </a:txBody>
                  <a:tcPr marL="12700" marR="12700" marT="12700" marB="0" anchor="b"/>
                </a:tc>
                <a:tc>
                  <a:txBody>
                    <a:bodyPr/>
                    <a:lstStyle/>
                    <a:p>
                      <a:pPr algn="r" fontAlgn="b"/>
                      <a:r>
                        <a:rPr lang="en-US" sz="2000" b="0" i="0" u="none" strike="noStrike">
                          <a:solidFill>
                            <a:srgbClr val="000000"/>
                          </a:solidFill>
                          <a:effectLst/>
                          <a:latin typeface="Calibri"/>
                        </a:rPr>
                        <a:t>88</a:t>
                      </a:r>
                    </a:p>
                  </a:txBody>
                  <a:tcPr marL="12700" marR="12700" marT="12700" marB="0" anchor="b"/>
                </a:tc>
              </a:tr>
              <a:tr h="370840">
                <a:tc>
                  <a:txBody>
                    <a:bodyPr/>
                    <a:lstStyle/>
                    <a:p>
                      <a:pPr algn="l" fontAlgn="b"/>
                      <a:r>
                        <a:rPr lang="en-US" sz="2000" b="0" i="0" u="none" strike="noStrike">
                          <a:solidFill>
                            <a:srgbClr val="000000"/>
                          </a:solidFill>
                          <a:effectLst/>
                          <a:latin typeface="Calibri"/>
                        </a:rPr>
                        <a:t>1CID (177) </a:t>
                      </a:r>
                    </a:p>
                  </a:txBody>
                  <a:tcPr marL="12700" marR="12700" marT="12700" marB="0" anchor="b"/>
                </a:tc>
                <a:tc>
                  <a:txBody>
                    <a:bodyPr/>
                    <a:lstStyle/>
                    <a:p>
                      <a:pPr algn="l" fontAlgn="b"/>
                      <a:r>
                        <a:rPr lang="en-US" sz="2000" b="0" i="0" u="none" strike="noStrike">
                          <a:solidFill>
                            <a:srgbClr val="000000"/>
                          </a:solidFill>
                          <a:effectLst/>
                          <a:latin typeface="Calibri"/>
                        </a:rPr>
                        <a:t>2RHE (114) </a:t>
                      </a:r>
                    </a:p>
                  </a:txBody>
                  <a:tcPr marL="12700" marR="12700" marT="12700" marB="0" anchor="b"/>
                </a:tc>
                <a:tc>
                  <a:txBody>
                    <a:bodyPr/>
                    <a:lstStyle/>
                    <a:p>
                      <a:pPr algn="r" fontAlgn="b"/>
                      <a:r>
                        <a:rPr lang="en-US" sz="2000" b="0" i="0" u="none" strike="noStrike">
                          <a:solidFill>
                            <a:srgbClr val="000000"/>
                          </a:solidFill>
                          <a:effectLst/>
                          <a:latin typeface="Calibri"/>
                        </a:rPr>
                        <a:t>112</a:t>
                      </a:r>
                    </a:p>
                  </a:txBody>
                  <a:tcPr marL="12700" marR="12700" marT="12700" marB="0" anchor="b"/>
                </a:tc>
                <a:tc>
                  <a:txBody>
                    <a:bodyPr/>
                    <a:lstStyle/>
                    <a:p>
                      <a:pPr algn="r" fontAlgn="b"/>
                      <a:r>
                        <a:rPr lang="en-US" sz="2000" b="0" i="0" u="none" strike="noStrike">
                          <a:solidFill>
                            <a:srgbClr val="000000"/>
                          </a:solidFill>
                          <a:effectLst/>
                          <a:latin typeface="Calibri"/>
                        </a:rPr>
                        <a:t>133</a:t>
                      </a:r>
                    </a:p>
                  </a:txBody>
                  <a:tcPr marL="12700" marR="12700" marT="12700" marB="0" anchor="b"/>
                </a:tc>
              </a:tr>
              <a:tr h="370840">
                <a:tc>
                  <a:txBody>
                    <a:bodyPr/>
                    <a:lstStyle/>
                    <a:p>
                      <a:pPr algn="l" fontAlgn="b"/>
                      <a:r>
                        <a:rPr lang="en-US" sz="2000" b="0" i="0" u="none" strike="noStrike">
                          <a:solidFill>
                            <a:srgbClr val="000000"/>
                          </a:solidFill>
                          <a:effectLst/>
                          <a:latin typeface="Calibri"/>
                        </a:rPr>
                        <a:t>1CRL (534) </a:t>
                      </a:r>
                    </a:p>
                  </a:txBody>
                  <a:tcPr marL="12700" marR="12700" marT="12700" marB="0" anchor="b"/>
                </a:tc>
                <a:tc>
                  <a:txBody>
                    <a:bodyPr/>
                    <a:lstStyle/>
                    <a:p>
                      <a:pPr algn="l" fontAlgn="b"/>
                      <a:r>
                        <a:rPr lang="en-US" sz="2000" b="0" i="0" u="none" strike="noStrike">
                          <a:solidFill>
                            <a:srgbClr val="000000"/>
                          </a:solidFill>
                          <a:effectLst/>
                          <a:latin typeface="Calibri"/>
                        </a:rPr>
                        <a:t>1EDE (310) </a:t>
                      </a:r>
                    </a:p>
                  </a:txBody>
                  <a:tcPr marL="12700" marR="12700" marT="12700" marB="0" anchor="b"/>
                </a:tc>
                <a:tc>
                  <a:txBody>
                    <a:bodyPr/>
                    <a:lstStyle/>
                    <a:p>
                      <a:pPr algn="r" fontAlgn="b"/>
                      <a:r>
                        <a:rPr lang="en-US" sz="2000" b="0" i="0" u="none" strike="noStrike">
                          <a:solidFill>
                            <a:srgbClr val="000000"/>
                          </a:solidFill>
                          <a:effectLst/>
                          <a:latin typeface="Calibri"/>
                        </a:rPr>
                        <a:t>307</a:t>
                      </a:r>
                    </a:p>
                  </a:txBody>
                  <a:tcPr marL="12700" marR="12700" marT="12700" marB="0" anchor="b"/>
                </a:tc>
                <a:tc>
                  <a:txBody>
                    <a:bodyPr/>
                    <a:lstStyle/>
                    <a:p>
                      <a:pPr algn="r" fontAlgn="b"/>
                      <a:r>
                        <a:rPr lang="en-US" sz="2000" b="0" i="0" u="none" strike="noStrike">
                          <a:solidFill>
                            <a:srgbClr val="000000"/>
                          </a:solidFill>
                          <a:effectLst/>
                          <a:latin typeface="Calibri"/>
                        </a:rPr>
                        <a:t>304</a:t>
                      </a:r>
                    </a:p>
                  </a:txBody>
                  <a:tcPr marL="12700" marR="12700" marT="12700" marB="0" anchor="b"/>
                </a:tc>
              </a:tr>
              <a:tr h="370840">
                <a:tc>
                  <a:txBody>
                    <a:bodyPr/>
                    <a:lstStyle/>
                    <a:p>
                      <a:pPr algn="l" fontAlgn="b"/>
                      <a:r>
                        <a:rPr lang="en-US" sz="2000" b="0" i="0" u="none" strike="noStrike">
                          <a:solidFill>
                            <a:srgbClr val="000000"/>
                          </a:solidFill>
                          <a:effectLst/>
                          <a:latin typeface="Calibri"/>
                        </a:rPr>
                        <a:t>2SIM (381) </a:t>
                      </a:r>
                    </a:p>
                  </a:txBody>
                  <a:tcPr marL="12700" marR="12700" marT="12700" marB="0" anchor="b"/>
                </a:tc>
                <a:tc>
                  <a:txBody>
                    <a:bodyPr/>
                    <a:lstStyle/>
                    <a:p>
                      <a:pPr algn="l" fontAlgn="b"/>
                      <a:r>
                        <a:rPr lang="en-US" sz="2000" b="0" i="0" u="none" strike="noStrike">
                          <a:solidFill>
                            <a:srgbClr val="000000"/>
                          </a:solidFill>
                          <a:effectLst/>
                          <a:latin typeface="Calibri"/>
                        </a:rPr>
                        <a:t>1NSBa (392) </a:t>
                      </a:r>
                    </a:p>
                  </a:txBody>
                  <a:tcPr marL="12700" marR="12700" marT="12700" marB="0" anchor="b"/>
                </a:tc>
                <a:tc>
                  <a:txBody>
                    <a:bodyPr/>
                    <a:lstStyle/>
                    <a:p>
                      <a:pPr algn="r" fontAlgn="b"/>
                      <a:r>
                        <a:rPr lang="en-US" sz="2000" b="0" i="0" u="none" strike="noStrike">
                          <a:solidFill>
                            <a:srgbClr val="000000"/>
                          </a:solidFill>
                          <a:effectLst/>
                          <a:latin typeface="Calibri"/>
                        </a:rPr>
                        <a:t>348</a:t>
                      </a:r>
                    </a:p>
                  </a:txBody>
                  <a:tcPr marL="12700" marR="12700" marT="12700" marB="0" anchor="b"/>
                </a:tc>
                <a:tc>
                  <a:txBody>
                    <a:bodyPr/>
                    <a:lstStyle/>
                    <a:p>
                      <a:pPr algn="r" fontAlgn="b"/>
                      <a:r>
                        <a:rPr lang="en-US" sz="2000" b="0" i="0" u="none" strike="noStrike">
                          <a:solidFill>
                            <a:srgbClr val="000000"/>
                          </a:solidFill>
                          <a:effectLst/>
                          <a:latin typeface="Calibri"/>
                        </a:rPr>
                        <a:t>339</a:t>
                      </a:r>
                    </a:p>
                  </a:txBody>
                  <a:tcPr marL="12700" marR="12700" marT="12700" marB="0" anchor="b"/>
                </a:tc>
              </a:tr>
              <a:tr h="370840">
                <a:tc>
                  <a:txBody>
                    <a:bodyPr/>
                    <a:lstStyle/>
                    <a:p>
                      <a:pPr algn="l" fontAlgn="b"/>
                      <a:r>
                        <a:rPr lang="en-US" sz="2000" b="0" i="0" u="none" strike="noStrike">
                          <a:solidFill>
                            <a:srgbClr val="000000"/>
                          </a:solidFill>
                          <a:effectLst/>
                          <a:latin typeface="Calibri"/>
                        </a:rPr>
                        <a:t>1BGEb (159) </a:t>
                      </a:r>
                    </a:p>
                  </a:txBody>
                  <a:tcPr marL="12700" marR="12700" marT="12700" marB="0" anchor="b"/>
                </a:tc>
                <a:tc>
                  <a:txBody>
                    <a:bodyPr/>
                    <a:lstStyle/>
                    <a:p>
                      <a:pPr algn="l" fontAlgn="b"/>
                      <a:r>
                        <a:rPr lang="en-US" sz="2000" b="0" i="0" u="none" strike="noStrike">
                          <a:solidFill>
                            <a:srgbClr val="000000"/>
                          </a:solidFill>
                          <a:effectLst/>
                          <a:latin typeface="Calibri"/>
                        </a:rPr>
                        <a:t>2GMFa (121) </a:t>
                      </a:r>
                    </a:p>
                  </a:txBody>
                  <a:tcPr marL="12700" marR="12700" marT="12700" marB="0" anchor="b"/>
                </a:tc>
                <a:tc>
                  <a:txBody>
                    <a:bodyPr/>
                    <a:lstStyle/>
                    <a:p>
                      <a:pPr algn="r" fontAlgn="b"/>
                      <a:r>
                        <a:rPr lang="en-US" sz="2000" b="0" i="0" u="none" strike="noStrike">
                          <a:solidFill>
                            <a:srgbClr val="000000"/>
                          </a:solidFill>
                          <a:effectLst/>
                          <a:latin typeface="Calibri"/>
                        </a:rPr>
                        <a:t>119</a:t>
                      </a:r>
                    </a:p>
                  </a:txBody>
                  <a:tcPr marL="12700" marR="12700" marT="12700" marB="0" anchor="b"/>
                </a:tc>
                <a:tc>
                  <a:txBody>
                    <a:bodyPr/>
                    <a:lstStyle/>
                    <a:p>
                      <a:pPr algn="r" fontAlgn="b"/>
                      <a:r>
                        <a:rPr lang="en-US" sz="2000" b="0" i="0" u="none" strike="noStrike">
                          <a:solidFill>
                            <a:srgbClr val="000000"/>
                          </a:solidFill>
                          <a:effectLst/>
                          <a:latin typeface="Calibri"/>
                        </a:rPr>
                        <a:t>121</a:t>
                      </a:r>
                    </a:p>
                  </a:txBody>
                  <a:tcPr marL="12700" marR="12700" marT="12700" marB="0" anchor="b"/>
                </a:tc>
              </a:tr>
              <a:tr h="370840">
                <a:tc>
                  <a:txBody>
                    <a:bodyPr/>
                    <a:lstStyle/>
                    <a:p>
                      <a:pPr algn="l" fontAlgn="b"/>
                      <a:r>
                        <a:rPr lang="en-US" sz="2000" b="0" i="0" u="none" strike="noStrike">
                          <a:solidFill>
                            <a:srgbClr val="000000"/>
                          </a:solidFill>
                          <a:effectLst/>
                          <a:latin typeface="Calibri"/>
                        </a:rPr>
                        <a:t>1TIE (166) </a:t>
                      </a:r>
                    </a:p>
                  </a:txBody>
                  <a:tcPr marL="12700" marR="12700" marT="12700" marB="0" anchor="b"/>
                </a:tc>
                <a:tc>
                  <a:txBody>
                    <a:bodyPr/>
                    <a:lstStyle/>
                    <a:p>
                      <a:pPr algn="l" fontAlgn="b"/>
                      <a:r>
                        <a:rPr lang="en-US" sz="2000" b="0" i="0" u="none" strike="noStrike">
                          <a:solidFill>
                            <a:srgbClr val="000000"/>
                          </a:solidFill>
                          <a:effectLst/>
                          <a:latin typeface="Calibri"/>
                        </a:rPr>
                        <a:t>4FGF (124) </a:t>
                      </a:r>
                    </a:p>
                  </a:txBody>
                  <a:tcPr marL="12700" marR="12700" marT="12700" marB="0" anchor="b"/>
                </a:tc>
                <a:tc>
                  <a:txBody>
                    <a:bodyPr/>
                    <a:lstStyle/>
                    <a:p>
                      <a:pPr algn="r" fontAlgn="b"/>
                      <a:r>
                        <a:rPr lang="en-US" sz="2000" b="0" i="0" u="none" strike="noStrike">
                          <a:solidFill>
                            <a:srgbClr val="000000"/>
                          </a:solidFill>
                          <a:effectLst/>
                          <a:latin typeface="Calibri"/>
                        </a:rPr>
                        <a:t>121</a:t>
                      </a:r>
                    </a:p>
                  </a:txBody>
                  <a:tcPr marL="12700" marR="12700" marT="12700" marB="0" anchor="b"/>
                </a:tc>
                <a:tc>
                  <a:txBody>
                    <a:bodyPr/>
                    <a:lstStyle/>
                    <a:p>
                      <a:pPr algn="r" fontAlgn="b"/>
                      <a:r>
                        <a:rPr lang="en-US" sz="2000" b="0" i="0" u="none" strike="noStrike" dirty="0">
                          <a:solidFill>
                            <a:srgbClr val="000000"/>
                          </a:solidFill>
                          <a:effectLst/>
                          <a:latin typeface="Calibri"/>
                        </a:rPr>
                        <a:t>120</a:t>
                      </a:r>
                    </a:p>
                  </a:txBody>
                  <a:tcPr marL="12700" marR="12700" marT="12700" marB="0" anchor="b"/>
                </a:tc>
              </a:tr>
            </a:tbl>
          </a:graphicData>
        </a:graphic>
      </p:graphicFrame>
    </p:spTree>
    <p:extLst>
      <p:ext uri="{BB962C8B-B14F-4D97-AF65-F5344CB8AC3E}">
        <p14:creationId xmlns:p14="http://schemas.microsoft.com/office/powerpoint/2010/main" val="99803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Skolnick 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2823011"/>
              </p:ext>
            </p:extLst>
          </p:nvPr>
        </p:nvGraphicFramePr>
        <p:xfrm>
          <a:off x="549275" y="1600200"/>
          <a:ext cx="8042276" cy="3708400"/>
        </p:xfrm>
        <a:graphic>
          <a:graphicData uri="http://schemas.openxmlformats.org/drawingml/2006/table">
            <a:tbl>
              <a:tblPr firstRow="1" bandRow="1">
                <a:tableStyleId>{5C22544A-7EE6-4342-B048-85BDC9FD1C3A}</a:tableStyleId>
              </a:tblPr>
              <a:tblGrid>
                <a:gridCol w="2010569"/>
                <a:gridCol w="2010569"/>
                <a:gridCol w="2010569"/>
                <a:gridCol w="2010569"/>
              </a:tblGrid>
              <a:tr h="370840">
                <a:tc>
                  <a:txBody>
                    <a:bodyPr/>
                    <a:lstStyle/>
                    <a:p>
                      <a:pPr algn="ctr"/>
                      <a:r>
                        <a:rPr lang="en-US" dirty="0" smtClean="0"/>
                        <a:t>Fold 1</a:t>
                      </a:r>
                      <a:endParaRPr lang="en-US" dirty="0"/>
                    </a:p>
                  </a:txBody>
                  <a:tcPr/>
                </a:tc>
                <a:tc>
                  <a:txBody>
                    <a:bodyPr/>
                    <a:lstStyle/>
                    <a:p>
                      <a:pPr algn="ctr"/>
                      <a:r>
                        <a:rPr lang="en-US" dirty="0" smtClean="0"/>
                        <a:t>Fold 2</a:t>
                      </a:r>
                      <a:endParaRPr lang="en-US" dirty="0"/>
                    </a:p>
                  </a:txBody>
                  <a:tcPr/>
                </a:tc>
                <a:tc>
                  <a:txBody>
                    <a:bodyPr/>
                    <a:lstStyle/>
                    <a:p>
                      <a:pPr algn="ctr"/>
                      <a:r>
                        <a:rPr lang="en-US" dirty="0" smtClean="0"/>
                        <a:t>% Aligned avg.</a:t>
                      </a:r>
                      <a:endParaRPr lang="en-US" dirty="0"/>
                    </a:p>
                  </a:txBody>
                  <a:tcPr/>
                </a:tc>
                <a:tc>
                  <a:txBody>
                    <a:bodyPr/>
                    <a:lstStyle/>
                    <a:p>
                      <a:pPr algn="ctr"/>
                      <a:r>
                        <a:rPr lang="en-US" dirty="0" smtClean="0"/>
                        <a:t>% Aligned </a:t>
                      </a:r>
                      <a:r>
                        <a:rPr lang="en-US" dirty="0" err="1" smtClean="0"/>
                        <a:t>stdv</a:t>
                      </a:r>
                      <a:r>
                        <a:rPr lang="en-US" dirty="0" smtClean="0"/>
                        <a:t>.</a:t>
                      </a:r>
                      <a:endParaRPr lang="en-US" dirty="0"/>
                    </a:p>
                  </a:txBody>
                  <a:tcPr/>
                </a:tc>
              </a:tr>
              <a:tr h="370840">
                <a:tc>
                  <a:txBody>
                    <a:bodyPr/>
                    <a:lstStyle/>
                    <a:p>
                      <a:pPr algn="ctr"/>
                      <a:r>
                        <a:rPr lang="en-US" dirty="0" smtClean="0"/>
                        <a:t>TIM B/A</a:t>
                      </a:r>
                      <a:r>
                        <a:rPr lang="en-US" baseline="0" dirty="0" smtClean="0"/>
                        <a:t> Barrel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algn="ctr"/>
                      <a:r>
                        <a:rPr lang="en-US" dirty="0" smtClean="0"/>
                        <a:t>83.23</a:t>
                      </a:r>
                      <a:endParaRPr lang="en-US" dirty="0"/>
                    </a:p>
                  </a:txBody>
                  <a:tcPr/>
                </a:tc>
                <a:tc>
                  <a:txBody>
                    <a:bodyPr/>
                    <a:lstStyle/>
                    <a:p>
                      <a:pPr algn="ctr"/>
                      <a:r>
                        <a:rPr lang="en-US" dirty="0" smtClean="0"/>
                        <a:t>5.70</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Ferritin</a:t>
                      </a:r>
                    </a:p>
                  </a:txBody>
                  <a:tcPr/>
                </a:tc>
                <a:tc>
                  <a:txBody>
                    <a:bodyPr/>
                    <a:lstStyle/>
                    <a:p>
                      <a:pPr algn="ctr"/>
                      <a:r>
                        <a:rPr lang="en-US" dirty="0" smtClean="0"/>
                        <a:t>65.83</a:t>
                      </a:r>
                      <a:endParaRPr lang="en-US" dirty="0"/>
                    </a:p>
                  </a:txBody>
                  <a:tcPr/>
                </a:tc>
                <a:tc>
                  <a:txBody>
                    <a:bodyPr/>
                    <a:lstStyle/>
                    <a:p>
                      <a:pPr algn="ctr"/>
                      <a:r>
                        <a:rPr lang="en-US" dirty="0" smtClean="0"/>
                        <a:t>4.64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algn="ctr"/>
                      <a:r>
                        <a:rPr lang="en-US" dirty="0" err="1" smtClean="0"/>
                        <a:t>Flavodxin</a:t>
                      </a:r>
                      <a:endParaRPr lang="en-US" dirty="0"/>
                    </a:p>
                  </a:txBody>
                  <a:tcPr/>
                </a:tc>
                <a:tc>
                  <a:txBody>
                    <a:bodyPr/>
                    <a:lstStyle/>
                    <a:p>
                      <a:pPr algn="ctr"/>
                      <a:r>
                        <a:rPr lang="en-US" dirty="0" smtClean="0"/>
                        <a:t>48.40</a:t>
                      </a:r>
                      <a:endParaRPr lang="en-US" dirty="0"/>
                    </a:p>
                  </a:txBody>
                  <a:tcPr/>
                </a:tc>
                <a:tc>
                  <a:txBody>
                    <a:bodyPr/>
                    <a:lstStyle/>
                    <a:p>
                      <a:pPr algn="ctr"/>
                      <a:r>
                        <a:rPr lang="en-US" dirty="0" smtClean="0"/>
                        <a:t>2.24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Cupredoxin</a:t>
                      </a:r>
                      <a:endParaRPr lang="en-US" dirty="0" smtClean="0"/>
                    </a:p>
                  </a:txBody>
                  <a:tcPr/>
                </a:tc>
                <a:tc>
                  <a:txBody>
                    <a:bodyPr/>
                    <a:lstStyle/>
                    <a:p>
                      <a:pPr algn="ctr"/>
                      <a:r>
                        <a:rPr lang="en-US" dirty="0" smtClean="0"/>
                        <a:t>39.60</a:t>
                      </a:r>
                      <a:endParaRPr lang="en-US" dirty="0"/>
                    </a:p>
                  </a:txBody>
                  <a:tcPr/>
                </a:tc>
                <a:tc>
                  <a:txBody>
                    <a:bodyPr/>
                    <a:lstStyle/>
                    <a:p>
                      <a:pPr algn="ctr"/>
                      <a:r>
                        <a:rPr lang="en-US" dirty="0" smtClean="0"/>
                        <a:t>1.84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Mic. </a:t>
                      </a:r>
                      <a:r>
                        <a:rPr lang="en-US" dirty="0" err="1" smtClean="0"/>
                        <a:t>Ribo</a:t>
                      </a:r>
                      <a:r>
                        <a:rPr lang="en-US" dirty="0" smtClean="0"/>
                        <a:t>.</a:t>
                      </a:r>
                    </a:p>
                  </a:txBody>
                  <a:tcPr/>
                </a:tc>
                <a:tc>
                  <a:txBody>
                    <a:bodyPr/>
                    <a:lstStyle/>
                    <a:p>
                      <a:pPr algn="ctr"/>
                      <a:r>
                        <a:rPr lang="en-US" dirty="0" smtClean="0"/>
                        <a:t>40.96</a:t>
                      </a:r>
                      <a:endParaRPr lang="en-US" dirty="0"/>
                    </a:p>
                  </a:txBody>
                  <a:tcPr/>
                </a:tc>
                <a:tc>
                  <a:txBody>
                    <a:bodyPr/>
                    <a:lstStyle/>
                    <a:p>
                      <a:pPr algn="ctr"/>
                      <a:r>
                        <a:rPr lang="en-US" dirty="0" smtClean="0"/>
                        <a:t>1.67</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Ferritin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Ferritin</a:t>
                      </a:r>
                    </a:p>
                  </a:txBody>
                  <a:tcPr/>
                </a:tc>
                <a:tc>
                  <a:txBody>
                    <a:bodyPr/>
                    <a:lstStyle/>
                    <a:p>
                      <a:pPr algn="ctr"/>
                      <a:r>
                        <a:rPr lang="en-US" dirty="0" smtClean="0"/>
                        <a:t>83.91</a:t>
                      </a:r>
                      <a:endParaRPr lang="en-US" dirty="0"/>
                    </a:p>
                  </a:txBody>
                  <a:tcPr/>
                </a:tc>
                <a:tc>
                  <a:txBody>
                    <a:bodyPr/>
                    <a:lstStyle/>
                    <a:p>
                      <a:pPr algn="ctr"/>
                      <a:r>
                        <a:rPr lang="en-US" dirty="0" smtClean="0"/>
                        <a:t>7.47</a:t>
                      </a:r>
                      <a:endParaRPr lang="en-US" dirty="0"/>
                    </a:p>
                  </a:txBody>
                  <a:tcPr/>
                </a:tc>
              </a:tr>
              <a:tr h="370840">
                <a:tc>
                  <a:txBody>
                    <a:bodyPr/>
                    <a:lstStyle/>
                    <a:p>
                      <a:pPr algn="ctr"/>
                      <a:r>
                        <a:rPr lang="en-US" dirty="0" smtClean="0"/>
                        <a:t>Ferritin</a:t>
                      </a:r>
                      <a:endParaRPr lang="en-US" dirty="0"/>
                    </a:p>
                  </a:txBody>
                  <a:tcPr/>
                </a:tc>
                <a:tc>
                  <a:txBody>
                    <a:bodyPr/>
                    <a:lstStyle/>
                    <a:p>
                      <a:pPr algn="ctr"/>
                      <a:r>
                        <a:rPr lang="en-US" dirty="0" err="1" smtClean="0"/>
                        <a:t>Flavodxin</a:t>
                      </a:r>
                      <a:endParaRPr lang="en-US" dirty="0"/>
                    </a:p>
                  </a:txBody>
                  <a:tcPr/>
                </a:tc>
                <a:tc>
                  <a:txBody>
                    <a:bodyPr/>
                    <a:lstStyle/>
                    <a:p>
                      <a:pPr algn="ctr"/>
                      <a:r>
                        <a:rPr lang="en-US" dirty="0" smtClean="0"/>
                        <a:t>68.62</a:t>
                      </a:r>
                      <a:endParaRPr lang="en-US" dirty="0"/>
                    </a:p>
                  </a:txBody>
                  <a:tcPr/>
                </a:tc>
                <a:tc>
                  <a:txBody>
                    <a:bodyPr/>
                    <a:lstStyle/>
                    <a:p>
                      <a:pPr algn="ctr"/>
                      <a:r>
                        <a:rPr lang="en-US" dirty="0" smtClean="0"/>
                        <a:t>3.95</a:t>
                      </a:r>
                      <a:endParaRPr lang="en-US" dirty="0"/>
                    </a:p>
                  </a:txBody>
                  <a:tcPr/>
                </a:tc>
              </a:tr>
              <a:tr h="370840">
                <a:tc>
                  <a:txBody>
                    <a:bodyPr/>
                    <a:lstStyle/>
                    <a:p>
                      <a:pPr algn="ctr"/>
                      <a:r>
                        <a:rPr lang="en-US" dirty="0" smtClean="0"/>
                        <a:t>Ferritin</a:t>
                      </a:r>
                      <a:endParaRPr lang="en-US" dirty="0"/>
                    </a:p>
                  </a:txBody>
                  <a:tcPr/>
                </a:tc>
                <a:tc>
                  <a:txBody>
                    <a:bodyPr/>
                    <a:lstStyle/>
                    <a:p>
                      <a:pPr algn="ctr"/>
                      <a:r>
                        <a:rPr lang="en-US" dirty="0" err="1" smtClean="0"/>
                        <a:t>Cupredoxin</a:t>
                      </a:r>
                      <a:endParaRPr lang="en-US" dirty="0"/>
                    </a:p>
                  </a:txBody>
                  <a:tcPr/>
                </a:tc>
                <a:tc>
                  <a:txBody>
                    <a:bodyPr/>
                    <a:lstStyle/>
                    <a:p>
                      <a:pPr algn="ctr"/>
                      <a:r>
                        <a:rPr lang="en-US" dirty="0" smtClean="0"/>
                        <a:t>57.13</a:t>
                      </a:r>
                      <a:endParaRPr lang="en-US" dirty="0"/>
                    </a:p>
                  </a:txBody>
                  <a:tcPr/>
                </a:tc>
                <a:tc>
                  <a:txBody>
                    <a:bodyPr/>
                    <a:lstStyle/>
                    <a:p>
                      <a:pPr algn="ctr"/>
                      <a:r>
                        <a:rPr lang="en-US" dirty="0" smtClean="0"/>
                        <a:t>3.45</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20377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r>
              <a:rPr lang="en-US" dirty="0" smtClean="0"/>
              <a:t>Implement EIGA.</a:t>
            </a:r>
          </a:p>
          <a:p>
            <a:r>
              <a:rPr lang="en-US" dirty="0" smtClean="0"/>
              <a:t>Find structural motifs using local (spectral) alignment.</a:t>
            </a:r>
          </a:p>
          <a:p>
            <a:r>
              <a:rPr lang="en-US" dirty="0" smtClean="0"/>
              <a:t>Compare the motifs using global (spectral) alignment.</a:t>
            </a:r>
            <a:endParaRPr lang="en-US" dirty="0"/>
          </a:p>
        </p:txBody>
      </p:sp>
    </p:spTree>
    <p:extLst>
      <p:ext uri="{BB962C8B-B14F-4D97-AF65-F5344CB8AC3E}">
        <p14:creationId xmlns:p14="http://schemas.microsoft.com/office/powerpoint/2010/main" val="288737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t>Shibberu</a:t>
            </a:r>
            <a:r>
              <a:rPr lang="en-US" dirty="0"/>
              <a:t> Y., Holder A. A Spectral Approach to Protein Structure Alignment. Mathematics Department Rose-</a:t>
            </a:r>
            <a:r>
              <a:rPr lang="en-US" dirty="0" err="1"/>
              <a:t>Hulman</a:t>
            </a:r>
            <a:r>
              <a:rPr lang="en-US" dirty="0"/>
              <a:t> Institute of Technology. Terre Haute, IN 47803. 2011. DOI= </a:t>
            </a:r>
            <a:r>
              <a:rPr lang="en-US" dirty="0">
                <a:hlinkClick r:id="rId2"/>
              </a:rPr>
              <a:t>http://ieeexplore.ieee.org/xpl/freeabs_all.jsp?arnumber=5710873</a:t>
            </a:r>
            <a:r>
              <a:rPr lang="en-US" dirty="0" smtClean="0"/>
              <a:t>.</a:t>
            </a:r>
          </a:p>
          <a:p>
            <a:pPr marL="0" indent="0">
              <a:buNone/>
            </a:pPr>
            <a:endParaRPr lang="en-US" dirty="0"/>
          </a:p>
        </p:txBody>
      </p:sp>
    </p:spTree>
    <p:extLst>
      <p:ext uri="{BB962C8B-B14F-4D97-AF65-F5344CB8AC3E}">
        <p14:creationId xmlns:p14="http://schemas.microsoft.com/office/powerpoint/2010/main" val="393670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EIGAs </a:t>
            </a:r>
            <a:r>
              <a:rPr lang="en-US" dirty="0" smtClean="0"/>
              <a:t>Objective</a:t>
            </a:r>
            <a:endParaRPr lang="en-US" dirty="0"/>
          </a:p>
        </p:txBody>
      </p:sp>
      <p:sp>
        <p:nvSpPr>
          <p:cNvPr id="3" name="Content Placeholder 2"/>
          <p:cNvSpPr>
            <a:spLocks noGrp="1"/>
          </p:cNvSpPr>
          <p:nvPr>
            <p:ph idx="1"/>
          </p:nvPr>
        </p:nvSpPr>
        <p:spPr/>
        <p:txBody>
          <a:bodyPr/>
          <a:lstStyle/>
          <a:p>
            <a:r>
              <a:rPr lang="en-US" dirty="0" smtClean="0"/>
              <a:t>Structurally compare protein folds.</a:t>
            </a:r>
          </a:p>
          <a:p>
            <a:r>
              <a:rPr lang="en-US" dirty="0" smtClean="0"/>
              <a:t>Fast.</a:t>
            </a:r>
          </a:p>
          <a:p>
            <a:endParaRPr lang="en-US" dirty="0" smtClean="0"/>
          </a:p>
          <a:p>
            <a:endParaRPr lang="en-US" dirty="0"/>
          </a:p>
        </p:txBody>
      </p:sp>
    </p:spTree>
    <p:extLst>
      <p:ext uri="{BB962C8B-B14F-4D97-AF65-F5344CB8AC3E}">
        <p14:creationId xmlns:p14="http://schemas.microsoft.com/office/powerpoint/2010/main" val="341947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Matrix</a:t>
            </a:r>
            <a:endParaRPr lang="en-US" dirty="0"/>
          </a:p>
        </p:txBody>
      </p:sp>
      <p:pic>
        <p:nvPicPr>
          <p:cNvPr id="4" name="Content Placeholder 3" descr="contact-matrix.png"/>
          <p:cNvPicPr>
            <a:picLocks noGrp="1" noChangeAspect="1"/>
          </p:cNvPicPr>
          <p:nvPr>
            <p:ph idx="1"/>
          </p:nvPr>
        </p:nvPicPr>
        <p:blipFill>
          <a:blip r:embed="rId3">
            <a:extLst>
              <a:ext uri="{28A0092B-C50C-407E-A947-70E740481C1C}">
                <a14:useLocalDpi xmlns:a14="http://schemas.microsoft.com/office/drawing/2010/main" val="0"/>
              </a:ext>
            </a:extLst>
          </a:blip>
          <a:srcRect l="-24200" r="-24200"/>
          <a:stretch>
            <a:fillRect/>
          </a:stretch>
        </p:blipFill>
        <p:spPr>
          <a:xfrm>
            <a:off x="1371600" y="1600200"/>
            <a:ext cx="6407150" cy="3460316"/>
          </a:xfrm>
        </p:spPr>
      </p:pic>
    </p:spTree>
    <p:extLst>
      <p:ext uri="{BB962C8B-B14F-4D97-AF65-F5344CB8AC3E}">
        <p14:creationId xmlns:p14="http://schemas.microsoft.com/office/powerpoint/2010/main" val="418549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Matrix</a:t>
            </a:r>
            <a:endParaRPr lang="en-US" dirty="0"/>
          </a:p>
        </p:txBody>
      </p:sp>
      <p:pic>
        <p:nvPicPr>
          <p:cNvPr id="4" name="Content Placeholder 3" descr="cutoff-graph.png"/>
          <p:cNvPicPr>
            <a:picLocks noGrp="1" noChangeAspect="1"/>
          </p:cNvPicPr>
          <p:nvPr>
            <p:ph idx="1"/>
          </p:nvPr>
        </p:nvPicPr>
        <p:blipFill>
          <a:blip r:embed="rId4">
            <a:extLst>
              <a:ext uri="{28A0092B-C50C-407E-A947-70E740481C1C}">
                <a14:useLocalDpi xmlns:a14="http://schemas.microsoft.com/office/drawing/2010/main" val="0"/>
              </a:ext>
            </a:extLst>
          </a:blip>
          <a:srcRect l="-7957" r="-7957"/>
          <a:stretch>
            <a:fillRect/>
          </a:stretch>
        </p:blipFill>
        <p:spPr>
          <a:xfrm>
            <a:off x="4522378" y="2172500"/>
            <a:ext cx="4355288" cy="2352165"/>
          </a:xfrm>
        </p:spPr>
      </p:pic>
      <p:graphicFrame>
        <p:nvGraphicFramePr>
          <p:cNvPr id="5" name="Object 4"/>
          <p:cNvGraphicFramePr>
            <a:graphicFrameLocks noChangeAspect="1"/>
          </p:cNvGraphicFramePr>
          <p:nvPr>
            <p:extLst>
              <p:ext uri="{D42A27DB-BD31-4B8C-83A1-F6EECF244321}">
                <p14:modId xmlns:p14="http://schemas.microsoft.com/office/powerpoint/2010/main" val="2315776275"/>
              </p:ext>
            </p:extLst>
          </p:nvPr>
        </p:nvGraphicFramePr>
        <p:xfrm>
          <a:off x="549275" y="2740694"/>
          <a:ext cx="4103975" cy="1393325"/>
        </p:xfrm>
        <a:graphic>
          <a:graphicData uri="http://schemas.openxmlformats.org/presentationml/2006/ole">
            <mc:AlternateContent xmlns:mc="http://schemas.openxmlformats.org/markup-compatibility/2006">
              <mc:Choice xmlns:v="urn:schemas-microsoft-com:vml" Requires="v">
                <p:oleObj spid="_x0000_s4107" name="Equation" r:id="rId5" imgW="2057400" imgH="698500" progId="Equation.3">
                  <p:embed/>
                </p:oleObj>
              </mc:Choice>
              <mc:Fallback>
                <p:oleObj name="Equation" r:id="rId5" imgW="2057400" imgH="698500" progId="Equation.3">
                  <p:embed/>
                  <p:pic>
                    <p:nvPicPr>
                      <p:cNvPr id="0" name=""/>
                      <p:cNvPicPr/>
                      <p:nvPr/>
                    </p:nvPicPr>
                    <p:blipFill>
                      <a:blip r:embed="rId6"/>
                      <a:stretch>
                        <a:fillRect/>
                      </a:stretch>
                    </p:blipFill>
                    <p:spPr>
                      <a:xfrm>
                        <a:off x="549275" y="2740694"/>
                        <a:ext cx="4103975" cy="1393325"/>
                      </a:xfrm>
                      <a:prstGeom prst="rect">
                        <a:avLst/>
                      </a:prstGeom>
                    </p:spPr>
                  </p:pic>
                </p:oleObj>
              </mc:Fallback>
            </mc:AlternateContent>
          </a:graphicData>
        </a:graphic>
      </p:graphicFrame>
    </p:spTree>
    <p:extLst>
      <p:ext uri="{BB962C8B-B14F-4D97-AF65-F5344CB8AC3E}">
        <p14:creationId xmlns:p14="http://schemas.microsoft.com/office/powerpoint/2010/main" val="325875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Contact Coordinates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3861831"/>
              </p:ext>
            </p:extLst>
          </p:nvPr>
        </p:nvGraphicFramePr>
        <p:xfrm>
          <a:off x="660915" y="3205227"/>
          <a:ext cx="8042275" cy="2225040"/>
        </p:xfrm>
        <a:graphic>
          <a:graphicData uri="http://schemas.openxmlformats.org/drawingml/2006/table">
            <a:tbl>
              <a:tblPr firstRow="1" bandRow="1">
                <a:tableStyleId>{5C22544A-7EE6-4342-B048-85BDC9FD1C3A}</a:tableStyleId>
              </a:tblPr>
              <a:tblGrid>
                <a:gridCol w="1608455"/>
                <a:gridCol w="1608455"/>
                <a:gridCol w="1608455"/>
                <a:gridCol w="1608455"/>
                <a:gridCol w="1608455"/>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t>
                      </a:r>
                      <a:r>
                        <a:rPr lang="en-US" sz="1200" dirty="0" smtClean="0"/>
                        <a:t>0</a:t>
                      </a:r>
                    </a:p>
                  </a:txBody>
                  <a:tcPr/>
                </a:tc>
                <a:tc>
                  <a:txBody>
                    <a:bodyPr/>
                    <a:lstStyle/>
                    <a:p>
                      <a:pPr algn="ctr"/>
                      <a:r>
                        <a:rPr lang="en-US" dirty="0" smtClean="0"/>
                        <a:t>R</a:t>
                      </a:r>
                      <a:r>
                        <a:rPr lang="en-US" sz="1200" dirty="0" smtClean="0"/>
                        <a:t>1</a:t>
                      </a:r>
                      <a:endParaRPr lang="en-US" sz="1200" dirty="0"/>
                    </a:p>
                  </a:txBody>
                  <a:tcPr/>
                </a:tc>
                <a:tc>
                  <a:txBody>
                    <a:bodyPr/>
                    <a:lstStyle/>
                    <a:p>
                      <a:pPr algn="ctr"/>
                      <a:r>
                        <a:rPr lang="en-US" dirty="0" smtClean="0"/>
                        <a:t>R</a:t>
                      </a:r>
                      <a:r>
                        <a:rPr lang="en-US" sz="1200" dirty="0" smtClean="0"/>
                        <a:t>2</a:t>
                      </a:r>
                      <a:endParaRPr lang="en-US" sz="1200" dirty="0"/>
                    </a:p>
                  </a:txBody>
                  <a:tcPr/>
                </a:tc>
                <a:tc>
                  <a:txBody>
                    <a:bodyPr/>
                    <a:lstStyle/>
                    <a:p>
                      <a:pPr algn="ctr"/>
                      <a:r>
                        <a:rPr lang="en-US" dirty="0" smtClean="0"/>
                        <a:t>R</a:t>
                      </a:r>
                      <a:r>
                        <a:rPr lang="en-US" sz="1200" dirty="0" smtClean="0"/>
                        <a:t>3</a:t>
                      </a:r>
                      <a:endParaRPr lang="en-US" sz="1200" dirty="0"/>
                    </a:p>
                  </a:txBody>
                  <a:tcPr/>
                </a:tc>
                <a:tc>
                  <a:txBody>
                    <a:bodyPr/>
                    <a:lstStyle/>
                    <a:p>
                      <a:pPr algn="ctr"/>
                      <a:r>
                        <a:rPr lang="en-US" dirty="0" smtClean="0"/>
                        <a:t>R</a:t>
                      </a:r>
                      <a:r>
                        <a:rPr lang="en-US" sz="1200" dirty="0" smtClean="0"/>
                        <a:t>4</a:t>
                      </a:r>
                      <a:endParaRPr lang="en-US" sz="12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0,0</a:t>
                      </a:r>
                      <a:r>
                        <a:rPr lang="en-US" sz="1800" i="1" kern="1200" dirty="0" smtClean="0">
                          <a:solidFill>
                            <a:schemeClr val="dk1"/>
                          </a:solidFill>
                          <a:effectLst/>
                          <a:latin typeface="+mn-lt"/>
                          <a:ea typeface="+mn-ea"/>
                          <a:cs typeface="+mn-cs"/>
                        </a:rPr>
                        <a:t>)</a:t>
                      </a:r>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1,1)</a:t>
                      </a:r>
                      <a:endParaRPr lang="en-US" sz="12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2,2</a:t>
                      </a:r>
                      <a:r>
                        <a:rPr lang="en-US" sz="1800" i="1" kern="1200" dirty="0" smtClean="0">
                          <a:solidFill>
                            <a:schemeClr val="dk1"/>
                          </a:solidFill>
                          <a:effectLst/>
                          <a:latin typeface="+mn-lt"/>
                          <a:ea typeface="+mn-ea"/>
                          <a:cs typeface="+mn-cs"/>
                        </a:rPr>
                        <a:t>)</a:t>
                      </a:r>
                      <a:endParaRPr lang="en-US" sz="1800" dirty="0"/>
                    </a:p>
                  </a:txBody>
                  <a:tcPr/>
                </a:tc>
                <a:tc>
                  <a:txBody>
                    <a:bodyPr/>
                    <a:lstStyle/>
                    <a:p>
                      <a:pPr algn="ctr"/>
                      <a:endParaRPr lang="en-US" dirty="0"/>
                    </a:p>
                  </a:txBody>
                  <a:tcPr/>
                </a:tc>
                <a:tc>
                  <a:txBody>
                    <a:bodyPr/>
                    <a:lstStyle/>
                    <a:p>
                      <a:pPr algn="ctr"/>
                      <a:endParaRPr lang="en-US"/>
                    </a:p>
                  </a:txBody>
                  <a:tcPr/>
                </a:tc>
              </a:tr>
              <a:tr h="370840">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3,3</a:t>
                      </a:r>
                      <a:r>
                        <a:rPr lang="en-US" sz="1800" i="1" kern="1200" dirty="0" smtClean="0">
                          <a:solidFill>
                            <a:schemeClr val="dk1"/>
                          </a:solidFill>
                          <a:effectLst/>
                          <a:latin typeface="+mn-lt"/>
                          <a:ea typeface="+mn-ea"/>
                          <a:cs typeface="+mn-cs"/>
                        </a:rPr>
                        <a:t>)</a:t>
                      </a:r>
                      <a:endParaRPr lang="en-US" sz="1800" dirty="0"/>
                    </a:p>
                  </a:txBody>
                  <a:tcPr/>
                </a:tc>
                <a:tc>
                  <a:txBody>
                    <a:bodyPr/>
                    <a:lstStyle/>
                    <a:p>
                      <a:pPr algn="ctr"/>
                      <a:endParaRPr lang="en-US" dirty="0"/>
                    </a:p>
                  </a:txBody>
                  <a:tcPr/>
                </a:tc>
              </a:tr>
              <a:tr h="370840">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4,4</a:t>
                      </a:r>
                      <a:r>
                        <a:rPr lang="en-US" sz="1800" i="1" kern="1200" dirty="0" smtClean="0">
                          <a:solidFill>
                            <a:schemeClr val="dk1"/>
                          </a:solidFill>
                          <a:effectLst/>
                          <a:latin typeface="+mn-lt"/>
                          <a:ea typeface="+mn-ea"/>
                          <a:cs typeface="+mn-cs"/>
                        </a:rPr>
                        <a:t>)</a:t>
                      </a:r>
                      <a:endParaRPr lang="en-US" sz="1800" dirty="0"/>
                    </a:p>
                  </a:txBody>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16931160"/>
              </p:ext>
            </p:extLst>
          </p:nvPr>
        </p:nvGraphicFramePr>
        <p:xfrm>
          <a:off x="3778250" y="2359142"/>
          <a:ext cx="1612901" cy="507765"/>
        </p:xfrm>
        <a:graphic>
          <a:graphicData uri="http://schemas.openxmlformats.org/presentationml/2006/ole">
            <mc:AlternateContent xmlns:mc="http://schemas.openxmlformats.org/markup-compatibility/2006">
              <mc:Choice xmlns:v="urn:schemas-microsoft-com:vml" Requires="v">
                <p:oleObj spid="_x0000_s1105" name="Equation" r:id="rId4" imgW="685800" imgH="215900" progId="Equation.3">
                  <p:embed/>
                </p:oleObj>
              </mc:Choice>
              <mc:Fallback>
                <p:oleObj name="Equation" r:id="rId4" imgW="685800" imgH="215900" progId="Equation.3">
                  <p:embed/>
                  <p:pic>
                    <p:nvPicPr>
                      <p:cNvPr id="0" name=""/>
                      <p:cNvPicPr/>
                      <p:nvPr/>
                    </p:nvPicPr>
                    <p:blipFill>
                      <a:blip r:embed="rId5"/>
                      <a:stretch>
                        <a:fillRect/>
                      </a:stretch>
                    </p:blipFill>
                    <p:spPr>
                      <a:xfrm>
                        <a:off x="3778250" y="2359142"/>
                        <a:ext cx="1612901" cy="50776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36237429"/>
              </p:ext>
            </p:extLst>
          </p:nvPr>
        </p:nvGraphicFramePr>
        <p:xfrm>
          <a:off x="1905000" y="1598613"/>
          <a:ext cx="5346700" cy="538162"/>
        </p:xfrm>
        <a:graphic>
          <a:graphicData uri="http://schemas.openxmlformats.org/presentationml/2006/ole">
            <mc:AlternateContent xmlns:mc="http://schemas.openxmlformats.org/markup-compatibility/2006">
              <mc:Choice xmlns:v="urn:schemas-microsoft-com:vml" Requires="v">
                <p:oleObj spid="_x0000_s1106" name="Equation" r:id="rId6" imgW="2273300" imgH="228600" progId="Equation.3">
                  <p:embed/>
                </p:oleObj>
              </mc:Choice>
              <mc:Fallback>
                <p:oleObj name="Equation" r:id="rId6" imgW="2273300" imgH="228600" progId="Equation.3">
                  <p:embed/>
                  <p:pic>
                    <p:nvPicPr>
                      <p:cNvPr id="0" name=""/>
                      <p:cNvPicPr/>
                      <p:nvPr/>
                    </p:nvPicPr>
                    <p:blipFill>
                      <a:blip r:embed="rId7"/>
                      <a:stretch>
                        <a:fillRect/>
                      </a:stretch>
                    </p:blipFill>
                    <p:spPr>
                      <a:xfrm>
                        <a:off x="1905000" y="1598613"/>
                        <a:ext cx="5346700" cy="538162"/>
                      </a:xfrm>
                      <a:prstGeom prst="rect">
                        <a:avLst/>
                      </a:prstGeom>
                    </p:spPr>
                  </p:pic>
                </p:oleObj>
              </mc:Fallback>
            </mc:AlternateContent>
          </a:graphicData>
        </a:graphic>
      </p:graphicFrame>
      <p:cxnSp>
        <p:nvCxnSpPr>
          <p:cNvPr id="6" name="Straight Arrow Connector 5"/>
          <p:cNvCxnSpPr/>
          <p:nvPr/>
        </p:nvCxnSpPr>
        <p:spPr>
          <a:xfrm>
            <a:off x="7936775" y="2623712"/>
            <a:ext cx="0" cy="3837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878962" y="2100492"/>
            <a:ext cx="2115625" cy="523220"/>
          </a:xfrm>
          <a:prstGeom prst="rect">
            <a:avLst/>
          </a:prstGeom>
          <a:noFill/>
        </p:spPr>
        <p:txBody>
          <a:bodyPr wrap="square" rtlCol="0">
            <a:spAutoFit/>
          </a:bodyPr>
          <a:lstStyle/>
          <a:p>
            <a:pPr algn="ctr"/>
            <a:r>
              <a:rPr lang="en-US" sz="1400" dirty="0" smtClean="0"/>
              <a:t>Intrinsic coordinates</a:t>
            </a:r>
          </a:p>
          <a:p>
            <a:pPr algn="ctr"/>
            <a:r>
              <a:rPr lang="en-US" sz="1400" dirty="0" smtClean="0"/>
              <a:t>of residue 4.</a:t>
            </a:r>
            <a:endParaRPr lang="en-US" sz="1400" dirty="0"/>
          </a:p>
        </p:txBody>
      </p:sp>
    </p:spTree>
    <p:extLst>
      <p:ext uri="{BB962C8B-B14F-4D97-AF65-F5344CB8AC3E}">
        <p14:creationId xmlns:p14="http://schemas.microsoft.com/office/powerpoint/2010/main" val="131039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Intrinsic Matrix for 1FXIa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28045326"/>
              </p:ext>
            </p:extLst>
          </p:nvPr>
        </p:nvGraphicFramePr>
        <p:xfrm>
          <a:off x="1691090" y="1411108"/>
          <a:ext cx="6096000" cy="25958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r>
                        <a:rPr lang="en-US" dirty="0" smtClean="0"/>
                        <a:t>D</a:t>
                      </a:r>
                      <a:r>
                        <a:rPr lang="en-US" sz="1200" dirty="0" smtClean="0"/>
                        <a:t>0</a:t>
                      </a:r>
                      <a:endParaRPr lang="en-US" sz="1200" dirty="0"/>
                    </a:p>
                  </a:txBody>
                  <a:tcPr/>
                </a:tc>
                <a:tc>
                  <a:txBody>
                    <a:bodyPr/>
                    <a:lstStyle/>
                    <a:p>
                      <a:pPr algn="ctr"/>
                      <a:r>
                        <a:rPr lang="en-US" dirty="0" smtClean="0"/>
                        <a:t>D</a:t>
                      </a:r>
                      <a:r>
                        <a:rPr lang="en-US" sz="1200" dirty="0" smtClean="0"/>
                        <a:t>1</a:t>
                      </a:r>
                      <a:endParaRPr lang="en-US" sz="1200" dirty="0"/>
                    </a:p>
                  </a:txBody>
                  <a:tcPr/>
                </a:tc>
                <a:tc>
                  <a:txBody>
                    <a:bodyPr/>
                    <a:lstStyle/>
                    <a:p>
                      <a:pPr algn="ctr"/>
                      <a:r>
                        <a:rPr lang="en-US" dirty="0" smtClean="0"/>
                        <a:t>D</a:t>
                      </a:r>
                      <a:r>
                        <a:rPr lang="en-US" sz="1200" dirty="0" smtClean="0"/>
                        <a:t>2</a:t>
                      </a:r>
                      <a:endParaRPr lang="en-US" sz="1200" dirty="0"/>
                    </a:p>
                  </a:txBody>
                  <a:tcPr/>
                </a:tc>
                <a:tc>
                  <a:txBody>
                    <a:bodyPr/>
                    <a:lstStyle/>
                    <a:p>
                      <a:pPr algn="ctr"/>
                      <a:r>
                        <a:rPr lang="en-US" dirty="0" smtClean="0"/>
                        <a:t>D</a:t>
                      </a:r>
                      <a:r>
                        <a:rPr lang="en-US" sz="1200" dirty="0" smtClean="0"/>
                        <a:t>3</a:t>
                      </a:r>
                      <a:endParaRPr lang="en-US" sz="1200" dirty="0"/>
                    </a:p>
                  </a:txBody>
                  <a:tcPr/>
                </a:tc>
                <a:tc>
                  <a:txBody>
                    <a:bodyPr/>
                    <a:lstStyle/>
                    <a:p>
                      <a:pPr algn="ctr"/>
                      <a:r>
                        <a:rPr lang="en-US" dirty="0" smtClean="0"/>
                        <a:t>D</a:t>
                      </a:r>
                      <a:r>
                        <a:rPr lang="en-US" sz="1200" dirty="0" smtClean="0"/>
                        <a:t>4</a:t>
                      </a:r>
                      <a:endParaRPr lang="en-US" sz="1200" dirty="0"/>
                    </a:p>
                  </a:txBody>
                  <a:tcPr/>
                </a:tc>
                <a:tc>
                  <a:txBody>
                    <a:bodyPr/>
                    <a:lstStyle/>
                    <a:p>
                      <a:pPr algn="ctr"/>
                      <a:r>
                        <a:rPr lang="en-US" dirty="0" smtClean="0"/>
                        <a:t>D</a:t>
                      </a:r>
                      <a:r>
                        <a:rPr lang="en-US" sz="1200" dirty="0" smtClean="0"/>
                        <a:t>5</a:t>
                      </a:r>
                      <a:endParaRPr lang="en-US" sz="1200" dirty="0"/>
                    </a:p>
                  </a:txBody>
                  <a:tcPr/>
                </a:tc>
              </a:tr>
              <a:tr h="370840">
                <a:tc>
                  <a:txBody>
                    <a:bodyPr/>
                    <a:lstStyle/>
                    <a:p>
                      <a:pPr algn="ctr" fontAlgn="b"/>
                      <a:r>
                        <a:rPr lang="en-US" sz="1600" b="0" i="0" u="none" strike="noStrike" dirty="0">
                          <a:solidFill>
                            <a:srgbClr val="000000"/>
                          </a:solidFill>
                          <a:effectLst/>
                          <a:latin typeface="Calibri"/>
                        </a:rPr>
                        <a:t>﻿12.1981</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10.4843</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10.2397</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dirty="0">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8.76604</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a:solidFill>
                            <a:srgbClr val="000000"/>
                          </a:solidFill>
                          <a:effectLst/>
                          <a:latin typeface="Calibri"/>
                        </a:rPr>
                        <a:t>0</a:t>
                      </a:r>
                    </a:p>
                  </a:txBody>
                  <a:tcPr marL="12700" marR="12700" marT="12700" marB="0" anchor="b"/>
                </a:tc>
                <a:tc>
                  <a:txBody>
                    <a:bodyPr/>
                    <a:lstStyle/>
                    <a:p>
                      <a:pPr algn="ctr" fontAlgn="b"/>
                      <a:r>
                        <a:rPr lang="en-US" sz="1600" b="0" i="0" u="none" strike="noStrike" dirty="0">
                          <a:solidFill>
                            <a:srgbClr val="000000"/>
                          </a:solidFill>
                          <a:effectLst/>
                          <a:latin typeface="Calibri"/>
                        </a:rPr>
                        <a:t>8.27862</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32434169"/>
              </p:ext>
            </p:extLst>
          </p:nvPr>
        </p:nvGraphicFramePr>
        <p:xfrm>
          <a:off x="1691090" y="4161848"/>
          <a:ext cx="6096000" cy="25958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r>
                        <a:rPr lang="en-US" dirty="0" smtClean="0"/>
                        <a:t>V</a:t>
                      </a:r>
                      <a:r>
                        <a:rPr lang="en-US" sz="1200" dirty="0" smtClean="0"/>
                        <a:t>0</a:t>
                      </a:r>
                      <a:endParaRPr lang="en-US" sz="1200" dirty="0"/>
                    </a:p>
                  </a:txBody>
                  <a:tcPr/>
                </a:tc>
                <a:tc>
                  <a:txBody>
                    <a:bodyPr/>
                    <a:lstStyle/>
                    <a:p>
                      <a:pPr algn="ctr"/>
                      <a:r>
                        <a:rPr lang="en-US" dirty="0" smtClean="0"/>
                        <a:t>V</a:t>
                      </a:r>
                      <a:r>
                        <a:rPr lang="en-US" sz="1200" dirty="0" smtClean="0"/>
                        <a:t>1</a:t>
                      </a:r>
                      <a:endParaRPr lang="en-US" sz="1200" dirty="0"/>
                    </a:p>
                  </a:txBody>
                  <a:tcPr/>
                </a:tc>
                <a:tc>
                  <a:txBody>
                    <a:bodyPr/>
                    <a:lstStyle/>
                    <a:p>
                      <a:pPr algn="ctr"/>
                      <a:r>
                        <a:rPr lang="en-US" dirty="0" smtClean="0"/>
                        <a:t>V</a:t>
                      </a:r>
                      <a:r>
                        <a:rPr lang="en-US" sz="1200" dirty="0" smtClean="0"/>
                        <a:t>2</a:t>
                      </a:r>
                      <a:endParaRPr lang="en-US" sz="1200" dirty="0"/>
                    </a:p>
                  </a:txBody>
                  <a:tcPr/>
                </a:tc>
                <a:tc>
                  <a:txBody>
                    <a:bodyPr/>
                    <a:lstStyle/>
                    <a:p>
                      <a:pPr algn="ctr"/>
                      <a:r>
                        <a:rPr lang="en-US" dirty="0" smtClean="0"/>
                        <a:t>V</a:t>
                      </a:r>
                      <a:r>
                        <a:rPr lang="en-US" sz="1200" dirty="0" smtClean="0"/>
                        <a:t>3</a:t>
                      </a:r>
                      <a:endParaRPr lang="en-US" sz="1200" dirty="0"/>
                    </a:p>
                  </a:txBody>
                  <a:tcPr/>
                </a:tc>
                <a:tc>
                  <a:txBody>
                    <a:bodyPr/>
                    <a:lstStyle/>
                    <a:p>
                      <a:pPr algn="ctr"/>
                      <a:r>
                        <a:rPr lang="en-US" dirty="0" smtClean="0"/>
                        <a:t>V</a:t>
                      </a:r>
                      <a:r>
                        <a:rPr lang="en-US" sz="1200" dirty="0" smtClean="0"/>
                        <a:t>4</a:t>
                      </a:r>
                      <a:endParaRPr lang="en-US" sz="1200" dirty="0"/>
                    </a:p>
                  </a:txBody>
                  <a:tcPr/>
                </a:tc>
                <a:tc>
                  <a:txBody>
                    <a:bodyPr/>
                    <a:lstStyle/>
                    <a:p>
                      <a:pPr algn="ctr"/>
                      <a:r>
                        <a:rPr lang="en-US" dirty="0" smtClean="0"/>
                        <a:t>V</a:t>
                      </a:r>
                      <a:r>
                        <a:rPr lang="en-US" sz="1200" dirty="0" smtClean="0"/>
                        <a:t>5</a:t>
                      </a:r>
                      <a:endParaRPr lang="en-US" sz="1200" dirty="0"/>
                    </a:p>
                  </a:txBody>
                  <a:tcPr/>
                </a:tc>
              </a:tr>
              <a:tr h="370840">
                <a:tc>
                  <a:txBody>
                    <a:bodyPr/>
                    <a:lstStyle/>
                    <a:p>
                      <a:pPr algn="ctr" fontAlgn="b"/>
                      <a:r>
                        <a:rPr lang="en-US" sz="1600" b="0" i="0" u="none" strike="noStrike" dirty="0">
                          <a:solidFill>
                            <a:srgbClr val="000000"/>
                          </a:solidFill>
                          <a:effectLst/>
                          <a:latin typeface="Calibri"/>
                        </a:rPr>
                        <a:t>﻿-0.0610</a:t>
                      </a:r>
                    </a:p>
                  </a:txBody>
                  <a:tcPr marL="12700" marR="12700" marT="12700" marB="0" anchor="b"/>
                </a:tc>
                <a:tc>
                  <a:txBody>
                    <a:bodyPr/>
                    <a:lstStyle/>
                    <a:p>
                      <a:pPr algn="ctr" fontAlgn="b"/>
                      <a:r>
                        <a:rPr lang="en-US" sz="1600" b="0" i="0" u="none" strike="noStrike" dirty="0">
                          <a:solidFill>
                            <a:srgbClr val="000000"/>
                          </a:solidFill>
                          <a:effectLst/>
                          <a:latin typeface="Calibri"/>
                        </a:rPr>
                        <a:t>-0.0848</a:t>
                      </a:r>
                    </a:p>
                  </a:txBody>
                  <a:tcPr marL="12700" marR="12700" marT="12700" marB="0" anchor="b"/>
                </a:tc>
                <a:tc>
                  <a:txBody>
                    <a:bodyPr/>
                    <a:lstStyle/>
                    <a:p>
                      <a:pPr algn="ctr" fontAlgn="b"/>
                      <a:r>
                        <a:rPr lang="en-US" sz="1600" b="0" i="0" u="none" strike="noStrike" dirty="0">
                          <a:solidFill>
                            <a:srgbClr val="000000"/>
                          </a:solidFill>
                          <a:effectLst/>
                          <a:latin typeface="Calibri"/>
                        </a:rPr>
                        <a:t>-0.1495</a:t>
                      </a:r>
                    </a:p>
                  </a:txBody>
                  <a:tcPr marL="12700" marR="12700" marT="12700" marB="0" anchor="b"/>
                </a:tc>
                <a:tc>
                  <a:txBody>
                    <a:bodyPr/>
                    <a:lstStyle/>
                    <a:p>
                      <a:pPr algn="ctr" fontAlgn="b"/>
                      <a:r>
                        <a:rPr lang="en-US" sz="1600" b="0" i="0" u="none" strike="noStrike">
                          <a:solidFill>
                            <a:srgbClr val="000000"/>
                          </a:solidFill>
                          <a:effectLst/>
                          <a:latin typeface="Calibri"/>
                        </a:rPr>
                        <a:t>-0.12</a:t>
                      </a:r>
                    </a:p>
                  </a:txBody>
                  <a:tcPr marL="12700" marR="12700" marT="12700" marB="0" anchor="b"/>
                </a:tc>
                <a:tc>
                  <a:txBody>
                    <a:bodyPr/>
                    <a:lstStyle/>
                    <a:p>
                      <a:pPr algn="ctr" fontAlgn="b"/>
                      <a:r>
                        <a:rPr lang="en-US" sz="1600" b="0" i="0" u="none" strike="noStrike">
                          <a:solidFill>
                            <a:srgbClr val="000000"/>
                          </a:solidFill>
                          <a:effectLst/>
                          <a:latin typeface="Calibri"/>
                        </a:rPr>
                        <a:t>-0.1606</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dirty="0">
                          <a:solidFill>
                            <a:srgbClr val="000000"/>
                          </a:solidFill>
                          <a:effectLst/>
                          <a:latin typeface="Calibri"/>
                        </a:rPr>
                        <a:t>0.06328</a:t>
                      </a:r>
                    </a:p>
                  </a:txBody>
                  <a:tcPr marL="12700" marR="12700" marT="12700" marB="0" anchor="b"/>
                </a:tc>
                <a:tc>
                  <a:txBody>
                    <a:bodyPr/>
                    <a:lstStyle/>
                    <a:p>
                      <a:pPr algn="ctr" fontAlgn="b"/>
                      <a:r>
                        <a:rPr lang="en-US" sz="1600" b="0" i="0" u="none" strike="noStrike">
                          <a:solidFill>
                            <a:srgbClr val="000000"/>
                          </a:solidFill>
                          <a:effectLst/>
                          <a:latin typeface="Calibri"/>
                        </a:rPr>
                        <a:t>0.10578</a:t>
                      </a:r>
                    </a:p>
                  </a:txBody>
                  <a:tcPr marL="12700" marR="12700" marT="12700" marB="0" anchor="b"/>
                </a:tc>
                <a:tc>
                  <a:txBody>
                    <a:bodyPr/>
                    <a:lstStyle/>
                    <a:p>
                      <a:pPr algn="ctr" fontAlgn="b"/>
                      <a:r>
                        <a:rPr lang="en-US" sz="1600" b="0" i="0" u="none" strike="noStrike">
                          <a:solidFill>
                            <a:srgbClr val="000000"/>
                          </a:solidFill>
                          <a:effectLst/>
                          <a:latin typeface="Calibri"/>
                        </a:rPr>
                        <a:t>0.18317</a:t>
                      </a:r>
                    </a:p>
                  </a:txBody>
                  <a:tcPr marL="12700" marR="12700" marT="12700" marB="0" anchor="b"/>
                </a:tc>
                <a:tc>
                  <a:txBody>
                    <a:bodyPr/>
                    <a:lstStyle/>
                    <a:p>
                      <a:pPr algn="ctr" fontAlgn="b"/>
                      <a:r>
                        <a:rPr lang="en-US" sz="1600" b="0" i="0" u="none" strike="noStrike">
                          <a:solidFill>
                            <a:srgbClr val="000000"/>
                          </a:solidFill>
                          <a:effectLst/>
                          <a:latin typeface="Calibri"/>
                        </a:rPr>
                        <a:t>0.17656</a:t>
                      </a:r>
                    </a:p>
                  </a:txBody>
                  <a:tcPr marL="12700" marR="12700" marT="12700" marB="0" anchor="b"/>
                </a:tc>
                <a:tc>
                  <a:txBody>
                    <a:bodyPr/>
                    <a:lstStyle/>
                    <a:p>
                      <a:pPr algn="ctr" fontAlgn="b"/>
                      <a:r>
                        <a:rPr lang="en-US" sz="1600" b="0" i="0" u="none" strike="noStrike">
                          <a:solidFill>
                            <a:srgbClr val="000000"/>
                          </a:solidFill>
                          <a:effectLst/>
                          <a:latin typeface="Calibri"/>
                        </a:rPr>
                        <a:t>0.21746</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a:solidFill>
                            <a:srgbClr val="000000"/>
                          </a:solidFill>
                          <a:effectLst/>
                          <a:latin typeface="Calibri"/>
                        </a:rPr>
                        <a:t>-0.0726</a:t>
                      </a:r>
                    </a:p>
                  </a:txBody>
                  <a:tcPr marL="12700" marR="12700" marT="12700" marB="0" anchor="b"/>
                </a:tc>
                <a:tc>
                  <a:txBody>
                    <a:bodyPr/>
                    <a:lstStyle/>
                    <a:p>
                      <a:pPr algn="ctr" fontAlgn="b"/>
                      <a:r>
                        <a:rPr lang="en-US" sz="1600" b="0" i="0" u="none" strike="noStrike">
                          <a:solidFill>
                            <a:srgbClr val="000000"/>
                          </a:solidFill>
                          <a:effectLst/>
                          <a:latin typeface="Calibri"/>
                        </a:rPr>
                        <a:t>-0.078</a:t>
                      </a:r>
                    </a:p>
                  </a:txBody>
                  <a:tcPr marL="12700" marR="12700" marT="12700" marB="0" anchor="b"/>
                </a:tc>
                <a:tc>
                  <a:txBody>
                    <a:bodyPr/>
                    <a:lstStyle/>
                    <a:p>
                      <a:pPr algn="ctr" fontAlgn="b"/>
                      <a:r>
                        <a:rPr lang="en-US" sz="1600" b="0" i="0" u="none" strike="noStrike">
                          <a:solidFill>
                            <a:srgbClr val="000000"/>
                          </a:solidFill>
                          <a:effectLst/>
                          <a:latin typeface="Calibri"/>
                        </a:rPr>
                        <a:t>-0.0983</a:t>
                      </a:r>
                    </a:p>
                  </a:txBody>
                  <a:tcPr marL="12700" marR="12700" marT="12700" marB="0" anchor="b"/>
                </a:tc>
                <a:tc>
                  <a:txBody>
                    <a:bodyPr/>
                    <a:lstStyle/>
                    <a:p>
                      <a:pPr algn="ctr" fontAlgn="b"/>
                      <a:r>
                        <a:rPr lang="en-US" sz="1600" b="0" i="0" u="none" strike="noStrike" dirty="0">
                          <a:solidFill>
                            <a:srgbClr val="000000"/>
                          </a:solidFill>
                          <a:effectLst/>
                          <a:latin typeface="Calibri"/>
                        </a:rPr>
                        <a:t>-0.0303</a:t>
                      </a:r>
                    </a:p>
                  </a:txBody>
                  <a:tcPr marL="12700" marR="12700" marT="12700" marB="0" anchor="b"/>
                </a:tc>
                <a:tc>
                  <a:txBody>
                    <a:bodyPr/>
                    <a:lstStyle/>
                    <a:p>
                      <a:pPr algn="ctr" fontAlgn="b"/>
                      <a:r>
                        <a:rPr lang="en-US" sz="1600" b="0" i="0" u="none" strike="noStrike">
                          <a:solidFill>
                            <a:srgbClr val="000000"/>
                          </a:solidFill>
                          <a:effectLst/>
                          <a:latin typeface="Calibri"/>
                        </a:rPr>
                        <a:t>0.0105</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a:solidFill>
                            <a:srgbClr val="000000"/>
                          </a:solidFill>
                          <a:effectLst/>
                          <a:latin typeface="Calibri"/>
                        </a:rPr>
                        <a:t>0.01813</a:t>
                      </a:r>
                    </a:p>
                  </a:txBody>
                  <a:tcPr marL="12700" marR="12700" marT="12700" marB="0" anchor="b"/>
                </a:tc>
                <a:tc>
                  <a:txBody>
                    <a:bodyPr/>
                    <a:lstStyle/>
                    <a:p>
                      <a:pPr algn="ctr" fontAlgn="b"/>
                      <a:r>
                        <a:rPr lang="en-US" sz="1600" b="0" i="0" u="none" strike="noStrike">
                          <a:solidFill>
                            <a:srgbClr val="000000"/>
                          </a:solidFill>
                          <a:effectLst/>
                          <a:latin typeface="Calibri"/>
                        </a:rPr>
                        <a:t>0.01241</a:t>
                      </a:r>
                    </a:p>
                  </a:txBody>
                  <a:tcPr marL="12700" marR="12700" marT="12700" marB="0" anchor="b"/>
                </a:tc>
                <a:tc>
                  <a:txBody>
                    <a:bodyPr/>
                    <a:lstStyle/>
                    <a:p>
                      <a:pPr algn="ctr" fontAlgn="b"/>
                      <a:r>
                        <a:rPr lang="en-US" sz="1600" b="0" i="0" u="none" strike="noStrike">
                          <a:solidFill>
                            <a:srgbClr val="000000"/>
                          </a:solidFill>
                          <a:effectLst/>
                          <a:latin typeface="Calibri"/>
                        </a:rPr>
                        <a:t>-0.0352</a:t>
                      </a:r>
                    </a:p>
                  </a:txBody>
                  <a:tcPr marL="12700" marR="12700" marT="12700" marB="0" anchor="b"/>
                </a:tc>
                <a:tc>
                  <a:txBody>
                    <a:bodyPr/>
                    <a:lstStyle/>
                    <a:p>
                      <a:pPr algn="ctr" fontAlgn="b"/>
                      <a:r>
                        <a:rPr lang="en-US" sz="1600" b="0" i="0" u="none" strike="noStrike" dirty="0">
                          <a:solidFill>
                            <a:srgbClr val="000000"/>
                          </a:solidFill>
                          <a:effectLst/>
                          <a:latin typeface="Calibri"/>
                        </a:rPr>
                        <a:t>0.02443</a:t>
                      </a:r>
                    </a:p>
                  </a:txBody>
                  <a:tcPr marL="12700" marR="12700" marT="12700" marB="0" anchor="b"/>
                </a:tc>
                <a:tc>
                  <a:txBody>
                    <a:bodyPr/>
                    <a:lstStyle/>
                    <a:p>
                      <a:pPr algn="ctr" fontAlgn="b"/>
                      <a:r>
                        <a:rPr lang="en-US" sz="1600" b="0" i="0" u="none" strike="noStrike" dirty="0">
                          <a:solidFill>
                            <a:srgbClr val="000000"/>
                          </a:solidFill>
                          <a:effectLst/>
                          <a:latin typeface="Calibri"/>
                        </a:rPr>
                        <a:t>0.02211</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fontAlgn="b"/>
                      <a:r>
                        <a:rPr lang="en-US" sz="1600" b="0" i="0" u="none" strike="noStrike">
                          <a:solidFill>
                            <a:srgbClr val="000000"/>
                          </a:solidFill>
                          <a:effectLst/>
                          <a:latin typeface="Calibri"/>
                        </a:rPr>
                        <a:t>-0.0141</a:t>
                      </a:r>
                    </a:p>
                  </a:txBody>
                  <a:tcPr marL="12700" marR="12700" marT="12700" marB="0" anchor="b"/>
                </a:tc>
                <a:tc>
                  <a:txBody>
                    <a:bodyPr/>
                    <a:lstStyle/>
                    <a:p>
                      <a:pPr algn="ctr" fontAlgn="b"/>
                      <a:r>
                        <a:rPr lang="en-US" sz="1600" b="0" i="0" u="none" strike="noStrike">
                          <a:solidFill>
                            <a:srgbClr val="000000"/>
                          </a:solidFill>
                          <a:effectLst/>
                          <a:latin typeface="Calibri"/>
                        </a:rPr>
                        <a:t>-0.0484</a:t>
                      </a:r>
                    </a:p>
                  </a:txBody>
                  <a:tcPr marL="12700" marR="12700" marT="12700" marB="0" anchor="b"/>
                </a:tc>
                <a:tc>
                  <a:txBody>
                    <a:bodyPr/>
                    <a:lstStyle/>
                    <a:p>
                      <a:pPr algn="ctr" fontAlgn="b"/>
                      <a:r>
                        <a:rPr lang="en-US" sz="1600" b="0" i="0" u="none" strike="noStrike">
                          <a:solidFill>
                            <a:srgbClr val="000000"/>
                          </a:solidFill>
                          <a:effectLst/>
                          <a:latin typeface="Calibri"/>
                        </a:rPr>
                        <a:t>-0.0724</a:t>
                      </a:r>
                    </a:p>
                  </a:txBody>
                  <a:tcPr marL="12700" marR="12700" marT="12700" marB="0" anchor="b"/>
                </a:tc>
                <a:tc>
                  <a:txBody>
                    <a:bodyPr/>
                    <a:lstStyle/>
                    <a:p>
                      <a:pPr algn="ctr" fontAlgn="b"/>
                      <a:r>
                        <a:rPr lang="en-US" sz="1600" b="0" i="0" u="none" strike="noStrike">
                          <a:solidFill>
                            <a:srgbClr val="000000"/>
                          </a:solidFill>
                          <a:effectLst/>
                          <a:latin typeface="Calibri"/>
                        </a:rPr>
                        <a:t>-0.1307</a:t>
                      </a:r>
                    </a:p>
                  </a:txBody>
                  <a:tcPr marL="12700" marR="12700" marT="12700" marB="0" anchor="b"/>
                </a:tc>
                <a:tc>
                  <a:txBody>
                    <a:bodyPr/>
                    <a:lstStyle/>
                    <a:p>
                      <a:pPr algn="ctr" fontAlgn="b"/>
                      <a:r>
                        <a:rPr lang="en-US" sz="1600" b="0" i="0" u="none" strike="noStrike" dirty="0">
                          <a:solidFill>
                            <a:srgbClr val="000000"/>
                          </a:solidFill>
                          <a:effectLst/>
                          <a:latin typeface="Calibri"/>
                        </a:rPr>
                        <a:t>-0.1483</a:t>
                      </a:r>
                    </a:p>
                  </a:txBody>
                  <a:tcPr marL="12700" marR="12700" marT="12700" marB="0" anchor="b"/>
                </a:tc>
                <a:tc>
                  <a:txBody>
                    <a:bodyPr/>
                    <a:lstStyle/>
                    <a:p>
                      <a:pPr algn="ctr"/>
                      <a:r>
                        <a:rPr lang="en-US" sz="1600" dirty="0" smtClean="0"/>
                        <a:t>…</a:t>
                      </a:r>
                      <a:endParaRPr lang="en-US" sz="1600" dirty="0"/>
                    </a:p>
                  </a:txBody>
                  <a:tcPr/>
                </a:tc>
              </a:tr>
              <a:tr h="370840">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r>
            </a:tbl>
          </a:graphicData>
        </a:graphic>
      </p:graphicFrame>
    </p:spTree>
    <p:extLst>
      <p:ext uri="{BB962C8B-B14F-4D97-AF65-F5344CB8AC3E}">
        <p14:creationId xmlns:p14="http://schemas.microsoft.com/office/powerpoint/2010/main" val="379214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Intrinsic Matrix for 1FXIa</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95003251"/>
              </p:ext>
            </p:extLst>
          </p:nvPr>
        </p:nvGraphicFramePr>
        <p:xfrm>
          <a:off x="549275" y="1600200"/>
          <a:ext cx="8042276" cy="4450080"/>
        </p:xfrm>
        <a:graphic>
          <a:graphicData uri="http://schemas.openxmlformats.org/drawingml/2006/table">
            <a:tbl>
              <a:tblPr firstRow="1" bandRow="1">
                <a:tableStyleId>{5C22544A-7EE6-4342-B048-85BDC9FD1C3A}</a:tableStyleId>
              </a:tblPr>
              <a:tblGrid>
                <a:gridCol w="731116"/>
                <a:gridCol w="731116"/>
                <a:gridCol w="731116"/>
                <a:gridCol w="731116"/>
                <a:gridCol w="731116"/>
                <a:gridCol w="731116"/>
                <a:gridCol w="731116"/>
                <a:gridCol w="731116"/>
                <a:gridCol w="731116"/>
                <a:gridCol w="731116"/>
                <a:gridCol w="731116"/>
              </a:tblGrid>
              <a:tr h="370840">
                <a:tc>
                  <a:txBody>
                    <a:bodyPr/>
                    <a:lstStyle/>
                    <a:p>
                      <a:pPr algn="ctr"/>
                      <a:r>
                        <a:rPr lang="en-US" sz="1600" dirty="0" smtClean="0"/>
                        <a:t>R</a:t>
                      </a:r>
                      <a:r>
                        <a:rPr lang="en-US" sz="1200" dirty="0" smtClean="0"/>
                        <a:t>0</a:t>
                      </a:r>
                      <a:endParaRPr lang="en-US" sz="1200" dirty="0"/>
                    </a:p>
                  </a:txBody>
                  <a:tcPr/>
                </a:tc>
                <a:tc>
                  <a:txBody>
                    <a:bodyPr/>
                    <a:lstStyle/>
                    <a:p>
                      <a:pPr algn="ctr"/>
                      <a:r>
                        <a:rPr lang="en-US" sz="1600" dirty="0" smtClean="0"/>
                        <a:t>R</a:t>
                      </a:r>
                      <a:r>
                        <a:rPr lang="en-US" sz="1200" dirty="0" smtClean="0"/>
                        <a:t>1</a:t>
                      </a:r>
                      <a:endParaRPr lang="en-US" sz="1200" dirty="0"/>
                    </a:p>
                  </a:txBody>
                  <a:tcPr/>
                </a:tc>
                <a:tc>
                  <a:txBody>
                    <a:bodyPr/>
                    <a:lstStyle/>
                    <a:p>
                      <a:pPr algn="ctr"/>
                      <a:r>
                        <a:rPr lang="en-US" sz="1600" dirty="0" smtClean="0"/>
                        <a:t>R</a:t>
                      </a:r>
                      <a:r>
                        <a:rPr lang="en-US" sz="1200" dirty="0" smtClean="0"/>
                        <a:t>2</a:t>
                      </a:r>
                      <a:endParaRPr lang="en-US" sz="1200" dirty="0"/>
                    </a:p>
                  </a:txBody>
                  <a:tcPr/>
                </a:tc>
                <a:tc>
                  <a:txBody>
                    <a:bodyPr/>
                    <a:lstStyle/>
                    <a:p>
                      <a:pPr algn="ctr"/>
                      <a:r>
                        <a:rPr lang="en-US" sz="1600" dirty="0" smtClean="0"/>
                        <a:t>R</a:t>
                      </a:r>
                      <a:r>
                        <a:rPr lang="en-US" sz="1200" dirty="0" smtClean="0"/>
                        <a:t>3</a:t>
                      </a:r>
                      <a:endParaRPr lang="en-US" sz="1200" dirty="0"/>
                    </a:p>
                  </a:txBody>
                  <a:tcPr/>
                </a:tc>
                <a:tc>
                  <a:txBody>
                    <a:bodyPr/>
                    <a:lstStyle/>
                    <a:p>
                      <a:pPr algn="ctr"/>
                      <a:r>
                        <a:rPr lang="en-US" sz="1600" dirty="0" smtClean="0"/>
                        <a:t>R</a:t>
                      </a:r>
                      <a:r>
                        <a:rPr lang="en-US" sz="1200" dirty="0" smtClean="0"/>
                        <a:t>4</a:t>
                      </a:r>
                      <a:endParaRPr lang="en-US" sz="1200" dirty="0"/>
                    </a:p>
                  </a:txBody>
                  <a:tcPr/>
                </a:tc>
                <a:tc>
                  <a:txBody>
                    <a:bodyPr/>
                    <a:lstStyle/>
                    <a:p>
                      <a:pPr algn="ctr"/>
                      <a:r>
                        <a:rPr lang="en-US" sz="1600" dirty="0" smtClean="0"/>
                        <a:t>R</a:t>
                      </a:r>
                      <a:r>
                        <a:rPr lang="en-US" sz="1400" dirty="0" smtClean="0"/>
                        <a:t>5</a:t>
                      </a:r>
                      <a:endParaRPr lang="en-US" sz="1400" dirty="0"/>
                    </a:p>
                  </a:txBody>
                  <a:tcPr/>
                </a:tc>
                <a:tc>
                  <a:txBody>
                    <a:bodyPr/>
                    <a:lstStyle/>
                    <a:p>
                      <a:pPr algn="ctr"/>
                      <a:r>
                        <a:rPr lang="en-US" sz="1600" dirty="0" smtClean="0"/>
                        <a:t>R</a:t>
                      </a:r>
                      <a:r>
                        <a:rPr lang="en-US" sz="1200" dirty="0" smtClean="0"/>
                        <a:t>6</a:t>
                      </a:r>
                      <a:endParaRPr lang="en-US" sz="1200" dirty="0"/>
                    </a:p>
                  </a:txBody>
                  <a:tcPr/>
                </a:tc>
                <a:tc>
                  <a:txBody>
                    <a:bodyPr/>
                    <a:lstStyle/>
                    <a:p>
                      <a:pPr algn="ctr"/>
                      <a:r>
                        <a:rPr lang="en-US" sz="1600" dirty="0" smtClean="0"/>
                        <a:t>R</a:t>
                      </a:r>
                      <a:r>
                        <a:rPr lang="en-US" sz="1200" dirty="0" smtClean="0"/>
                        <a:t>7</a:t>
                      </a:r>
                      <a:endParaRPr lang="en-US" sz="1200" dirty="0"/>
                    </a:p>
                  </a:txBody>
                  <a:tcPr/>
                </a:tc>
                <a:tc>
                  <a:txBody>
                    <a:bodyPr/>
                    <a:lstStyle/>
                    <a:p>
                      <a:pPr algn="ctr"/>
                      <a:r>
                        <a:rPr lang="en-US" sz="1600" dirty="0" smtClean="0"/>
                        <a:t>R</a:t>
                      </a:r>
                      <a:r>
                        <a:rPr lang="en-US" sz="1200" dirty="0" smtClean="0"/>
                        <a:t>8</a:t>
                      </a:r>
                      <a:endParaRPr lang="en-US" sz="1200" dirty="0"/>
                    </a:p>
                  </a:txBody>
                  <a:tcPr/>
                </a:tc>
                <a:tc>
                  <a:txBody>
                    <a:bodyPr/>
                    <a:lstStyle/>
                    <a:p>
                      <a:pPr algn="ctr"/>
                      <a:r>
                        <a:rPr lang="en-US" sz="1600" dirty="0" smtClean="0"/>
                        <a:t>R</a:t>
                      </a:r>
                      <a:r>
                        <a:rPr lang="en-US" sz="1200" dirty="0" smtClean="0"/>
                        <a:t>9</a:t>
                      </a:r>
                      <a:endParaRPr lang="en-US" sz="1200" dirty="0"/>
                    </a:p>
                  </a:txBody>
                  <a:tcPr/>
                </a:tc>
                <a:tc>
                  <a:txBody>
                    <a:bodyPr/>
                    <a:lstStyle/>
                    <a:p>
                      <a:pPr algn="ctr"/>
                      <a:r>
                        <a:rPr lang="en-US" sz="1200" dirty="0" smtClean="0"/>
                        <a:t>…</a:t>
                      </a:r>
                      <a:endParaRPr lang="en-US" sz="1200" dirty="0"/>
                    </a:p>
                  </a:txBody>
                  <a:tcPr/>
                </a:tc>
              </a:tr>
              <a:tr h="370840">
                <a:tc>
                  <a:txBody>
                    <a:bodyPr/>
                    <a:lstStyle/>
                    <a:p>
                      <a:pPr algn="ctr" fontAlgn="b"/>
                      <a:r>
                        <a:rPr lang="en-US" sz="1600" b="0" i="0" u="none" strike="noStrike" dirty="0">
                          <a:solidFill>
                            <a:srgbClr val="000000"/>
                          </a:solidFill>
                          <a:effectLst/>
                          <a:latin typeface="Calibri"/>
                        </a:rPr>
                        <a:t>﻿-0.2131</a:t>
                      </a:r>
                    </a:p>
                  </a:txBody>
                  <a:tcPr marL="12700" marR="12700" marT="12700" marB="0" anchor="b"/>
                </a:tc>
                <a:tc>
                  <a:txBody>
                    <a:bodyPr/>
                    <a:lstStyle/>
                    <a:p>
                      <a:pPr algn="ctr" fontAlgn="b"/>
                      <a:r>
                        <a:rPr lang="en-US" sz="1600" b="0" i="0" u="none" strike="noStrike">
                          <a:solidFill>
                            <a:srgbClr val="000000"/>
                          </a:solidFill>
                          <a:effectLst/>
                          <a:latin typeface="Calibri"/>
                        </a:rPr>
                        <a:t>-0.2963</a:t>
                      </a:r>
                    </a:p>
                  </a:txBody>
                  <a:tcPr marL="12700" marR="12700" marT="12700" marB="0" anchor="b"/>
                </a:tc>
                <a:tc>
                  <a:txBody>
                    <a:bodyPr/>
                    <a:lstStyle/>
                    <a:p>
                      <a:pPr algn="ctr" fontAlgn="b"/>
                      <a:r>
                        <a:rPr lang="en-US" sz="1600" b="0" i="0" u="none" strike="noStrike">
                          <a:solidFill>
                            <a:srgbClr val="000000"/>
                          </a:solidFill>
                          <a:effectLst/>
                          <a:latin typeface="Calibri"/>
                        </a:rPr>
                        <a:t>-0.5221</a:t>
                      </a:r>
                    </a:p>
                  </a:txBody>
                  <a:tcPr marL="12700" marR="12700" marT="12700" marB="0" anchor="b"/>
                </a:tc>
                <a:tc>
                  <a:txBody>
                    <a:bodyPr/>
                    <a:lstStyle/>
                    <a:p>
                      <a:pPr algn="ctr" fontAlgn="b"/>
                      <a:r>
                        <a:rPr lang="en-US" sz="1600" b="0" i="0" u="none" strike="noStrike">
                          <a:solidFill>
                            <a:srgbClr val="000000"/>
                          </a:solidFill>
                          <a:effectLst/>
                          <a:latin typeface="Calibri"/>
                        </a:rPr>
                        <a:t>-0.4192</a:t>
                      </a:r>
                    </a:p>
                  </a:txBody>
                  <a:tcPr marL="12700" marR="12700" marT="12700" marB="0" anchor="b"/>
                </a:tc>
                <a:tc>
                  <a:txBody>
                    <a:bodyPr/>
                    <a:lstStyle/>
                    <a:p>
                      <a:pPr algn="ctr" fontAlgn="b"/>
                      <a:r>
                        <a:rPr lang="en-US" sz="1600" b="0" i="0" u="none" strike="noStrike">
                          <a:solidFill>
                            <a:srgbClr val="000000"/>
                          </a:solidFill>
                          <a:effectLst/>
                          <a:latin typeface="Calibri"/>
                        </a:rPr>
                        <a:t>-0.561</a:t>
                      </a:r>
                    </a:p>
                  </a:txBody>
                  <a:tcPr marL="12700" marR="12700" marT="12700" marB="0" anchor="b"/>
                </a:tc>
                <a:tc>
                  <a:txBody>
                    <a:bodyPr/>
                    <a:lstStyle/>
                    <a:p>
                      <a:pPr algn="ctr" fontAlgn="b"/>
                      <a:r>
                        <a:rPr lang="en-US" sz="1600" b="0" i="0" u="none" strike="noStrike">
                          <a:solidFill>
                            <a:srgbClr val="000000"/>
                          </a:solidFill>
                          <a:effectLst/>
                          <a:latin typeface="Calibri"/>
                        </a:rPr>
                        <a:t>-0.358</a:t>
                      </a:r>
                    </a:p>
                  </a:txBody>
                  <a:tcPr marL="12700" marR="12700" marT="12700" marB="0" anchor="b"/>
                </a:tc>
                <a:tc>
                  <a:txBody>
                    <a:bodyPr/>
                    <a:lstStyle/>
                    <a:p>
                      <a:pPr algn="ctr" fontAlgn="b"/>
                      <a:r>
                        <a:rPr lang="en-US" sz="1600" b="0" i="0" u="none" strike="noStrike">
                          <a:solidFill>
                            <a:srgbClr val="000000"/>
                          </a:solidFill>
                          <a:effectLst/>
                          <a:latin typeface="Calibri"/>
                        </a:rPr>
                        <a:t>-0.3596</a:t>
                      </a:r>
                    </a:p>
                  </a:txBody>
                  <a:tcPr marL="12700" marR="12700" marT="12700" marB="0" anchor="b"/>
                </a:tc>
                <a:tc>
                  <a:txBody>
                    <a:bodyPr/>
                    <a:lstStyle/>
                    <a:p>
                      <a:pPr algn="ctr" fontAlgn="b"/>
                      <a:r>
                        <a:rPr lang="en-US" sz="1600" b="0" i="0" u="none" strike="noStrike">
                          <a:solidFill>
                            <a:srgbClr val="000000"/>
                          </a:solidFill>
                          <a:effectLst/>
                          <a:latin typeface="Calibri"/>
                        </a:rPr>
                        <a:t>-0.2868</a:t>
                      </a:r>
                    </a:p>
                  </a:txBody>
                  <a:tcPr marL="12700" marR="12700" marT="12700" marB="0" anchor="b"/>
                </a:tc>
                <a:tc>
                  <a:txBody>
                    <a:bodyPr/>
                    <a:lstStyle/>
                    <a:p>
                      <a:pPr algn="ctr" fontAlgn="b"/>
                      <a:r>
                        <a:rPr lang="en-US" sz="1600" b="0" i="0" u="none" strike="noStrike">
                          <a:solidFill>
                            <a:srgbClr val="000000"/>
                          </a:solidFill>
                          <a:effectLst/>
                          <a:latin typeface="Calibri"/>
                        </a:rPr>
                        <a:t>-0.2078</a:t>
                      </a:r>
                    </a:p>
                  </a:txBody>
                  <a:tcPr marL="12700" marR="12700" marT="12700" marB="0" anchor="b"/>
                </a:tc>
                <a:tc>
                  <a:txBody>
                    <a:bodyPr/>
                    <a:lstStyle/>
                    <a:p>
                      <a:pPr algn="ctr" fontAlgn="b"/>
                      <a:r>
                        <a:rPr lang="en-US" sz="1600" b="0" i="0" u="none" strike="noStrike">
                          <a:solidFill>
                            <a:srgbClr val="000000"/>
                          </a:solidFill>
                          <a:effectLst/>
                          <a:latin typeface="Calibri"/>
                        </a:rPr>
                        <a:t>-0.0855</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0.2049</a:t>
                      </a:r>
                    </a:p>
                  </a:txBody>
                  <a:tcPr marL="12700" marR="12700" marT="12700" marB="0" anchor="b"/>
                </a:tc>
                <a:tc>
                  <a:txBody>
                    <a:bodyPr/>
                    <a:lstStyle/>
                    <a:p>
                      <a:pPr algn="ctr" fontAlgn="b"/>
                      <a:r>
                        <a:rPr lang="en-US" sz="1600" b="0" i="0" u="none" strike="noStrike">
                          <a:solidFill>
                            <a:srgbClr val="000000"/>
                          </a:solidFill>
                          <a:effectLst/>
                          <a:latin typeface="Calibri"/>
                        </a:rPr>
                        <a:t>0.34252</a:t>
                      </a:r>
                    </a:p>
                  </a:txBody>
                  <a:tcPr marL="12700" marR="12700" marT="12700" marB="0" anchor="b"/>
                </a:tc>
                <a:tc>
                  <a:txBody>
                    <a:bodyPr/>
                    <a:lstStyle/>
                    <a:p>
                      <a:pPr algn="ctr" fontAlgn="b"/>
                      <a:r>
                        <a:rPr lang="en-US" sz="1600" b="0" i="0" u="none" strike="noStrike">
                          <a:solidFill>
                            <a:srgbClr val="000000"/>
                          </a:solidFill>
                          <a:effectLst/>
                          <a:latin typeface="Calibri"/>
                        </a:rPr>
                        <a:t>0.5931</a:t>
                      </a:r>
                    </a:p>
                  </a:txBody>
                  <a:tcPr marL="12700" marR="12700" marT="12700" marB="0" anchor="b"/>
                </a:tc>
                <a:tc>
                  <a:txBody>
                    <a:bodyPr/>
                    <a:lstStyle/>
                    <a:p>
                      <a:pPr algn="ctr" fontAlgn="b"/>
                      <a:r>
                        <a:rPr lang="en-US" sz="1600" b="0" i="0" u="none" strike="noStrike">
                          <a:solidFill>
                            <a:srgbClr val="000000"/>
                          </a:solidFill>
                          <a:effectLst/>
                          <a:latin typeface="Calibri"/>
                        </a:rPr>
                        <a:t>0.57171</a:t>
                      </a:r>
                    </a:p>
                  </a:txBody>
                  <a:tcPr marL="12700" marR="12700" marT="12700" marB="0" anchor="b"/>
                </a:tc>
                <a:tc>
                  <a:txBody>
                    <a:bodyPr/>
                    <a:lstStyle/>
                    <a:p>
                      <a:pPr algn="ctr" fontAlgn="b"/>
                      <a:r>
                        <a:rPr lang="en-US" sz="1600" b="0" i="0" u="none" strike="noStrike">
                          <a:solidFill>
                            <a:srgbClr val="000000"/>
                          </a:solidFill>
                          <a:effectLst/>
                          <a:latin typeface="Calibri"/>
                        </a:rPr>
                        <a:t>0.70412</a:t>
                      </a:r>
                    </a:p>
                  </a:txBody>
                  <a:tcPr marL="12700" marR="12700" marT="12700" marB="0" anchor="b"/>
                </a:tc>
                <a:tc>
                  <a:txBody>
                    <a:bodyPr/>
                    <a:lstStyle/>
                    <a:p>
                      <a:pPr algn="ctr" fontAlgn="b"/>
                      <a:r>
                        <a:rPr lang="en-US" sz="1600" b="0" i="0" u="none" strike="noStrike">
                          <a:solidFill>
                            <a:srgbClr val="000000"/>
                          </a:solidFill>
                          <a:effectLst/>
                          <a:latin typeface="Calibri"/>
                        </a:rPr>
                        <a:t>0.50241</a:t>
                      </a:r>
                    </a:p>
                  </a:txBody>
                  <a:tcPr marL="12700" marR="12700" marT="12700" marB="0" anchor="b"/>
                </a:tc>
                <a:tc>
                  <a:txBody>
                    <a:bodyPr/>
                    <a:lstStyle/>
                    <a:p>
                      <a:pPr algn="ctr" fontAlgn="b"/>
                      <a:r>
                        <a:rPr lang="en-US" sz="1600" b="0" i="0" u="none" strike="noStrike">
                          <a:solidFill>
                            <a:srgbClr val="000000"/>
                          </a:solidFill>
                          <a:effectLst/>
                          <a:latin typeface="Calibri"/>
                        </a:rPr>
                        <a:t>0.40764</a:t>
                      </a:r>
                    </a:p>
                  </a:txBody>
                  <a:tcPr marL="12700" marR="12700" marT="12700" marB="0" anchor="b"/>
                </a:tc>
                <a:tc>
                  <a:txBody>
                    <a:bodyPr/>
                    <a:lstStyle/>
                    <a:p>
                      <a:pPr algn="ctr" fontAlgn="b"/>
                      <a:r>
                        <a:rPr lang="en-US" sz="1600" b="0" i="0" u="none" strike="noStrike">
                          <a:solidFill>
                            <a:srgbClr val="000000"/>
                          </a:solidFill>
                          <a:effectLst/>
                          <a:latin typeface="Calibri"/>
                        </a:rPr>
                        <a:t>0.29229</a:t>
                      </a:r>
                    </a:p>
                  </a:txBody>
                  <a:tcPr marL="12700" marR="12700" marT="12700" marB="0" anchor="b"/>
                </a:tc>
                <a:tc>
                  <a:txBody>
                    <a:bodyPr/>
                    <a:lstStyle/>
                    <a:p>
                      <a:pPr algn="ctr" fontAlgn="b"/>
                      <a:r>
                        <a:rPr lang="en-US" sz="1600" b="0" i="0" u="none" strike="noStrike">
                          <a:solidFill>
                            <a:srgbClr val="000000"/>
                          </a:solidFill>
                          <a:effectLst/>
                          <a:latin typeface="Calibri"/>
                        </a:rPr>
                        <a:t>0.14015</a:t>
                      </a:r>
                    </a:p>
                  </a:txBody>
                  <a:tcPr marL="12700" marR="12700" marT="12700" marB="0" anchor="b"/>
                </a:tc>
                <a:tc>
                  <a:txBody>
                    <a:bodyPr/>
                    <a:lstStyle/>
                    <a:p>
                      <a:pPr algn="ctr" fontAlgn="b"/>
                      <a:r>
                        <a:rPr lang="en-US" sz="1600" b="0" i="0" u="none" strike="noStrike">
                          <a:solidFill>
                            <a:srgbClr val="000000"/>
                          </a:solidFill>
                          <a:effectLst/>
                          <a:latin typeface="Calibri"/>
                        </a:rPr>
                        <a:t>0.04555</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-0.2325</a:t>
                      </a:r>
                    </a:p>
                  </a:txBody>
                  <a:tcPr marL="12700" marR="12700" marT="12700" marB="0" anchor="b"/>
                </a:tc>
                <a:tc>
                  <a:txBody>
                    <a:bodyPr/>
                    <a:lstStyle/>
                    <a:p>
                      <a:pPr algn="ctr" fontAlgn="b"/>
                      <a:r>
                        <a:rPr lang="en-US" sz="1600" b="0" i="0" u="none" strike="noStrike">
                          <a:solidFill>
                            <a:srgbClr val="000000"/>
                          </a:solidFill>
                          <a:effectLst/>
                          <a:latin typeface="Calibri"/>
                        </a:rPr>
                        <a:t>-0.2496</a:t>
                      </a:r>
                    </a:p>
                  </a:txBody>
                  <a:tcPr marL="12700" marR="12700" marT="12700" marB="0" anchor="b"/>
                </a:tc>
                <a:tc>
                  <a:txBody>
                    <a:bodyPr/>
                    <a:lstStyle/>
                    <a:p>
                      <a:pPr algn="ctr" fontAlgn="b"/>
                      <a:r>
                        <a:rPr lang="en-US" sz="1600" b="0" i="0" u="none" strike="noStrike">
                          <a:solidFill>
                            <a:srgbClr val="000000"/>
                          </a:solidFill>
                          <a:effectLst/>
                          <a:latin typeface="Calibri"/>
                        </a:rPr>
                        <a:t>-0.3146</a:t>
                      </a:r>
                    </a:p>
                  </a:txBody>
                  <a:tcPr marL="12700" marR="12700" marT="12700" marB="0" anchor="b"/>
                </a:tc>
                <a:tc>
                  <a:txBody>
                    <a:bodyPr/>
                    <a:lstStyle/>
                    <a:p>
                      <a:pPr algn="ctr" fontAlgn="b"/>
                      <a:r>
                        <a:rPr lang="en-US" sz="1600" b="0" i="0" u="none" strike="noStrike">
                          <a:solidFill>
                            <a:srgbClr val="000000"/>
                          </a:solidFill>
                          <a:effectLst/>
                          <a:latin typeface="Calibri"/>
                        </a:rPr>
                        <a:t>-0.0971</a:t>
                      </a:r>
                    </a:p>
                  </a:txBody>
                  <a:tcPr marL="12700" marR="12700" marT="12700" marB="0" anchor="b"/>
                </a:tc>
                <a:tc>
                  <a:txBody>
                    <a:bodyPr/>
                    <a:lstStyle/>
                    <a:p>
                      <a:pPr algn="ctr" fontAlgn="b"/>
                      <a:r>
                        <a:rPr lang="en-US" sz="1600" b="0" i="0" u="none" strike="noStrike">
                          <a:solidFill>
                            <a:srgbClr val="000000"/>
                          </a:solidFill>
                          <a:effectLst/>
                          <a:latin typeface="Calibri"/>
                        </a:rPr>
                        <a:t>0.03362</a:t>
                      </a:r>
                    </a:p>
                  </a:txBody>
                  <a:tcPr marL="12700" marR="12700" marT="12700" marB="0" anchor="b"/>
                </a:tc>
                <a:tc>
                  <a:txBody>
                    <a:bodyPr/>
                    <a:lstStyle/>
                    <a:p>
                      <a:pPr algn="ctr" fontAlgn="b"/>
                      <a:r>
                        <a:rPr lang="en-US" sz="1600" b="0" i="0" u="none" strike="noStrike">
                          <a:solidFill>
                            <a:srgbClr val="000000"/>
                          </a:solidFill>
                          <a:effectLst/>
                          <a:latin typeface="Calibri"/>
                        </a:rPr>
                        <a:t>0.3071</a:t>
                      </a:r>
                    </a:p>
                  </a:txBody>
                  <a:tcPr marL="12700" marR="12700" marT="12700" marB="0" anchor="b"/>
                </a:tc>
                <a:tc>
                  <a:txBody>
                    <a:bodyPr/>
                    <a:lstStyle/>
                    <a:p>
                      <a:pPr algn="ctr" fontAlgn="b"/>
                      <a:r>
                        <a:rPr lang="en-US" sz="1600" b="0" i="0" u="none" strike="noStrike">
                          <a:solidFill>
                            <a:srgbClr val="000000"/>
                          </a:solidFill>
                          <a:effectLst/>
                          <a:latin typeface="Calibri"/>
                        </a:rPr>
                        <a:t>0.48553</a:t>
                      </a:r>
                    </a:p>
                  </a:txBody>
                  <a:tcPr marL="12700" marR="12700" marT="12700" marB="0" anchor="b"/>
                </a:tc>
                <a:tc>
                  <a:txBody>
                    <a:bodyPr/>
                    <a:lstStyle/>
                    <a:p>
                      <a:pPr algn="ctr" fontAlgn="b"/>
                      <a:r>
                        <a:rPr lang="en-US" sz="1600" b="0" i="0" u="none" strike="noStrike">
                          <a:solidFill>
                            <a:srgbClr val="000000"/>
                          </a:solidFill>
                          <a:effectLst/>
                          <a:latin typeface="Calibri"/>
                        </a:rPr>
                        <a:t>0.53399</a:t>
                      </a:r>
                    </a:p>
                  </a:txBody>
                  <a:tcPr marL="12700" marR="12700" marT="12700" marB="0" anchor="b"/>
                </a:tc>
                <a:tc>
                  <a:txBody>
                    <a:bodyPr/>
                    <a:lstStyle/>
                    <a:p>
                      <a:pPr algn="ctr" fontAlgn="b"/>
                      <a:r>
                        <a:rPr lang="en-US" sz="1600" b="0" i="0" u="none" strike="noStrike">
                          <a:solidFill>
                            <a:srgbClr val="000000"/>
                          </a:solidFill>
                          <a:effectLst/>
                          <a:latin typeface="Calibri"/>
                        </a:rPr>
                        <a:t>0.45012</a:t>
                      </a:r>
                    </a:p>
                  </a:txBody>
                  <a:tcPr marL="12700" marR="12700" marT="12700" marB="0" anchor="b"/>
                </a:tc>
                <a:tc>
                  <a:txBody>
                    <a:bodyPr/>
                    <a:lstStyle/>
                    <a:p>
                      <a:pPr algn="ctr" fontAlgn="b"/>
                      <a:r>
                        <a:rPr lang="en-US" sz="1600" b="0" i="0" u="none" strike="noStrike">
                          <a:solidFill>
                            <a:srgbClr val="000000"/>
                          </a:solidFill>
                          <a:effectLst/>
                          <a:latin typeface="Calibri"/>
                        </a:rPr>
                        <a:t>0.20938</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0.05368</a:t>
                      </a:r>
                    </a:p>
                  </a:txBody>
                  <a:tcPr marL="12700" marR="12700" marT="12700" marB="0" anchor="b"/>
                </a:tc>
                <a:tc>
                  <a:txBody>
                    <a:bodyPr/>
                    <a:lstStyle/>
                    <a:p>
                      <a:pPr algn="ctr" fontAlgn="b"/>
                      <a:r>
                        <a:rPr lang="en-US" sz="1600" b="0" i="0" u="none" strike="noStrike">
                          <a:solidFill>
                            <a:srgbClr val="000000"/>
                          </a:solidFill>
                          <a:effectLst/>
                          <a:latin typeface="Calibri"/>
                        </a:rPr>
                        <a:t>0.03676</a:t>
                      </a:r>
                    </a:p>
                  </a:txBody>
                  <a:tcPr marL="12700" marR="12700" marT="12700" marB="0" anchor="b"/>
                </a:tc>
                <a:tc>
                  <a:txBody>
                    <a:bodyPr/>
                    <a:lstStyle/>
                    <a:p>
                      <a:pPr algn="ctr" fontAlgn="b"/>
                      <a:r>
                        <a:rPr lang="en-US" sz="1600" b="0" i="0" u="none" strike="noStrike">
                          <a:solidFill>
                            <a:srgbClr val="000000"/>
                          </a:solidFill>
                          <a:effectLst/>
                          <a:latin typeface="Calibri"/>
                        </a:rPr>
                        <a:t>-0.1043</a:t>
                      </a:r>
                    </a:p>
                  </a:txBody>
                  <a:tcPr marL="12700" marR="12700" marT="12700" marB="0" anchor="b"/>
                </a:tc>
                <a:tc>
                  <a:txBody>
                    <a:bodyPr/>
                    <a:lstStyle/>
                    <a:p>
                      <a:pPr algn="ctr" fontAlgn="b"/>
                      <a:r>
                        <a:rPr lang="en-US" sz="1600" b="0" i="0" u="none" strike="noStrike">
                          <a:solidFill>
                            <a:srgbClr val="000000"/>
                          </a:solidFill>
                          <a:effectLst/>
                          <a:latin typeface="Calibri"/>
                        </a:rPr>
                        <a:t>0.07235</a:t>
                      </a:r>
                    </a:p>
                  </a:txBody>
                  <a:tcPr marL="12700" marR="12700" marT="12700" marB="0" anchor="b"/>
                </a:tc>
                <a:tc>
                  <a:txBody>
                    <a:bodyPr/>
                    <a:lstStyle/>
                    <a:p>
                      <a:pPr algn="ctr" fontAlgn="b"/>
                      <a:r>
                        <a:rPr lang="en-US" sz="1600" b="0" i="0" u="none" strike="noStrike">
                          <a:solidFill>
                            <a:srgbClr val="000000"/>
                          </a:solidFill>
                          <a:effectLst/>
                          <a:latin typeface="Calibri"/>
                        </a:rPr>
                        <a:t>0.06548</a:t>
                      </a:r>
                    </a:p>
                  </a:txBody>
                  <a:tcPr marL="12700" marR="12700" marT="12700" marB="0" anchor="b"/>
                </a:tc>
                <a:tc>
                  <a:txBody>
                    <a:bodyPr/>
                    <a:lstStyle/>
                    <a:p>
                      <a:pPr algn="ctr" fontAlgn="b"/>
                      <a:r>
                        <a:rPr lang="en-US" sz="1600" b="0" i="0" u="none" strike="noStrike">
                          <a:solidFill>
                            <a:srgbClr val="000000"/>
                          </a:solidFill>
                          <a:effectLst/>
                          <a:latin typeface="Calibri"/>
                        </a:rPr>
                        <a:t>0.23138</a:t>
                      </a:r>
                    </a:p>
                  </a:txBody>
                  <a:tcPr marL="12700" marR="12700" marT="12700" marB="0" anchor="b"/>
                </a:tc>
                <a:tc>
                  <a:txBody>
                    <a:bodyPr/>
                    <a:lstStyle/>
                    <a:p>
                      <a:pPr algn="ctr" fontAlgn="b"/>
                      <a:r>
                        <a:rPr lang="en-US" sz="1600" b="0" i="0" u="none" strike="noStrike">
                          <a:solidFill>
                            <a:srgbClr val="000000"/>
                          </a:solidFill>
                          <a:effectLst/>
                          <a:latin typeface="Calibri"/>
                        </a:rPr>
                        <a:t>0.34574</a:t>
                      </a:r>
                    </a:p>
                  </a:txBody>
                  <a:tcPr marL="12700" marR="12700" marT="12700" marB="0" anchor="b"/>
                </a:tc>
                <a:tc>
                  <a:txBody>
                    <a:bodyPr/>
                    <a:lstStyle/>
                    <a:p>
                      <a:pPr algn="ctr" fontAlgn="b"/>
                      <a:r>
                        <a:rPr lang="en-US" sz="1600" b="0" i="0" u="none" strike="noStrike">
                          <a:solidFill>
                            <a:srgbClr val="000000"/>
                          </a:solidFill>
                          <a:effectLst/>
                          <a:latin typeface="Calibri"/>
                        </a:rPr>
                        <a:t>0.3131</a:t>
                      </a:r>
                    </a:p>
                  </a:txBody>
                  <a:tcPr marL="12700" marR="12700" marT="12700" marB="0" anchor="b"/>
                </a:tc>
                <a:tc>
                  <a:txBody>
                    <a:bodyPr/>
                    <a:lstStyle/>
                    <a:p>
                      <a:pPr algn="ctr" fontAlgn="b"/>
                      <a:r>
                        <a:rPr lang="en-US" sz="1600" b="0" i="0" u="none" strike="noStrike">
                          <a:solidFill>
                            <a:srgbClr val="000000"/>
                          </a:solidFill>
                          <a:effectLst/>
                          <a:latin typeface="Calibri"/>
                        </a:rPr>
                        <a:t>0.32754</a:t>
                      </a:r>
                    </a:p>
                  </a:txBody>
                  <a:tcPr marL="12700" marR="12700" marT="12700" marB="0" anchor="b"/>
                </a:tc>
                <a:tc>
                  <a:txBody>
                    <a:bodyPr/>
                    <a:lstStyle/>
                    <a:p>
                      <a:pPr algn="ctr" fontAlgn="b"/>
                      <a:r>
                        <a:rPr lang="en-US" sz="1600" b="0" i="0" u="none" strike="noStrike">
                          <a:solidFill>
                            <a:srgbClr val="000000"/>
                          </a:solidFill>
                          <a:effectLst/>
                          <a:latin typeface="Calibri"/>
                        </a:rPr>
                        <a:t>0.16921</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-0.0406</a:t>
                      </a:r>
                    </a:p>
                  </a:txBody>
                  <a:tcPr marL="12700" marR="12700" marT="12700" marB="0" anchor="b"/>
                </a:tc>
                <a:tc>
                  <a:txBody>
                    <a:bodyPr/>
                    <a:lstStyle/>
                    <a:p>
                      <a:pPr algn="ctr" fontAlgn="b"/>
                      <a:r>
                        <a:rPr lang="en-US" sz="1600" b="0" i="0" u="none" strike="noStrike">
                          <a:solidFill>
                            <a:srgbClr val="000000"/>
                          </a:solidFill>
                          <a:effectLst/>
                          <a:latin typeface="Calibri"/>
                        </a:rPr>
                        <a:t>-0.1393</a:t>
                      </a:r>
                    </a:p>
                  </a:txBody>
                  <a:tcPr marL="12700" marR="12700" marT="12700" marB="0" anchor="b"/>
                </a:tc>
                <a:tc>
                  <a:txBody>
                    <a:bodyPr/>
                    <a:lstStyle/>
                    <a:p>
                      <a:pPr algn="ctr" fontAlgn="b"/>
                      <a:r>
                        <a:rPr lang="en-US" sz="1600" b="0" i="0" u="none" strike="noStrike">
                          <a:solidFill>
                            <a:srgbClr val="000000"/>
                          </a:solidFill>
                          <a:effectLst/>
                          <a:latin typeface="Calibri"/>
                        </a:rPr>
                        <a:t>-0.2084</a:t>
                      </a:r>
                    </a:p>
                  </a:txBody>
                  <a:tcPr marL="12700" marR="12700" marT="12700" marB="0" anchor="b"/>
                </a:tc>
                <a:tc>
                  <a:txBody>
                    <a:bodyPr/>
                    <a:lstStyle/>
                    <a:p>
                      <a:pPr algn="ctr" fontAlgn="b"/>
                      <a:r>
                        <a:rPr lang="en-US" sz="1600" b="0" i="0" u="none" strike="noStrike">
                          <a:solidFill>
                            <a:srgbClr val="000000"/>
                          </a:solidFill>
                          <a:effectLst/>
                          <a:latin typeface="Calibri"/>
                        </a:rPr>
                        <a:t>-0.3763</a:t>
                      </a:r>
                    </a:p>
                  </a:txBody>
                  <a:tcPr marL="12700" marR="12700" marT="12700" marB="0" anchor="b"/>
                </a:tc>
                <a:tc>
                  <a:txBody>
                    <a:bodyPr/>
                    <a:lstStyle/>
                    <a:p>
                      <a:pPr algn="ctr" fontAlgn="b"/>
                      <a:r>
                        <a:rPr lang="en-US" sz="1600" b="0" i="0" u="none" strike="noStrike" dirty="0">
                          <a:solidFill>
                            <a:srgbClr val="000000"/>
                          </a:solidFill>
                          <a:effectLst/>
                          <a:latin typeface="Calibri"/>
                        </a:rPr>
                        <a:t>-0.4268</a:t>
                      </a:r>
                    </a:p>
                  </a:txBody>
                  <a:tcPr marL="12700" marR="12700" marT="12700" marB="0" anchor="b"/>
                </a:tc>
                <a:tc>
                  <a:txBody>
                    <a:bodyPr/>
                    <a:lstStyle/>
                    <a:p>
                      <a:pPr algn="ctr" fontAlgn="b"/>
                      <a:r>
                        <a:rPr lang="en-US" sz="1600" b="0" i="0" u="none" strike="noStrike">
                          <a:solidFill>
                            <a:srgbClr val="000000"/>
                          </a:solidFill>
                          <a:effectLst/>
                          <a:latin typeface="Calibri"/>
                        </a:rPr>
                        <a:t>-0.4731</a:t>
                      </a:r>
                    </a:p>
                  </a:txBody>
                  <a:tcPr marL="12700" marR="12700" marT="12700" marB="0" anchor="b"/>
                </a:tc>
                <a:tc>
                  <a:txBody>
                    <a:bodyPr/>
                    <a:lstStyle/>
                    <a:p>
                      <a:pPr algn="ctr" fontAlgn="b"/>
                      <a:r>
                        <a:rPr lang="en-US" sz="1600" b="0" i="0" u="none" strike="noStrike">
                          <a:solidFill>
                            <a:srgbClr val="000000"/>
                          </a:solidFill>
                          <a:effectLst/>
                          <a:latin typeface="Calibri"/>
                        </a:rPr>
                        <a:t>-0.4138</a:t>
                      </a:r>
                    </a:p>
                  </a:txBody>
                  <a:tcPr marL="12700" marR="12700" marT="12700" marB="0" anchor="b"/>
                </a:tc>
                <a:tc>
                  <a:txBody>
                    <a:bodyPr/>
                    <a:lstStyle/>
                    <a:p>
                      <a:pPr algn="ctr" fontAlgn="b"/>
                      <a:r>
                        <a:rPr lang="en-US" sz="1600" b="0" i="0" u="none" strike="noStrike">
                          <a:solidFill>
                            <a:srgbClr val="000000"/>
                          </a:solidFill>
                          <a:effectLst/>
                          <a:latin typeface="Calibri"/>
                        </a:rPr>
                        <a:t>-0.337</a:t>
                      </a:r>
                    </a:p>
                  </a:txBody>
                  <a:tcPr marL="12700" marR="12700" marT="12700" marB="0" anchor="b"/>
                </a:tc>
                <a:tc>
                  <a:txBody>
                    <a:bodyPr/>
                    <a:lstStyle/>
                    <a:p>
                      <a:pPr algn="ctr" fontAlgn="b"/>
                      <a:r>
                        <a:rPr lang="en-US" sz="1600" b="0" i="0" u="none" strike="noStrike">
                          <a:solidFill>
                            <a:srgbClr val="000000"/>
                          </a:solidFill>
                          <a:effectLst/>
                          <a:latin typeface="Calibri"/>
                        </a:rPr>
                        <a:t>-0.236</a:t>
                      </a:r>
                    </a:p>
                  </a:txBody>
                  <a:tcPr marL="12700" marR="12700" marT="12700" marB="0" anchor="b"/>
                </a:tc>
                <a:tc>
                  <a:txBody>
                    <a:bodyPr/>
                    <a:lstStyle/>
                    <a:p>
                      <a:pPr algn="ctr" fontAlgn="b"/>
                      <a:r>
                        <a:rPr lang="en-US" sz="1600" b="0" i="0" u="none" strike="noStrike">
                          <a:solidFill>
                            <a:srgbClr val="000000"/>
                          </a:solidFill>
                          <a:effectLst/>
                          <a:latin typeface="Calibri"/>
                        </a:rPr>
                        <a:t>-0.1173</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0.337</a:t>
                      </a:r>
                    </a:p>
                  </a:txBody>
                  <a:tcPr marL="12700" marR="12700" marT="12700" marB="0" anchor="b"/>
                </a:tc>
                <a:tc>
                  <a:txBody>
                    <a:bodyPr/>
                    <a:lstStyle/>
                    <a:p>
                      <a:pPr algn="ctr" fontAlgn="b"/>
                      <a:r>
                        <a:rPr lang="en-US" sz="1600" b="0" i="0" u="none" strike="noStrike">
                          <a:solidFill>
                            <a:srgbClr val="000000"/>
                          </a:solidFill>
                          <a:effectLst/>
                          <a:latin typeface="Calibri"/>
                        </a:rPr>
                        <a:t>0.40935</a:t>
                      </a:r>
                    </a:p>
                  </a:txBody>
                  <a:tcPr marL="12700" marR="12700" marT="12700" marB="0" anchor="b"/>
                </a:tc>
                <a:tc>
                  <a:txBody>
                    <a:bodyPr/>
                    <a:lstStyle/>
                    <a:p>
                      <a:pPr algn="ctr" fontAlgn="b"/>
                      <a:r>
                        <a:rPr lang="en-US" sz="1600" b="0" i="0" u="none" strike="noStrike">
                          <a:solidFill>
                            <a:srgbClr val="000000"/>
                          </a:solidFill>
                          <a:effectLst/>
                          <a:latin typeface="Calibri"/>
                        </a:rPr>
                        <a:t>0.52426</a:t>
                      </a:r>
                    </a:p>
                  </a:txBody>
                  <a:tcPr marL="12700" marR="12700" marT="12700" marB="0" anchor="b"/>
                </a:tc>
                <a:tc>
                  <a:txBody>
                    <a:bodyPr/>
                    <a:lstStyle/>
                    <a:p>
                      <a:pPr algn="ctr" fontAlgn="b"/>
                      <a:r>
                        <a:rPr lang="en-US" sz="1600" b="0" i="0" u="none" strike="noStrike">
                          <a:solidFill>
                            <a:srgbClr val="000000"/>
                          </a:solidFill>
                          <a:effectLst/>
                          <a:latin typeface="Calibri"/>
                        </a:rPr>
                        <a:t>0.21486</a:t>
                      </a:r>
                    </a:p>
                  </a:txBody>
                  <a:tcPr marL="12700" marR="12700" marT="12700" marB="0" anchor="b"/>
                </a:tc>
                <a:tc>
                  <a:txBody>
                    <a:bodyPr/>
                    <a:lstStyle/>
                    <a:p>
                      <a:pPr algn="ctr" fontAlgn="b"/>
                      <a:r>
                        <a:rPr lang="en-US" sz="1600" b="0" i="0" u="none" strike="noStrike">
                          <a:solidFill>
                            <a:srgbClr val="000000"/>
                          </a:solidFill>
                          <a:effectLst/>
                          <a:latin typeface="Calibri"/>
                        </a:rPr>
                        <a:t>0.07267</a:t>
                      </a:r>
                    </a:p>
                  </a:txBody>
                  <a:tcPr marL="12700" marR="12700" marT="12700" marB="0" anchor="b"/>
                </a:tc>
                <a:tc>
                  <a:txBody>
                    <a:bodyPr/>
                    <a:lstStyle/>
                    <a:p>
                      <a:pPr algn="ctr" fontAlgn="b"/>
                      <a:r>
                        <a:rPr lang="en-US" sz="1600" b="0" i="0" u="none" strike="noStrike">
                          <a:solidFill>
                            <a:srgbClr val="000000"/>
                          </a:solidFill>
                          <a:effectLst/>
                          <a:latin typeface="Calibri"/>
                        </a:rPr>
                        <a:t>-0.3246</a:t>
                      </a:r>
                    </a:p>
                  </a:txBody>
                  <a:tcPr marL="12700" marR="12700" marT="12700" marB="0" anchor="b"/>
                </a:tc>
                <a:tc>
                  <a:txBody>
                    <a:bodyPr/>
                    <a:lstStyle/>
                    <a:p>
                      <a:pPr algn="ctr" fontAlgn="b"/>
                      <a:r>
                        <a:rPr lang="en-US" sz="1600" b="0" i="0" u="none" strike="noStrike">
                          <a:solidFill>
                            <a:srgbClr val="000000"/>
                          </a:solidFill>
                          <a:effectLst/>
                          <a:latin typeface="Calibri"/>
                        </a:rPr>
                        <a:t>-0.4005</a:t>
                      </a:r>
                    </a:p>
                  </a:txBody>
                  <a:tcPr marL="12700" marR="12700" marT="12700" marB="0" anchor="b"/>
                </a:tc>
                <a:tc>
                  <a:txBody>
                    <a:bodyPr/>
                    <a:lstStyle/>
                    <a:p>
                      <a:pPr algn="ctr" fontAlgn="b"/>
                      <a:r>
                        <a:rPr lang="en-US" sz="1600" b="0" i="0" u="none" strike="noStrike">
                          <a:solidFill>
                            <a:srgbClr val="000000"/>
                          </a:solidFill>
                          <a:effectLst/>
                          <a:latin typeface="Calibri"/>
                        </a:rPr>
                        <a:t>-0.4426</a:t>
                      </a:r>
                    </a:p>
                  </a:txBody>
                  <a:tcPr marL="12700" marR="12700" marT="12700" marB="0" anchor="b"/>
                </a:tc>
                <a:tc>
                  <a:txBody>
                    <a:bodyPr/>
                    <a:lstStyle/>
                    <a:p>
                      <a:pPr algn="ctr" fontAlgn="b"/>
                      <a:r>
                        <a:rPr lang="en-US" sz="1600" b="0" i="0" u="none" strike="noStrike">
                          <a:solidFill>
                            <a:srgbClr val="000000"/>
                          </a:solidFill>
                          <a:effectLst/>
                          <a:latin typeface="Calibri"/>
                        </a:rPr>
                        <a:t>-0.275</a:t>
                      </a:r>
                    </a:p>
                  </a:txBody>
                  <a:tcPr marL="12700" marR="12700" marT="12700" marB="0" anchor="b"/>
                </a:tc>
                <a:tc>
                  <a:txBody>
                    <a:bodyPr/>
                    <a:lstStyle/>
                    <a:p>
                      <a:pPr algn="ctr" fontAlgn="b"/>
                      <a:r>
                        <a:rPr lang="en-US" sz="1600" b="0" i="0" u="none" strike="noStrike">
                          <a:solidFill>
                            <a:srgbClr val="000000"/>
                          </a:solidFill>
                          <a:effectLst/>
                          <a:latin typeface="Calibri"/>
                        </a:rPr>
                        <a:t>-0.1214</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-0.0852</a:t>
                      </a:r>
                    </a:p>
                  </a:txBody>
                  <a:tcPr marL="12700" marR="12700" marT="12700" marB="0" anchor="b"/>
                </a:tc>
                <a:tc>
                  <a:txBody>
                    <a:bodyPr/>
                    <a:lstStyle/>
                    <a:p>
                      <a:pPr algn="ctr" fontAlgn="b"/>
                      <a:r>
                        <a:rPr lang="en-US" sz="1600" b="0" i="0" u="none" strike="noStrike">
                          <a:solidFill>
                            <a:srgbClr val="000000"/>
                          </a:solidFill>
                          <a:effectLst/>
                          <a:latin typeface="Calibri"/>
                        </a:rPr>
                        <a:t>0.02756</a:t>
                      </a:r>
                    </a:p>
                  </a:txBody>
                  <a:tcPr marL="12700" marR="12700" marT="12700" marB="0" anchor="b"/>
                </a:tc>
                <a:tc>
                  <a:txBody>
                    <a:bodyPr/>
                    <a:lstStyle/>
                    <a:p>
                      <a:pPr algn="ctr" fontAlgn="b"/>
                      <a:r>
                        <a:rPr lang="en-US" sz="1600" b="0" i="0" u="none" strike="noStrike">
                          <a:solidFill>
                            <a:srgbClr val="000000"/>
                          </a:solidFill>
                          <a:effectLst/>
                          <a:latin typeface="Calibri"/>
                        </a:rPr>
                        <a:t>0.12779</a:t>
                      </a:r>
                    </a:p>
                  </a:txBody>
                  <a:tcPr marL="12700" marR="12700" marT="12700" marB="0" anchor="b"/>
                </a:tc>
                <a:tc>
                  <a:txBody>
                    <a:bodyPr/>
                    <a:lstStyle/>
                    <a:p>
                      <a:pPr algn="ctr" fontAlgn="b"/>
                      <a:r>
                        <a:rPr lang="en-US" sz="1600" b="0" i="0" u="none" strike="noStrike">
                          <a:solidFill>
                            <a:srgbClr val="000000"/>
                          </a:solidFill>
                          <a:effectLst/>
                          <a:latin typeface="Calibri"/>
                        </a:rPr>
                        <a:t>0.19847</a:t>
                      </a:r>
                    </a:p>
                  </a:txBody>
                  <a:tcPr marL="12700" marR="12700" marT="12700" marB="0" anchor="b"/>
                </a:tc>
                <a:tc>
                  <a:txBody>
                    <a:bodyPr/>
                    <a:lstStyle/>
                    <a:p>
                      <a:pPr algn="ctr" fontAlgn="b"/>
                      <a:r>
                        <a:rPr lang="en-US" sz="1600" b="0" i="0" u="none" strike="noStrike">
                          <a:solidFill>
                            <a:srgbClr val="000000"/>
                          </a:solidFill>
                          <a:effectLst/>
                          <a:latin typeface="Calibri"/>
                        </a:rPr>
                        <a:t>0.16066</a:t>
                      </a:r>
                    </a:p>
                  </a:txBody>
                  <a:tcPr marL="12700" marR="12700" marT="12700" marB="0" anchor="b"/>
                </a:tc>
                <a:tc>
                  <a:txBody>
                    <a:bodyPr/>
                    <a:lstStyle/>
                    <a:p>
                      <a:pPr algn="ctr" fontAlgn="b"/>
                      <a:r>
                        <a:rPr lang="en-US" sz="1600" b="0" i="0" u="none" strike="noStrike">
                          <a:solidFill>
                            <a:srgbClr val="000000"/>
                          </a:solidFill>
                          <a:effectLst/>
                          <a:latin typeface="Calibri"/>
                        </a:rPr>
                        <a:t>-0.1176</a:t>
                      </a:r>
                    </a:p>
                  </a:txBody>
                  <a:tcPr marL="12700" marR="12700" marT="12700" marB="0" anchor="b"/>
                </a:tc>
                <a:tc>
                  <a:txBody>
                    <a:bodyPr/>
                    <a:lstStyle/>
                    <a:p>
                      <a:pPr algn="ctr" fontAlgn="b"/>
                      <a:r>
                        <a:rPr lang="en-US" sz="1600" b="0" i="0" u="none" strike="noStrike">
                          <a:solidFill>
                            <a:srgbClr val="000000"/>
                          </a:solidFill>
                          <a:effectLst/>
                          <a:latin typeface="Calibri"/>
                        </a:rPr>
                        <a:t>-0.35</a:t>
                      </a:r>
                    </a:p>
                  </a:txBody>
                  <a:tcPr marL="12700" marR="12700" marT="12700" marB="0" anchor="b"/>
                </a:tc>
                <a:tc>
                  <a:txBody>
                    <a:bodyPr/>
                    <a:lstStyle/>
                    <a:p>
                      <a:pPr algn="ctr" fontAlgn="b"/>
                      <a:r>
                        <a:rPr lang="en-US" sz="1600" b="0" i="0" u="none" strike="noStrike">
                          <a:solidFill>
                            <a:srgbClr val="000000"/>
                          </a:solidFill>
                          <a:effectLst/>
                          <a:latin typeface="Calibri"/>
                        </a:rPr>
                        <a:t>-0.5326</a:t>
                      </a:r>
                    </a:p>
                  </a:txBody>
                  <a:tcPr marL="12700" marR="12700" marT="12700" marB="0" anchor="b"/>
                </a:tc>
                <a:tc>
                  <a:txBody>
                    <a:bodyPr/>
                    <a:lstStyle/>
                    <a:p>
                      <a:pPr algn="ctr" fontAlgn="b"/>
                      <a:r>
                        <a:rPr lang="en-US" sz="1600" b="0" i="0" u="none" strike="noStrike">
                          <a:solidFill>
                            <a:srgbClr val="000000"/>
                          </a:solidFill>
                          <a:effectLst/>
                          <a:latin typeface="Calibri"/>
                        </a:rPr>
                        <a:t>-0.5777</a:t>
                      </a:r>
                    </a:p>
                  </a:txBody>
                  <a:tcPr marL="12700" marR="12700" marT="12700" marB="0" anchor="b"/>
                </a:tc>
                <a:tc>
                  <a:txBody>
                    <a:bodyPr/>
                    <a:lstStyle/>
                    <a:p>
                      <a:pPr algn="ctr" fontAlgn="b"/>
                      <a:r>
                        <a:rPr lang="en-US" sz="1600" b="0" i="0" u="none" strike="noStrike">
                          <a:solidFill>
                            <a:srgbClr val="000000"/>
                          </a:solidFill>
                          <a:effectLst/>
                          <a:latin typeface="Calibri"/>
                        </a:rPr>
                        <a:t>-0.3437</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0.42168</a:t>
                      </a:r>
                    </a:p>
                  </a:txBody>
                  <a:tcPr marL="12700" marR="12700" marT="12700" marB="0" anchor="b"/>
                </a:tc>
                <a:tc>
                  <a:txBody>
                    <a:bodyPr/>
                    <a:lstStyle/>
                    <a:p>
                      <a:pPr algn="ctr" fontAlgn="b"/>
                      <a:r>
                        <a:rPr lang="en-US" sz="1600" b="0" i="0" u="none" strike="noStrike">
                          <a:solidFill>
                            <a:srgbClr val="000000"/>
                          </a:solidFill>
                          <a:effectLst/>
                          <a:latin typeface="Calibri"/>
                        </a:rPr>
                        <a:t>0.46185</a:t>
                      </a:r>
                    </a:p>
                  </a:txBody>
                  <a:tcPr marL="12700" marR="12700" marT="12700" marB="0" anchor="b"/>
                </a:tc>
                <a:tc>
                  <a:txBody>
                    <a:bodyPr/>
                    <a:lstStyle/>
                    <a:p>
                      <a:pPr algn="ctr" fontAlgn="b"/>
                      <a:r>
                        <a:rPr lang="en-US" sz="1600" b="0" i="0" u="none" strike="noStrike">
                          <a:solidFill>
                            <a:srgbClr val="000000"/>
                          </a:solidFill>
                          <a:effectLst/>
                          <a:latin typeface="Calibri"/>
                        </a:rPr>
                        <a:t>0.30979</a:t>
                      </a:r>
                    </a:p>
                  </a:txBody>
                  <a:tcPr marL="12700" marR="12700" marT="12700" marB="0" anchor="b"/>
                </a:tc>
                <a:tc>
                  <a:txBody>
                    <a:bodyPr/>
                    <a:lstStyle/>
                    <a:p>
                      <a:pPr algn="ctr" fontAlgn="b"/>
                      <a:r>
                        <a:rPr lang="en-US" sz="1600" b="0" i="0" u="none" strike="noStrike">
                          <a:solidFill>
                            <a:srgbClr val="000000"/>
                          </a:solidFill>
                          <a:effectLst/>
                          <a:latin typeface="Calibri"/>
                        </a:rPr>
                        <a:t>0.28542</a:t>
                      </a:r>
                    </a:p>
                  </a:txBody>
                  <a:tcPr marL="12700" marR="12700" marT="12700" marB="0" anchor="b"/>
                </a:tc>
                <a:tc>
                  <a:txBody>
                    <a:bodyPr/>
                    <a:lstStyle/>
                    <a:p>
                      <a:pPr algn="ctr" fontAlgn="b"/>
                      <a:r>
                        <a:rPr lang="en-US" sz="1600" b="0" i="0" u="none" strike="noStrike">
                          <a:solidFill>
                            <a:srgbClr val="000000"/>
                          </a:solidFill>
                          <a:effectLst/>
                          <a:latin typeface="Calibri"/>
                        </a:rPr>
                        <a:t>0.12126</a:t>
                      </a:r>
                    </a:p>
                  </a:txBody>
                  <a:tcPr marL="12700" marR="12700" marT="12700" marB="0" anchor="b"/>
                </a:tc>
                <a:tc>
                  <a:txBody>
                    <a:bodyPr/>
                    <a:lstStyle/>
                    <a:p>
                      <a:pPr algn="ctr" fontAlgn="b"/>
                      <a:r>
                        <a:rPr lang="en-US" sz="1600" b="0" i="0" u="none" strike="noStrike">
                          <a:solidFill>
                            <a:srgbClr val="000000"/>
                          </a:solidFill>
                          <a:effectLst/>
                          <a:latin typeface="Calibri"/>
                        </a:rPr>
                        <a:t>0.04143</a:t>
                      </a:r>
                    </a:p>
                  </a:txBody>
                  <a:tcPr marL="12700" marR="12700" marT="12700" marB="0" anchor="b"/>
                </a:tc>
                <a:tc>
                  <a:txBody>
                    <a:bodyPr/>
                    <a:lstStyle/>
                    <a:p>
                      <a:pPr algn="ctr" fontAlgn="b"/>
                      <a:r>
                        <a:rPr lang="en-US" sz="1600" b="0" i="0" u="none" strike="noStrike">
                          <a:solidFill>
                            <a:srgbClr val="000000"/>
                          </a:solidFill>
                          <a:effectLst/>
                          <a:latin typeface="Calibri"/>
                        </a:rPr>
                        <a:t>0.02949</a:t>
                      </a:r>
                    </a:p>
                  </a:txBody>
                  <a:tcPr marL="12700" marR="12700" marT="12700" marB="0" anchor="b"/>
                </a:tc>
                <a:tc>
                  <a:txBody>
                    <a:bodyPr/>
                    <a:lstStyle/>
                    <a:p>
                      <a:pPr algn="ctr" fontAlgn="b"/>
                      <a:r>
                        <a:rPr lang="en-US" sz="1600" b="0" i="0" u="none" strike="noStrike">
                          <a:solidFill>
                            <a:srgbClr val="000000"/>
                          </a:solidFill>
                          <a:effectLst/>
                          <a:latin typeface="Calibri"/>
                        </a:rPr>
                        <a:t>-0.0793</a:t>
                      </a:r>
                    </a:p>
                  </a:txBody>
                  <a:tcPr marL="12700" marR="12700" marT="12700" marB="0" anchor="b"/>
                </a:tc>
                <a:tc>
                  <a:txBody>
                    <a:bodyPr/>
                    <a:lstStyle/>
                    <a:p>
                      <a:pPr algn="ctr" fontAlgn="b"/>
                      <a:r>
                        <a:rPr lang="en-US" sz="1600" b="0" i="0" u="none" strike="noStrike">
                          <a:solidFill>
                            <a:srgbClr val="000000"/>
                          </a:solidFill>
                          <a:effectLst/>
                          <a:latin typeface="Calibri"/>
                        </a:rPr>
                        <a:t>-0.0276</a:t>
                      </a:r>
                    </a:p>
                  </a:txBody>
                  <a:tcPr marL="12700" marR="12700" marT="12700" marB="0" anchor="b"/>
                </a:tc>
                <a:tc>
                  <a:txBody>
                    <a:bodyPr/>
                    <a:lstStyle/>
                    <a:p>
                      <a:pPr algn="ctr" fontAlgn="b"/>
                      <a:r>
                        <a:rPr lang="en-US" sz="1600" b="0" i="0" u="none" strike="noStrike">
                          <a:solidFill>
                            <a:srgbClr val="000000"/>
                          </a:solidFill>
                          <a:effectLst/>
                          <a:latin typeface="Calibri"/>
                        </a:rPr>
                        <a:t>-0.0354</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a:solidFill>
                            <a:srgbClr val="000000"/>
                          </a:solidFill>
                          <a:effectLst/>
                          <a:latin typeface="Calibri"/>
                        </a:rPr>
                        <a:t>-0.1046</a:t>
                      </a:r>
                    </a:p>
                  </a:txBody>
                  <a:tcPr marL="12700" marR="12700" marT="12700" marB="0" anchor="b"/>
                </a:tc>
                <a:tc>
                  <a:txBody>
                    <a:bodyPr/>
                    <a:lstStyle/>
                    <a:p>
                      <a:pPr algn="ctr" fontAlgn="b"/>
                      <a:r>
                        <a:rPr lang="en-US" sz="1600" b="0" i="0" u="none" strike="noStrike">
                          <a:solidFill>
                            <a:srgbClr val="000000"/>
                          </a:solidFill>
                          <a:effectLst/>
                          <a:latin typeface="Calibri"/>
                        </a:rPr>
                        <a:t>-0.0322</a:t>
                      </a:r>
                    </a:p>
                  </a:txBody>
                  <a:tcPr marL="12700" marR="12700" marT="12700" marB="0" anchor="b"/>
                </a:tc>
                <a:tc>
                  <a:txBody>
                    <a:bodyPr/>
                    <a:lstStyle/>
                    <a:p>
                      <a:pPr algn="ctr" fontAlgn="b"/>
                      <a:r>
                        <a:rPr lang="en-US" sz="1600" b="0" i="0" u="none" strike="noStrike">
                          <a:solidFill>
                            <a:srgbClr val="000000"/>
                          </a:solidFill>
                          <a:effectLst/>
                          <a:latin typeface="Calibri"/>
                        </a:rPr>
                        <a:t>0.03662</a:t>
                      </a:r>
                    </a:p>
                  </a:txBody>
                  <a:tcPr marL="12700" marR="12700" marT="12700" marB="0" anchor="b"/>
                </a:tc>
                <a:tc>
                  <a:txBody>
                    <a:bodyPr/>
                    <a:lstStyle/>
                    <a:p>
                      <a:pPr algn="ctr" fontAlgn="b"/>
                      <a:r>
                        <a:rPr lang="en-US" sz="1600" b="0" i="0" u="none" strike="noStrike">
                          <a:solidFill>
                            <a:srgbClr val="000000"/>
                          </a:solidFill>
                          <a:effectLst/>
                          <a:latin typeface="Calibri"/>
                        </a:rPr>
                        <a:t>0.01902</a:t>
                      </a:r>
                    </a:p>
                  </a:txBody>
                  <a:tcPr marL="12700" marR="12700" marT="12700" marB="0" anchor="b"/>
                </a:tc>
                <a:tc>
                  <a:txBody>
                    <a:bodyPr/>
                    <a:lstStyle/>
                    <a:p>
                      <a:pPr algn="ctr" fontAlgn="b"/>
                      <a:r>
                        <a:rPr lang="en-US" sz="1600" b="0" i="0" u="none" strike="noStrike">
                          <a:solidFill>
                            <a:srgbClr val="000000"/>
                          </a:solidFill>
                          <a:effectLst/>
                          <a:latin typeface="Calibri"/>
                        </a:rPr>
                        <a:t>-0.0589</a:t>
                      </a:r>
                    </a:p>
                  </a:txBody>
                  <a:tcPr marL="12700" marR="12700" marT="12700" marB="0" anchor="b"/>
                </a:tc>
                <a:tc>
                  <a:txBody>
                    <a:bodyPr/>
                    <a:lstStyle/>
                    <a:p>
                      <a:pPr algn="ctr" fontAlgn="b"/>
                      <a:r>
                        <a:rPr lang="en-US" sz="1600" b="0" i="0" u="none" strike="noStrike">
                          <a:solidFill>
                            <a:srgbClr val="000000"/>
                          </a:solidFill>
                          <a:effectLst/>
                          <a:latin typeface="Calibri"/>
                        </a:rPr>
                        <a:t>-0.011</a:t>
                      </a:r>
                    </a:p>
                  </a:txBody>
                  <a:tcPr marL="12700" marR="12700" marT="12700" marB="0" anchor="b"/>
                </a:tc>
                <a:tc>
                  <a:txBody>
                    <a:bodyPr/>
                    <a:lstStyle/>
                    <a:p>
                      <a:pPr algn="ctr" fontAlgn="b"/>
                      <a:r>
                        <a:rPr lang="en-US" sz="1600" b="0" i="0" u="none" strike="noStrike">
                          <a:solidFill>
                            <a:srgbClr val="000000"/>
                          </a:solidFill>
                          <a:effectLst/>
                          <a:latin typeface="Calibri"/>
                        </a:rPr>
                        <a:t>0.06625</a:t>
                      </a:r>
                    </a:p>
                  </a:txBody>
                  <a:tcPr marL="12700" marR="12700" marT="12700" marB="0" anchor="b"/>
                </a:tc>
                <a:tc>
                  <a:txBody>
                    <a:bodyPr/>
                    <a:lstStyle/>
                    <a:p>
                      <a:pPr algn="ctr" fontAlgn="b"/>
                      <a:r>
                        <a:rPr lang="en-US" sz="1600" b="0" i="0" u="none" strike="noStrike">
                          <a:solidFill>
                            <a:srgbClr val="000000"/>
                          </a:solidFill>
                          <a:effectLst/>
                          <a:latin typeface="Calibri"/>
                        </a:rPr>
                        <a:t>0.15725</a:t>
                      </a:r>
                    </a:p>
                  </a:txBody>
                  <a:tcPr marL="12700" marR="12700" marT="12700" marB="0" anchor="b"/>
                </a:tc>
                <a:tc>
                  <a:txBody>
                    <a:bodyPr/>
                    <a:lstStyle/>
                    <a:p>
                      <a:pPr algn="ctr" fontAlgn="b"/>
                      <a:r>
                        <a:rPr lang="en-US" sz="1600" b="0" i="0" u="none" strike="noStrike">
                          <a:solidFill>
                            <a:srgbClr val="000000"/>
                          </a:solidFill>
                          <a:effectLst/>
                          <a:latin typeface="Calibri"/>
                        </a:rPr>
                        <a:t>0.33221</a:t>
                      </a:r>
                    </a:p>
                  </a:txBody>
                  <a:tcPr marL="12700" marR="12700" marT="12700" marB="0" anchor="b"/>
                </a:tc>
                <a:tc>
                  <a:txBody>
                    <a:bodyPr/>
                    <a:lstStyle/>
                    <a:p>
                      <a:pPr algn="ctr" fontAlgn="b"/>
                      <a:r>
                        <a:rPr lang="en-US" sz="1600" b="0" i="0" u="none" strike="noStrike">
                          <a:solidFill>
                            <a:srgbClr val="000000"/>
                          </a:solidFill>
                          <a:effectLst/>
                          <a:latin typeface="Calibri"/>
                        </a:rPr>
                        <a:t>0.24857</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dirty="0">
                          <a:solidFill>
                            <a:srgbClr val="000000"/>
                          </a:solidFill>
                          <a:effectLst/>
                          <a:latin typeface="Calibri"/>
                        </a:rPr>
                        <a:t>0.09955</a:t>
                      </a:r>
                    </a:p>
                  </a:txBody>
                  <a:tcPr marL="12700" marR="12700" marT="12700" marB="0" anchor="b"/>
                </a:tc>
                <a:tc>
                  <a:txBody>
                    <a:bodyPr/>
                    <a:lstStyle/>
                    <a:p>
                      <a:pPr algn="ctr" fontAlgn="b"/>
                      <a:r>
                        <a:rPr lang="en-US" sz="1600" b="0" i="0" u="none" strike="noStrike">
                          <a:solidFill>
                            <a:srgbClr val="000000"/>
                          </a:solidFill>
                          <a:effectLst/>
                          <a:latin typeface="Calibri"/>
                        </a:rPr>
                        <a:t>0.01397</a:t>
                      </a:r>
                    </a:p>
                  </a:txBody>
                  <a:tcPr marL="12700" marR="12700" marT="12700" marB="0" anchor="b"/>
                </a:tc>
                <a:tc>
                  <a:txBody>
                    <a:bodyPr/>
                    <a:lstStyle/>
                    <a:p>
                      <a:pPr algn="ctr" fontAlgn="b"/>
                      <a:r>
                        <a:rPr lang="en-US" sz="1600" b="0" i="0" u="none" strike="noStrike">
                          <a:solidFill>
                            <a:srgbClr val="000000"/>
                          </a:solidFill>
                          <a:effectLst/>
                          <a:latin typeface="Calibri"/>
                        </a:rPr>
                        <a:t>-0.032</a:t>
                      </a:r>
                    </a:p>
                  </a:txBody>
                  <a:tcPr marL="12700" marR="12700" marT="12700" marB="0" anchor="b"/>
                </a:tc>
                <a:tc>
                  <a:txBody>
                    <a:bodyPr/>
                    <a:lstStyle/>
                    <a:p>
                      <a:pPr algn="ctr" fontAlgn="b"/>
                      <a:r>
                        <a:rPr lang="en-US" sz="1600" b="0" i="0" u="none" strike="noStrike">
                          <a:solidFill>
                            <a:srgbClr val="000000"/>
                          </a:solidFill>
                          <a:effectLst/>
                          <a:latin typeface="Calibri"/>
                        </a:rPr>
                        <a:t>-0.1203</a:t>
                      </a:r>
                    </a:p>
                  </a:txBody>
                  <a:tcPr marL="12700" marR="12700" marT="12700" marB="0" anchor="b"/>
                </a:tc>
                <a:tc>
                  <a:txBody>
                    <a:bodyPr/>
                    <a:lstStyle/>
                    <a:p>
                      <a:pPr algn="ctr" fontAlgn="b"/>
                      <a:r>
                        <a:rPr lang="en-US" sz="1600" b="0" i="0" u="none" strike="noStrike">
                          <a:solidFill>
                            <a:srgbClr val="000000"/>
                          </a:solidFill>
                          <a:effectLst/>
                          <a:latin typeface="Calibri"/>
                        </a:rPr>
                        <a:t>-0.0505</a:t>
                      </a:r>
                    </a:p>
                  </a:txBody>
                  <a:tcPr marL="12700" marR="12700" marT="12700" marB="0" anchor="b"/>
                </a:tc>
                <a:tc>
                  <a:txBody>
                    <a:bodyPr/>
                    <a:lstStyle/>
                    <a:p>
                      <a:pPr algn="ctr" fontAlgn="b"/>
                      <a:r>
                        <a:rPr lang="en-US" sz="1600" b="0" i="0" u="none" strike="noStrike">
                          <a:solidFill>
                            <a:srgbClr val="000000"/>
                          </a:solidFill>
                          <a:effectLst/>
                          <a:latin typeface="Calibri"/>
                        </a:rPr>
                        <a:t>-0.1072</a:t>
                      </a:r>
                    </a:p>
                  </a:txBody>
                  <a:tcPr marL="12700" marR="12700" marT="12700" marB="0" anchor="b"/>
                </a:tc>
                <a:tc>
                  <a:txBody>
                    <a:bodyPr/>
                    <a:lstStyle/>
                    <a:p>
                      <a:pPr algn="ctr" fontAlgn="b"/>
                      <a:r>
                        <a:rPr lang="en-US" sz="1600" b="0" i="0" u="none" strike="noStrike">
                          <a:solidFill>
                            <a:srgbClr val="000000"/>
                          </a:solidFill>
                          <a:effectLst/>
                          <a:latin typeface="Calibri"/>
                        </a:rPr>
                        <a:t>-0.0507</a:t>
                      </a:r>
                    </a:p>
                  </a:txBody>
                  <a:tcPr marL="12700" marR="12700" marT="12700" marB="0" anchor="b"/>
                </a:tc>
                <a:tc>
                  <a:txBody>
                    <a:bodyPr/>
                    <a:lstStyle/>
                    <a:p>
                      <a:pPr algn="ctr" fontAlgn="b"/>
                      <a:r>
                        <a:rPr lang="en-US" sz="1600" b="0" i="0" u="none" strike="noStrike">
                          <a:solidFill>
                            <a:srgbClr val="000000"/>
                          </a:solidFill>
                          <a:effectLst/>
                          <a:latin typeface="Calibri"/>
                        </a:rPr>
                        <a:t>-0.0838</a:t>
                      </a:r>
                    </a:p>
                  </a:txBody>
                  <a:tcPr marL="12700" marR="12700" marT="12700" marB="0" anchor="b"/>
                </a:tc>
                <a:tc>
                  <a:txBody>
                    <a:bodyPr/>
                    <a:lstStyle/>
                    <a:p>
                      <a:pPr algn="ctr" fontAlgn="b"/>
                      <a:r>
                        <a:rPr lang="en-US" sz="1600" b="0" i="0" u="none" strike="noStrike">
                          <a:solidFill>
                            <a:srgbClr val="000000"/>
                          </a:solidFill>
                          <a:effectLst/>
                          <a:latin typeface="Calibri"/>
                        </a:rPr>
                        <a:t>-0.1522</a:t>
                      </a:r>
                    </a:p>
                  </a:txBody>
                  <a:tcPr marL="12700" marR="12700" marT="12700" marB="0" anchor="b"/>
                </a:tc>
                <a:tc>
                  <a:txBody>
                    <a:bodyPr/>
                    <a:lstStyle/>
                    <a:p>
                      <a:pPr algn="ctr" fontAlgn="b"/>
                      <a:r>
                        <a:rPr lang="en-US" sz="1600" b="0" i="0" u="none" strike="noStrike" dirty="0">
                          <a:solidFill>
                            <a:srgbClr val="000000"/>
                          </a:solidFill>
                          <a:effectLst/>
                          <a:latin typeface="Calibri"/>
                        </a:rPr>
                        <a:t>-0.13</a:t>
                      </a: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r h="370840">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c>
                  <a:txBody>
                    <a:bodyPr/>
                    <a:lstStyle/>
                    <a:p>
                      <a:pPr algn="ctr" fontAlgn="b"/>
                      <a:r>
                        <a:rPr lang="en-US" sz="1600" b="0" i="0" u="none" strike="noStrike" dirty="0" smtClean="0">
                          <a:solidFill>
                            <a:srgbClr val="000000"/>
                          </a:solidFill>
                          <a:effectLst/>
                          <a:latin typeface="Calibri"/>
                        </a:rPr>
                        <a:t>…</a:t>
                      </a:r>
                      <a:endParaRPr lang="en-US" sz="1600" b="0" i="0" u="none" strike="noStrike" dirty="0">
                        <a:solidFill>
                          <a:srgbClr val="000000"/>
                        </a:solidFill>
                        <a:effectLst/>
                        <a:latin typeface="Calibri"/>
                      </a:endParaRPr>
                    </a:p>
                  </a:txBody>
                  <a:tcPr marL="12700" marR="12700" marT="12700" marB="0" anchor="b"/>
                </a:tc>
              </a:tr>
            </a:tbl>
          </a:graphicData>
        </a:graphic>
      </p:graphicFrame>
    </p:spTree>
    <p:extLst>
      <p:ext uri="{BB962C8B-B14F-4D97-AF65-F5344CB8AC3E}">
        <p14:creationId xmlns:p14="http://schemas.microsoft.com/office/powerpoint/2010/main" val="37280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Fingerprint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200" b="1" dirty="0" smtClean="0"/>
          </a:p>
          <a:p>
            <a:pPr marL="0" indent="0" algn="ctr">
              <a:buNone/>
            </a:pPr>
            <a:endParaRPr lang="en-US" sz="3200" b="1" dirty="0"/>
          </a:p>
          <a:p>
            <a:pPr marL="0" indent="0" algn="ctr">
              <a:buNone/>
            </a:pPr>
            <a:r>
              <a:rPr lang="en-US" sz="3200" b="1" dirty="0" smtClean="0"/>
              <a:t>[λ</a:t>
            </a:r>
            <a:r>
              <a:rPr lang="en-US" sz="1200" b="1" dirty="0"/>
              <a:t>0</a:t>
            </a:r>
            <a:r>
              <a:rPr lang="en-US" sz="3200" b="1" dirty="0" smtClean="0"/>
              <a:t>, λ</a:t>
            </a:r>
            <a:r>
              <a:rPr lang="en-US" sz="1200" b="1" dirty="0" smtClean="0"/>
              <a:t>1</a:t>
            </a:r>
            <a:r>
              <a:rPr lang="en-US" sz="3200" b="1" dirty="0" smtClean="0"/>
              <a:t>, λ</a:t>
            </a:r>
            <a:r>
              <a:rPr lang="en-US" sz="1200" b="1" dirty="0" smtClean="0"/>
              <a:t>2</a:t>
            </a:r>
            <a:r>
              <a:rPr lang="en-US" sz="3200" b="1" dirty="0" smtClean="0"/>
              <a:t>, λ</a:t>
            </a:r>
            <a:r>
              <a:rPr lang="en-US" sz="1200" b="1" dirty="0" smtClean="0"/>
              <a:t>3</a:t>
            </a:r>
            <a:r>
              <a:rPr lang="en-US" sz="3200" b="1" dirty="0" smtClean="0"/>
              <a:t>, …, </a:t>
            </a:r>
            <a:r>
              <a:rPr lang="en-US" sz="3200" b="1" dirty="0" err="1" smtClean="0"/>
              <a:t>λ</a:t>
            </a:r>
            <a:r>
              <a:rPr lang="en-US" sz="1200" b="1" dirty="0" err="1" smtClean="0"/>
              <a:t>n</a:t>
            </a:r>
            <a:r>
              <a:rPr lang="en-US" sz="3200" b="1" dirty="0" smtClean="0"/>
              <a:t>]</a:t>
            </a:r>
            <a:endParaRPr lang="en-US" sz="3200" b="1" dirty="0"/>
          </a:p>
        </p:txBody>
      </p:sp>
    </p:spTree>
    <p:extLst>
      <p:ext uri="{BB962C8B-B14F-4D97-AF65-F5344CB8AC3E}">
        <p14:creationId xmlns:p14="http://schemas.microsoft.com/office/powerpoint/2010/main" val="261640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DP</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72787653"/>
              </p:ext>
            </p:extLst>
          </p:nvPr>
        </p:nvGraphicFramePr>
        <p:xfrm>
          <a:off x="656060" y="3005039"/>
          <a:ext cx="2330249" cy="802217"/>
        </p:xfrm>
        <a:graphic>
          <a:graphicData uri="http://schemas.openxmlformats.org/presentationml/2006/ole">
            <mc:AlternateContent xmlns:mc="http://schemas.openxmlformats.org/markup-compatibility/2006">
              <mc:Choice xmlns:v="urn:schemas-microsoft-com:vml" Requires="v">
                <p:oleObj spid="_x0000_s2135" name="Equation" r:id="rId4" imgW="774700" imgH="266700" progId="Equation.3">
                  <p:embed/>
                </p:oleObj>
              </mc:Choice>
              <mc:Fallback>
                <p:oleObj name="Equation" r:id="rId4" imgW="774700" imgH="266700" progId="Equation.3">
                  <p:embed/>
                  <p:pic>
                    <p:nvPicPr>
                      <p:cNvPr id="0" name=""/>
                      <p:cNvPicPr/>
                      <p:nvPr/>
                    </p:nvPicPr>
                    <p:blipFill>
                      <a:blip r:embed="rId5"/>
                      <a:stretch>
                        <a:fillRect/>
                      </a:stretch>
                    </p:blipFill>
                    <p:spPr>
                      <a:xfrm>
                        <a:off x="656060" y="3005039"/>
                        <a:ext cx="2330249" cy="80221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12016716"/>
              </p:ext>
            </p:extLst>
          </p:nvPr>
        </p:nvGraphicFramePr>
        <p:xfrm>
          <a:off x="4043578" y="2362891"/>
          <a:ext cx="4938864" cy="2116847"/>
        </p:xfrm>
        <a:graphic>
          <a:graphicData uri="http://schemas.openxmlformats.org/presentationml/2006/ole">
            <mc:AlternateContent xmlns:mc="http://schemas.openxmlformats.org/markup-compatibility/2006">
              <mc:Choice xmlns:v="urn:schemas-microsoft-com:vml" Requires="v">
                <p:oleObj spid="_x0000_s2136" name="Equation" r:id="rId6" imgW="1955800" imgH="838200" progId="Equation.3">
                  <p:embed/>
                </p:oleObj>
              </mc:Choice>
              <mc:Fallback>
                <p:oleObj name="Equation" r:id="rId6" imgW="1955800" imgH="838200" progId="Equation.3">
                  <p:embed/>
                  <p:pic>
                    <p:nvPicPr>
                      <p:cNvPr id="0" name=""/>
                      <p:cNvPicPr/>
                      <p:nvPr/>
                    </p:nvPicPr>
                    <p:blipFill>
                      <a:blip r:embed="rId7"/>
                      <a:stretch>
                        <a:fillRect/>
                      </a:stretch>
                    </p:blipFill>
                    <p:spPr>
                      <a:xfrm>
                        <a:off x="4043578" y="2362891"/>
                        <a:ext cx="4938864" cy="211684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93303600"/>
              </p:ext>
            </p:extLst>
          </p:nvPr>
        </p:nvGraphicFramePr>
        <p:xfrm>
          <a:off x="3373438" y="5497513"/>
          <a:ext cx="2420937" cy="1009650"/>
        </p:xfrm>
        <a:graphic>
          <a:graphicData uri="http://schemas.openxmlformats.org/presentationml/2006/ole">
            <mc:AlternateContent xmlns:mc="http://schemas.openxmlformats.org/markup-compatibility/2006">
              <mc:Choice xmlns:v="urn:schemas-microsoft-com:vml" Requires="v">
                <p:oleObj spid="_x0000_s2137" name="Equation" r:id="rId8" imgW="1371600" imgH="571500" progId="Equation.3">
                  <p:embed/>
                </p:oleObj>
              </mc:Choice>
              <mc:Fallback>
                <p:oleObj name="Equation" r:id="rId8" imgW="1371600" imgH="571500" progId="Equation.3">
                  <p:embed/>
                  <p:pic>
                    <p:nvPicPr>
                      <p:cNvPr id="0" name=""/>
                      <p:cNvPicPr/>
                      <p:nvPr/>
                    </p:nvPicPr>
                    <p:blipFill>
                      <a:blip r:embed="rId9"/>
                      <a:stretch>
                        <a:fillRect/>
                      </a:stretch>
                    </p:blipFill>
                    <p:spPr>
                      <a:xfrm>
                        <a:off x="3373438" y="5497513"/>
                        <a:ext cx="2420937" cy="1009650"/>
                      </a:xfrm>
                      <a:prstGeom prst="rect">
                        <a:avLst/>
                      </a:prstGeom>
                    </p:spPr>
                  </p:pic>
                </p:oleObj>
              </mc:Fallback>
            </mc:AlternateContent>
          </a:graphicData>
        </a:graphic>
      </p:graphicFrame>
    </p:spTree>
    <p:extLst>
      <p:ext uri="{BB962C8B-B14F-4D97-AF65-F5344CB8AC3E}">
        <p14:creationId xmlns:p14="http://schemas.microsoft.com/office/powerpoint/2010/main" val="1807162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758</TotalTime>
  <Words>2026</Words>
  <Application>Microsoft Macintosh PowerPoint</Application>
  <PresentationFormat>On-screen Show (4:3)</PresentationFormat>
  <Paragraphs>427</Paragraphs>
  <Slides>15</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Breeze</vt:lpstr>
      <vt:lpstr>Equation</vt:lpstr>
      <vt:lpstr>A Spectral Approach to Protein Structure</vt:lpstr>
      <vt:lpstr>EIGAs Objective</vt:lpstr>
      <vt:lpstr>Contact Matrix</vt:lpstr>
      <vt:lpstr>Contact Matrix</vt:lpstr>
      <vt:lpstr>Intrinsic Contact Coordinates</vt:lpstr>
      <vt:lpstr>Example Intrinsic Matrix for 1FXIa</vt:lpstr>
      <vt:lpstr>Example Intrinsic Matrix for 1FXIa</vt:lpstr>
      <vt:lpstr>Protein Fingerprint</vt:lpstr>
      <vt:lpstr>“Standard” DP</vt:lpstr>
      <vt:lpstr>“Special” DP</vt:lpstr>
      <vt:lpstr>“Standard” DP Hard Alignment Results</vt:lpstr>
      <vt:lpstr>“Special” DP Hard Alignment Results</vt:lpstr>
      <vt:lpstr>Skolnick Results</vt:lpstr>
      <vt:lpstr>Future </vt:lpstr>
      <vt:lpstr>References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Spectral Approach to Protein Structure</dc:title>
  <dc:creator>Aaron Zampaglione</dc:creator>
  <cp:lastModifiedBy>Aaron Zampaglione</cp:lastModifiedBy>
  <cp:revision>55</cp:revision>
  <dcterms:created xsi:type="dcterms:W3CDTF">2011-11-20T17:07:47Z</dcterms:created>
  <dcterms:modified xsi:type="dcterms:W3CDTF">2011-11-22T19:13:12Z</dcterms:modified>
</cp:coreProperties>
</file>