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63" r:id="rId3"/>
    <p:sldId id="258" r:id="rId4"/>
    <p:sldId id="264" r:id="rId5"/>
    <p:sldId id="260" r:id="rId6"/>
    <p:sldId id="266" r:id="rId7"/>
    <p:sldId id="262" r:id="rId8"/>
    <p:sldId id="261" r:id="rId9"/>
    <p:sldId id="265" r:id="rId10"/>
    <p:sldId id="25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26" autoAdjust="0"/>
  </p:normalViewPr>
  <p:slideViewPr>
    <p:cSldViewPr snapToGrid="0" snapToObjects="1">
      <p:cViewPr varScale="1">
        <p:scale>
          <a:sx n="76" d="100"/>
          <a:sy n="76" d="100"/>
        </p:scale>
        <p:origin x="-20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 Id="rId2"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2AB48-2CCF-CF4F-A98F-BAEFDD36DD21}" type="datetimeFigureOut">
              <a:rPr lang="en-US" smtClean="0"/>
              <a:t>11/20/11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C7B3E-993A-3445-8D1C-AE962B4EDEE7}" type="slidenum">
              <a:rPr lang="en-US" smtClean="0"/>
              <a:t>‹#›</a:t>
            </a:fld>
            <a:endParaRPr lang="en-US"/>
          </a:p>
        </p:txBody>
      </p:sp>
    </p:spTree>
    <p:extLst>
      <p:ext uri="{BB962C8B-B14F-4D97-AF65-F5344CB8AC3E}">
        <p14:creationId xmlns:p14="http://schemas.microsoft.com/office/powerpoint/2010/main" val="12592898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objective of EIGAs is to find a way to compare protein</a:t>
            </a:r>
            <a:r>
              <a:rPr lang="en-US" baseline="0" dirty="0" smtClean="0"/>
              <a:t> folds structurally (spectral).  A proteins structure is a major contributing factor to a proteins function.  Finding common folds would be of great use for comparing common protein functionality.</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2</a:t>
            </a:fld>
            <a:endParaRPr lang="en-US"/>
          </a:p>
        </p:txBody>
      </p:sp>
    </p:spTree>
    <p:extLst>
      <p:ext uri="{BB962C8B-B14F-4D97-AF65-F5344CB8AC3E}">
        <p14:creationId xmlns:p14="http://schemas.microsoft.com/office/powerpoint/2010/main" val="84849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compare the 3D</a:t>
            </a:r>
            <a:r>
              <a:rPr lang="en-US" baseline="0" dirty="0" smtClean="0"/>
              <a:t> coordinates of the </a:t>
            </a:r>
            <a:r>
              <a:rPr lang="en-US" dirty="0" smtClean="0"/>
              <a:t>residues within a protein, the algorithm constructed a contact matrix.</a:t>
            </a:r>
            <a:r>
              <a:rPr lang="en-US" baseline="0" dirty="0" smtClean="0"/>
              <a:t>  Instead of a binary cutoff matrix (is or is not in contact), the smooth contact matrix assigns a weighted value based on how close two residues are (up to a certain cutoff).</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3</a:t>
            </a:fld>
            <a:endParaRPr lang="en-US"/>
          </a:p>
        </p:txBody>
      </p:sp>
    </p:spTree>
    <p:extLst>
      <p:ext uri="{BB962C8B-B14F-4D97-AF65-F5344CB8AC3E}">
        <p14:creationId xmlns:p14="http://schemas.microsoft.com/office/powerpoint/2010/main" val="298825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Protein sequences through</a:t>
            </a:r>
            <a:r>
              <a:rPr lang="en-US" sz="1200" kern="1200" baseline="0" dirty="0" smtClean="0">
                <a:solidFill>
                  <a:schemeClr val="tx1"/>
                </a:solidFill>
                <a:effectLst/>
                <a:latin typeface="+mn-lt"/>
                <a:ea typeface="+mn-ea"/>
                <a:cs typeface="+mn-cs"/>
              </a:rPr>
              <a:t> a fold vary from protein to protein.  In order to compare two proteins, a coordinate system that is “intrinsic” to the folds is necessary.  Using </a:t>
            </a:r>
            <a:r>
              <a:rPr lang="en-US" sz="1200" kern="1200" dirty="0" smtClean="0">
                <a:solidFill>
                  <a:schemeClr val="tx1"/>
                </a:solidFill>
                <a:effectLst/>
                <a:latin typeface="+mn-lt"/>
                <a:ea typeface="+mn-ea"/>
                <a:cs typeface="+mn-cs"/>
              </a:rPr>
              <a:t>Rayleigh’s Principle,</a:t>
            </a:r>
            <a:r>
              <a:rPr lang="en-US" sz="1200" kern="1200" baseline="0" dirty="0" smtClean="0">
                <a:solidFill>
                  <a:schemeClr val="tx1"/>
                </a:solidFill>
                <a:effectLst/>
                <a:latin typeface="+mn-lt"/>
                <a:ea typeface="+mn-ea"/>
                <a:cs typeface="+mn-cs"/>
              </a:rPr>
              <a:t> a coordinate system can be defined based on the eigenvectors of the contact coordinate matrix.</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Support</a:t>
            </a:r>
            <a:r>
              <a:rPr lang="en-US" sz="1200" kern="1200" baseline="0" dirty="0" smtClean="0">
                <a:solidFill>
                  <a:schemeClr val="tx1"/>
                </a:solidFill>
                <a:effectLst/>
                <a:latin typeface="+mn-lt"/>
                <a:ea typeface="+mn-ea"/>
                <a:cs typeface="+mn-cs"/>
              </a:rPr>
              <a:t> Vector Decomposition, we can obtain the contact matrices’ eigenvectors and eigenvalues.  The diagonal eigenvalue matrix and the transpose of the eigenvectors can be multiplied to obtain the intrinsic coordinate matrix (R).  </a:t>
            </a:r>
            <a:r>
              <a:rPr lang="en-US" sz="1200" kern="1200" dirty="0" smtClean="0">
                <a:solidFill>
                  <a:schemeClr val="tx1"/>
                </a:solidFill>
                <a:effectLst/>
                <a:latin typeface="+mn-lt"/>
                <a:ea typeface="+mn-ea"/>
                <a:cs typeface="+mn-cs"/>
              </a:rPr>
              <a:t>Each </a:t>
            </a:r>
            <a:r>
              <a:rPr lang="en-US" sz="1200" kern="1200" dirty="0" smtClean="0">
                <a:solidFill>
                  <a:schemeClr val="tx1"/>
                </a:solidFill>
                <a:effectLst/>
                <a:latin typeface="+mn-lt"/>
                <a:ea typeface="+mn-ea"/>
                <a:cs typeface="+mn-cs"/>
              </a:rPr>
              <a:t>column in the matrix represents a</a:t>
            </a:r>
            <a:r>
              <a:rPr lang="en-US" sz="1200" kern="1200" baseline="0" dirty="0" smtClean="0">
                <a:solidFill>
                  <a:schemeClr val="tx1"/>
                </a:solidFill>
                <a:effectLst/>
                <a:latin typeface="+mn-lt"/>
                <a:ea typeface="+mn-ea"/>
                <a:cs typeface="+mn-cs"/>
              </a:rPr>
              <a:t> residue’s intrinsic coordinates.  Each entry in a column represents the cosine of the </a:t>
            </a:r>
            <a:r>
              <a:rPr lang="en-US" sz="1200" kern="1200" dirty="0" smtClean="0">
                <a:solidFill>
                  <a:schemeClr val="tx1"/>
                </a:solidFill>
                <a:effectLst/>
                <a:latin typeface="+mn-lt"/>
                <a:ea typeface="+mn-ea"/>
                <a:cs typeface="+mn-cs"/>
              </a:rPr>
              <a:t>angle between residue j and </a:t>
            </a:r>
            <a:r>
              <a:rPr lang="en-US" sz="1200" kern="1200" dirty="0" err="1" smtClean="0">
                <a:solidFill>
                  <a:schemeClr val="tx1"/>
                </a:solidFill>
                <a:effectLst/>
                <a:latin typeface="+mn-lt"/>
                <a:ea typeface="+mn-ea"/>
                <a:cs typeface="+mn-cs"/>
              </a:rPr>
              <a:t>eigenspace</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 (the</a:t>
            </a:r>
            <a:r>
              <a:rPr lang="en-US" sz="1200" kern="1200" baseline="0" dirty="0" smtClean="0">
                <a:solidFill>
                  <a:schemeClr val="tx1"/>
                </a:solidFill>
                <a:effectLst/>
                <a:latin typeface="+mn-lt"/>
                <a:ea typeface="+mn-ea"/>
                <a:cs typeface="+mn-cs"/>
              </a:rPr>
              <a:t> proof is provided in the paper)</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Finally, we look for the row containing the greatest cosine value in that column, which represents the best-matching eigenvalue for that residue</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4</a:t>
            </a:fld>
            <a:endParaRPr lang="en-US"/>
          </a:p>
        </p:txBody>
      </p:sp>
    </p:spTree>
    <p:extLst>
      <p:ext uri="{BB962C8B-B14F-4D97-AF65-F5344CB8AC3E}">
        <p14:creationId xmlns:p14="http://schemas.microsoft.com/office/powerpoint/2010/main" val="61263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every residue of the protein is assigned</a:t>
            </a:r>
            <a:r>
              <a:rPr lang="en-US" baseline="0" dirty="0" smtClean="0"/>
              <a:t> the “best” eigenvalue, leaving us with a spectral fingerprint for the protein.  Once a proteins fingerprint is obtained, it no longer needs to be calculated!  All the previous steps were a “preprocessing” phase.</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5</a:t>
            </a:fld>
            <a:endParaRPr lang="en-US"/>
          </a:p>
        </p:txBody>
      </p:sp>
    </p:spTree>
    <p:extLst>
      <p:ext uri="{BB962C8B-B14F-4D97-AF65-F5344CB8AC3E}">
        <p14:creationId xmlns:p14="http://schemas.microsoft.com/office/powerpoint/2010/main" val="269597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the</a:t>
            </a:r>
            <a:r>
              <a:rPr lang="en-US" baseline="0" dirty="0" smtClean="0"/>
              <a:t> fingerprints of proteins were obtained, they could be aligned using standard DP (minimizing based on the absolute difference in protein fingerprint differences).  </a:t>
            </a:r>
            <a:r>
              <a:rPr lang="en-US" dirty="0" smtClean="0"/>
              <a:t>However,</a:t>
            </a:r>
            <a:r>
              <a:rPr lang="en-US" baseline="0" dirty="0" smtClean="0"/>
              <a:t> we didn’t find the DP to be so trivial, mostly due to their initialization factor.  We are still not positive on their exact implementation, so the best we could do was compare results.</a:t>
            </a:r>
          </a:p>
          <a:p>
            <a:endParaRPr lang="en-US" baseline="0" dirty="0" smtClean="0"/>
          </a:p>
          <a:p>
            <a:r>
              <a:rPr lang="en-US" baseline="0" dirty="0" smtClean="0"/>
              <a:t>Take the </a:t>
            </a:r>
            <a:r>
              <a:rPr lang="en-US" baseline="0" dirty="0" err="1" smtClean="0"/>
              <a:t>Mij</a:t>
            </a:r>
            <a:r>
              <a:rPr lang="en-US" baseline="0" dirty="0" smtClean="0"/>
              <a:t> equation with a fine grain of salt.  It is not the exact “process” used for the results section, but helps understand how the difference in fingerprint values contribute to the DP selection.</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6</a:t>
            </a:fld>
            <a:endParaRPr lang="en-US"/>
          </a:p>
        </p:txBody>
      </p:sp>
    </p:spTree>
    <p:extLst>
      <p:ext uri="{BB962C8B-B14F-4D97-AF65-F5344CB8AC3E}">
        <p14:creationId xmlns:p14="http://schemas.microsoft.com/office/powerpoint/2010/main" val="84935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 only provided quantifiable results on what they considered to</a:t>
            </a:r>
            <a:r>
              <a:rPr lang="en-US" baseline="0" dirty="0" smtClean="0"/>
              <a:t> be “hard alignments”.  Notice that there is a slight variation on the score’s we obtained and the scores provided in the report.  We have contacted the original authors of the paper and are awaiting a reply.</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7</a:t>
            </a:fld>
            <a:endParaRPr lang="en-US"/>
          </a:p>
        </p:txBody>
      </p:sp>
    </p:spTree>
    <p:extLst>
      <p:ext uri="{BB962C8B-B14F-4D97-AF65-F5344CB8AC3E}">
        <p14:creationId xmlns:p14="http://schemas.microsoft.com/office/powerpoint/2010/main" val="2228832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result set, we compared all the proteins in the Skolnick</a:t>
            </a:r>
            <a:r>
              <a:rPr lang="en-US" baseline="0" dirty="0" smtClean="0"/>
              <a:t> data set.  We compared proteins from one fold category to another and observed the alignment percentage (number of fingerprints aligned over the total alignment length).</a:t>
            </a:r>
          </a:p>
          <a:p>
            <a:endParaRPr lang="en-US" dirty="0" smtClean="0"/>
          </a:p>
          <a:p>
            <a:r>
              <a:rPr lang="en-US" dirty="0" smtClean="0"/>
              <a:t>Some notes:</a:t>
            </a:r>
          </a:p>
          <a:p>
            <a:endParaRPr lang="en-US" dirty="0" smtClean="0"/>
          </a:p>
          <a:p>
            <a:pPr marL="171450" indent="-171450">
              <a:buFontTx/>
              <a:buChar char="-"/>
            </a:pPr>
            <a:r>
              <a:rPr lang="en-US" dirty="0" smtClean="0"/>
              <a:t>When a fold is compared to itself (all</a:t>
            </a:r>
            <a:r>
              <a:rPr lang="en-US" baseline="0" dirty="0" smtClean="0"/>
              <a:t> proteins in that fold are compared to one another), we notice a high percentage of aligned sections.  This is to be expected, as proteins in the same fold category should have a lot of folds in common (high alignment percentage).</a:t>
            </a:r>
          </a:p>
          <a:p>
            <a:pPr marL="171450" indent="-171450">
              <a:buFontTx/>
              <a:buChar char="-"/>
            </a:pPr>
            <a:r>
              <a:rPr lang="en-US" baseline="0" dirty="0" smtClean="0"/>
              <a:t>Some protein folds </a:t>
            </a:r>
            <a:r>
              <a:rPr lang="en-US" baseline="0" smtClean="0"/>
              <a:t>relate closely </a:t>
            </a:r>
            <a:r>
              <a:rPr lang="en-US" baseline="0" dirty="0" smtClean="0"/>
              <a:t>to other protein folds (</a:t>
            </a:r>
            <a:r>
              <a:rPr lang="en-US" dirty="0" smtClean="0"/>
              <a:t>TIM B/A</a:t>
            </a:r>
            <a:r>
              <a:rPr lang="en-US" baseline="0" dirty="0" smtClean="0"/>
              <a:t> Barrel vs. Ferritin).</a:t>
            </a:r>
            <a:endParaRPr lang="en-US" dirty="0" smtClean="0"/>
          </a:p>
        </p:txBody>
      </p:sp>
      <p:sp>
        <p:nvSpPr>
          <p:cNvPr id="4" name="Slide Number Placeholder 3"/>
          <p:cNvSpPr>
            <a:spLocks noGrp="1"/>
          </p:cNvSpPr>
          <p:nvPr>
            <p:ph type="sldNum" sz="quarter" idx="10"/>
          </p:nvPr>
        </p:nvSpPr>
        <p:spPr/>
        <p:txBody>
          <a:bodyPr/>
          <a:lstStyle/>
          <a:p>
            <a:fld id="{6A9C7B3E-993A-3445-8D1C-AE962B4EDEE7}" type="slidenum">
              <a:rPr lang="en-US" smtClean="0"/>
              <a:t>8</a:t>
            </a:fld>
            <a:endParaRPr lang="en-US"/>
          </a:p>
        </p:txBody>
      </p:sp>
    </p:spTree>
    <p:extLst>
      <p:ext uri="{BB962C8B-B14F-4D97-AF65-F5344CB8AC3E}">
        <p14:creationId xmlns:p14="http://schemas.microsoft.com/office/powerpoint/2010/main" val="88860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would be to implement EIGA.</a:t>
            </a:r>
            <a:r>
              <a:rPr lang="en-US" baseline="0" dirty="0" smtClean="0"/>
              <a:t>  EIGA is an improvement on top of EIGAs.  The algorithm iteratively looks for the best alignment based on the standard coordinates and the </a:t>
            </a:r>
            <a:r>
              <a:rPr lang="en-US" baseline="0" dirty="0" err="1" smtClean="0"/>
              <a:t>eigenspaces</a:t>
            </a:r>
            <a:r>
              <a:rPr lang="en-US" baseline="0" dirty="0" smtClean="0"/>
              <a:t> of the protein folds.  Unfortunately, the first step of EIGA requires EIGAs and this project cannot advance until our results align with theirs.</a:t>
            </a:r>
          </a:p>
          <a:p>
            <a:endParaRPr lang="en-US" baseline="0" dirty="0" smtClean="0"/>
          </a:p>
          <a:p>
            <a:r>
              <a:rPr lang="en-US" baseline="0" dirty="0" smtClean="0"/>
              <a:t>In the long run, one possible task would be to implement a local alignment version of their original global spectral alignment approach.  Local alignment would enable the identification of structural motifs between a pair of proteins.  The motifs between pairs could then be compared to the motifs of other proteins to find common motifs in a family (or even common functionality of motifs based on the proteins they are apart of).</a:t>
            </a:r>
            <a:endParaRPr lang="en-US" dirty="0"/>
          </a:p>
        </p:txBody>
      </p:sp>
      <p:sp>
        <p:nvSpPr>
          <p:cNvPr id="4" name="Slide Number Placeholder 3"/>
          <p:cNvSpPr>
            <a:spLocks noGrp="1"/>
          </p:cNvSpPr>
          <p:nvPr>
            <p:ph type="sldNum" sz="quarter" idx="10"/>
          </p:nvPr>
        </p:nvSpPr>
        <p:spPr/>
        <p:txBody>
          <a:bodyPr/>
          <a:lstStyle/>
          <a:p>
            <a:fld id="{6A9C7B3E-993A-3445-8D1C-AE962B4EDEE7}" type="slidenum">
              <a:rPr lang="en-US" smtClean="0"/>
              <a:t>9</a:t>
            </a:fld>
            <a:endParaRPr lang="en-US"/>
          </a:p>
        </p:txBody>
      </p:sp>
    </p:spTree>
    <p:extLst>
      <p:ext uri="{BB962C8B-B14F-4D97-AF65-F5344CB8AC3E}">
        <p14:creationId xmlns:p14="http://schemas.microsoft.com/office/powerpoint/2010/main" val="116556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7CE38E4D-051A-41E1-86A4-E56916468FD0}" type="datetimeFigureOut">
              <a:rPr lang="en-US" smtClean="0"/>
              <a:t>11/20/11</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886BB73A-582F-4420-9A14-CB10A2B2E5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xpl/freeabs_all.jsp?arnumber=57108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3.emf"/><Relationship Id="rId6" Type="http://schemas.openxmlformats.org/officeDocument/2006/relationships/oleObject" Target="../embeddings/oleObject2.bin"/><Relationship Id="rId7"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5.emf"/><Relationship Id="rId6" Type="http://schemas.openxmlformats.org/officeDocument/2006/relationships/oleObject" Target="../embeddings/oleObject4.bin"/><Relationship Id="rId7" Type="http://schemas.openxmlformats.org/officeDocument/2006/relationships/image" Target="../media/image6.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Spectral Approach to Protein Structure</a:t>
            </a:r>
            <a:endParaRPr lang="en-US" dirty="0"/>
          </a:p>
        </p:txBody>
      </p:sp>
      <p:sp>
        <p:nvSpPr>
          <p:cNvPr id="3" name="Subtitle 2"/>
          <p:cNvSpPr>
            <a:spLocks noGrp="1"/>
          </p:cNvSpPr>
          <p:nvPr>
            <p:ph type="subTitle" idx="1"/>
          </p:nvPr>
        </p:nvSpPr>
        <p:spPr/>
        <p:txBody>
          <a:bodyPr/>
          <a:lstStyle/>
          <a:p>
            <a:r>
              <a:rPr lang="en-US" dirty="0" smtClean="0"/>
              <a:t>Aaron Zampaglione</a:t>
            </a:r>
          </a:p>
          <a:p>
            <a:r>
              <a:rPr lang="en-US" dirty="0" smtClean="0"/>
              <a:t>2011 Fall</a:t>
            </a:r>
            <a:endParaRPr lang="en-US" dirty="0"/>
          </a:p>
        </p:txBody>
      </p:sp>
    </p:spTree>
    <p:extLst>
      <p:ext uri="{BB962C8B-B14F-4D97-AF65-F5344CB8AC3E}">
        <p14:creationId xmlns:p14="http://schemas.microsoft.com/office/powerpoint/2010/main" val="3756777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Shibberu</a:t>
            </a:r>
            <a:r>
              <a:rPr lang="en-US" dirty="0"/>
              <a:t> Y., Holder A. A Spectral Approach to Protein Structure Alignment. Mathematics Department Rose-</a:t>
            </a:r>
            <a:r>
              <a:rPr lang="en-US" dirty="0" err="1"/>
              <a:t>Hulman</a:t>
            </a:r>
            <a:r>
              <a:rPr lang="en-US" dirty="0"/>
              <a:t> Institute of Technology. Terre Haute, IN 47803. 2011. DOI= </a:t>
            </a:r>
            <a:r>
              <a:rPr lang="en-US" dirty="0">
                <a:hlinkClick r:id="rId2"/>
              </a:rPr>
              <a:t>http://ieeexplore.ieee.org/xpl/freeabs_all.jsp?arnumber=5710873</a:t>
            </a:r>
            <a:r>
              <a:rPr lang="en-US" dirty="0" smtClean="0"/>
              <a:t>.</a:t>
            </a:r>
          </a:p>
          <a:p>
            <a:pPr marL="0" indent="0">
              <a:buNone/>
            </a:pPr>
            <a:endParaRPr lang="en-US" dirty="0"/>
          </a:p>
        </p:txBody>
      </p:sp>
    </p:spTree>
    <p:extLst>
      <p:ext uri="{BB962C8B-B14F-4D97-AF65-F5344CB8AC3E}">
        <p14:creationId xmlns:p14="http://schemas.microsoft.com/office/powerpoint/2010/main" val="393670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EIGAs Objective</a:t>
            </a:r>
            <a:endParaRPr lang="en-US" dirty="0"/>
          </a:p>
        </p:txBody>
      </p:sp>
      <p:sp>
        <p:nvSpPr>
          <p:cNvPr id="3" name="Content Placeholder 2"/>
          <p:cNvSpPr>
            <a:spLocks noGrp="1"/>
          </p:cNvSpPr>
          <p:nvPr>
            <p:ph idx="1"/>
          </p:nvPr>
        </p:nvSpPr>
        <p:spPr/>
        <p:txBody>
          <a:bodyPr/>
          <a:lstStyle/>
          <a:p>
            <a:r>
              <a:rPr lang="en-US" dirty="0" smtClean="0"/>
              <a:t>Structurally compare protein folds.</a:t>
            </a:r>
          </a:p>
          <a:p>
            <a:r>
              <a:rPr lang="en-US" dirty="0" smtClean="0"/>
              <a:t>Fast.</a:t>
            </a:r>
          </a:p>
          <a:p>
            <a:endParaRPr lang="en-US" dirty="0" smtClean="0"/>
          </a:p>
          <a:p>
            <a:endParaRPr lang="en-US" dirty="0"/>
          </a:p>
        </p:txBody>
      </p:sp>
    </p:spTree>
    <p:extLst>
      <p:ext uri="{BB962C8B-B14F-4D97-AF65-F5344CB8AC3E}">
        <p14:creationId xmlns:p14="http://schemas.microsoft.com/office/powerpoint/2010/main" val="341947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Matrix</a:t>
            </a:r>
            <a:endParaRPr lang="en-US" dirty="0"/>
          </a:p>
        </p:txBody>
      </p:sp>
      <p:pic>
        <p:nvPicPr>
          <p:cNvPr id="4" name="Content Placeholder 3" descr="contact-matrix.png"/>
          <p:cNvPicPr>
            <a:picLocks noGrp="1" noChangeAspect="1"/>
          </p:cNvPicPr>
          <p:nvPr>
            <p:ph idx="1"/>
          </p:nvPr>
        </p:nvPicPr>
        <p:blipFill>
          <a:blip r:embed="rId3">
            <a:extLst>
              <a:ext uri="{28A0092B-C50C-407E-A947-70E740481C1C}">
                <a14:useLocalDpi xmlns:a14="http://schemas.microsoft.com/office/drawing/2010/main" val="0"/>
              </a:ext>
            </a:extLst>
          </a:blip>
          <a:srcRect l="-24200" r="-24200"/>
          <a:stretch>
            <a:fillRect/>
          </a:stretch>
        </p:blipFill>
        <p:spPr>
          <a:xfrm>
            <a:off x="1371600" y="1600200"/>
            <a:ext cx="6407150" cy="3460316"/>
          </a:xfrm>
        </p:spPr>
      </p:pic>
    </p:spTree>
    <p:extLst>
      <p:ext uri="{BB962C8B-B14F-4D97-AF65-F5344CB8AC3E}">
        <p14:creationId xmlns:p14="http://schemas.microsoft.com/office/powerpoint/2010/main" val="418549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Contact Coordinates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53861831"/>
              </p:ext>
            </p:extLst>
          </p:nvPr>
        </p:nvGraphicFramePr>
        <p:xfrm>
          <a:off x="660915" y="3205227"/>
          <a:ext cx="8042275" cy="2225040"/>
        </p:xfrm>
        <a:graphic>
          <a:graphicData uri="http://schemas.openxmlformats.org/drawingml/2006/table">
            <a:tbl>
              <a:tblPr firstRow="1" bandRow="1">
                <a:tableStyleId>{5C22544A-7EE6-4342-B048-85BDC9FD1C3A}</a:tableStyleId>
              </a:tblPr>
              <a:tblGrid>
                <a:gridCol w="1608455"/>
                <a:gridCol w="1608455"/>
                <a:gridCol w="1608455"/>
                <a:gridCol w="1608455"/>
                <a:gridCol w="1608455"/>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t>
                      </a:r>
                      <a:r>
                        <a:rPr lang="en-US" sz="1200" dirty="0" smtClean="0"/>
                        <a:t>0</a:t>
                      </a:r>
                    </a:p>
                  </a:txBody>
                  <a:tcPr/>
                </a:tc>
                <a:tc>
                  <a:txBody>
                    <a:bodyPr/>
                    <a:lstStyle/>
                    <a:p>
                      <a:pPr algn="ctr"/>
                      <a:r>
                        <a:rPr lang="en-US" dirty="0" smtClean="0"/>
                        <a:t>R</a:t>
                      </a:r>
                      <a:r>
                        <a:rPr lang="en-US" sz="1200" dirty="0" smtClean="0"/>
                        <a:t>1</a:t>
                      </a:r>
                      <a:endParaRPr lang="en-US" sz="1200" dirty="0"/>
                    </a:p>
                  </a:txBody>
                  <a:tcPr/>
                </a:tc>
                <a:tc>
                  <a:txBody>
                    <a:bodyPr/>
                    <a:lstStyle/>
                    <a:p>
                      <a:pPr algn="ctr"/>
                      <a:r>
                        <a:rPr lang="en-US" dirty="0" smtClean="0"/>
                        <a:t>R</a:t>
                      </a:r>
                      <a:r>
                        <a:rPr lang="en-US" sz="1200" dirty="0" smtClean="0"/>
                        <a:t>2</a:t>
                      </a:r>
                      <a:endParaRPr lang="en-US" sz="1200" dirty="0"/>
                    </a:p>
                  </a:txBody>
                  <a:tcPr/>
                </a:tc>
                <a:tc>
                  <a:txBody>
                    <a:bodyPr/>
                    <a:lstStyle/>
                    <a:p>
                      <a:pPr algn="ctr"/>
                      <a:r>
                        <a:rPr lang="en-US" dirty="0" smtClean="0"/>
                        <a:t>R</a:t>
                      </a:r>
                      <a:r>
                        <a:rPr lang="en-US" sz="1200" dirty="0" smtClean="0"/>
                        <a:t>3</a:t>
                      </a:r>
                      <a:endParaRPr lang="en-US" sz="1200" dirty="0"/>
                    </a:p>
                  </a:txBody>
                  <a:tcPr/>
                </a:tc>
                <a:tc>
                  <a:txBody>
                    <a:bodyPr/>
                    <a:lstStyle/>
                    <a:p>
                      <a:pPr algn="ctr"/>
                      <a:r>
                        <a:rPr lang="en-US" dirty="0" smtClean="0"/>
                        <a:t>R</a:t>
                      </a:r>
                      <a:r>
                        <a:rPr lang="en-US" sz="1200" dirty="0" smtClean="0"/>
                        <a:t>4</a:t>
                      </a:r>
                      <a:endParaRPr lang="en-US" sz="12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0,0</a:t>
                      </a:r>
                      <a:r>
                        <a:rPr lang="en-US" sz="1800" i="1" kern="1200" dirty="0" smtClean="0">
                          <a:solidFill>
                            <a:schemeClr val="dk1"/>
                          </a:solidFill>
                          <a:effectLst/>
                          <a:latin typeface="+mn-lt"/>
                          <a:ea typeface="+mn-ea"/>
                          <a:cs typeface="+mn-cs"/>
                        </a:rPr>
                        <a:t>)</a:t>
                      </a:r>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1,1)</a:t>
                      </a:r>
                      <a:endParaRPr lang="en-US" sz="12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r>
              <a:tr h="370840">
                <a:tc>
                  <a:txBody>
                    <a:bodyPr/>
                    <a:lstStyle/>
                    <a:p>
                      <a:pPr algn="ctr"/>
                      <a:r>
                        <a:rPr lang="en-US" dirty="0" smtClean="0"/>
                        <a:t>…</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2,2</a:t>
                      </a:r>
                      <a:r>
                        <a:rPr lang="en-US" sz="1800" i="1" kern="1200" dirty="0" smtClean="0">
                          <a:solidFill>
                            <a:schemeClr val="dk1"/>
                          </a:solidFill>
                          <a:effectLst/>
                          <a:latin typeface="+mn-lt"/>
                          <a:ea typeface="+mn-ea"/>
                          <a:cs typeface="+mn-cs"/>
                        </a:rPr>
                        <a:t>)</a:t>
                      </a:r>
                      <a:endParaRPr lang="en-US" sz="1800" dirty="0"/>
                    </a:p>
                  </a:txBody>
                  <a:tcPr/>
                </a:tc>
                <a:tc>
                  <a:txBody>
                    <a:bodyPr/>
                    <a:lstStyle/>
                    <a:p>
                      <a:pPr algn="ctr"/>
                      <a:endParaRPr lang="en-US" dirty="0"/>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3,3</a:t>
                      </a:r>
                      <a:r>
                        <a:rPr lang="en-US" sz="1800" i="1" kern="1200" dirty="0" smtClean="0">
                          <a:solidFill>
                            <a:schemeClr val="dk1"/>
                          </a:solidFill>
                          <a:effectLst/>
                          <a:latin typeface="+mn-lt"/>
                          <a:ea typeface="+mn-ea"/>
                          <a:cs typeface="+mn-cs"/>
                        </a:rPr>
                        <a:t>)</a:t>
                      </a:r>
                      <a:endParaRPr lang="en-US" sz="1800" dirty="0"/>
                    </a:p>
                  </a:txBody>
                  <a:tcPr/>
                </a:tc>
                <a:tc>
                  <a:txBody>
                    <a:bodyPr/>
                    <a:lstStyle/>
                    <a:p>
                      <a:pPr algn="ctr"/>
                      <a:endParaRPr lang="en-US" dirty="0"/>
                    </a:p>
                  </a:txBody>
                  <a:tcPr/>
                </a:tc>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kern="1200" dirty="0" err="1" smtClean="0">
                          <a:solidFill>
                            <a:schemeClr val="dk1"/>
                          </a:solidFill>
                          <a:effectLst/>
                          <a:latin typeface="+mn-lt"/>
                          <a:ea typeface="+mn-ea"/>
                          <a:cs typeface="+mn-cs"/>
                        </a:rPr>
                        <a:t>cos</a:t>
                      </a:r>
                      <a:r>
                        <a:rPr lang="en-US" sz="1800" i="1" kern="1200" dirty="0" smtClean="0">
                          <a:solidFill>
                            <a:schemeClr val="dk1"/>
                          </a:solidFill>
                          <a:effectLst/>
                          <a:latin typeface="+mn-lt"/>
                          <a:ea typeface="+mn-ea"/>
                          <a:cs typeface="+mn-cs"/>
                        </a:rPr>
                        <a:t>(θ</a:t>
                      </a:r>
                      <a:r>
                        <a:rPr lang="en-US" sz="1200" i="1" kern="1200" dirty="0" smtClean="0">
                          <a:solidFill>
                            <a:schemeClr val="dk1"/>
                          </a:solidFill>
                          <a:effectLst/>
                          <a:latin typeface="+mn-lt"/>
                          <a:ea typeface="+mn-ea"/>
                          <a:cs typeface="+mn-cs"/>
                        </a:rPr>
                        <a:t>4,4</a:t>
                      </a:r>
                      <a:r>
                        <a:rPr lang="en-US" sz="1800" i="1" kern="1200" dirty="0" smtClean="0">
                          <a:solidFill>
                            <a:schemeClr val="dk1"/>
                          </a:solidFill>
                          <a:effectLst/>
                          <a:latin typeface="+mn-lt"/>
                          <a:ea typeface="+mn-ea"/>
                          <a:cs typeface="+mn-cs"/>
                        </a:rPr>
                        <a:t>)</a:t>
                      </a:r>
                      <a:endParaRPr lang="en-US" sz="1800" dirty="0"/>
                    </a:p>
                  </a:txBody>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16931160"/>
              </p:ext>
            </p:extLst>
          </p:nvPr>
        </p:nvGraphicFramePr>
        <p:xfrm>
          <a:off x="3778250" y="2359142"/>
          <a:ext cx="1612901" cy="507765"/>
        </p:xfrm>
        <a:graphic>
          <a:graphicData uri="http://schemas.openxmlformats.org/presentationml/2006/ole">
            <mc:AlternateContent xmlns:mc="http://schemas.openxmlformats.org/markup-compatibility/2006">
              <mc:Choice xmlns:v="urn:schemas-microsoft-com:vml" Requires="v">
                <p:oleObj spid="_x0000_s1056" name="Equation" r:id="rId4" imgW="685800" imgH="215900" progId="Equation.3">
                  <p:embed/>
                </p:oleObj>
              </mc:Choice>
              <mc:Fallback>
                <p:oleObj name="Equation" r:id="rId4" imgW="685800" imgH="215900" progId="Equation.3">
                  <p:embed/>
                  <p:pic>
                    <p:nvPicPr>
                      <p:cNvPr id="0" name=""/>
                      <p:cNvPicPr/>
                      <p:nvPr/>
                    </p:nvPicPr>
                    <p:blipFill>
                      <a:blip r:embed="rId5"/>
                      <a:stretch>
                        <a:fillRect/>
                      </a:stretch>
                    </p:blipFill>
                    <p:spPr>
                      <a:xfrm>
                        <a:off x="3778250" y="2359142"/>
                        <a:ext cx="1612901" cy="50776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85532910"/>
              </p:ext>
            </p:extLst>
          </p:nvPr>
        </p:nvGraphicFramePr>
        <p:xfrm>
          <a:off x="3591983" y="1628775"/>
          <a:ext cx="1971675" cy="477838"/>
        </p:xfrm>
        <a:graphic>
          <a:graphicData uri="http://schemas.openxmlformats.org/presentationml/2006/ole">
            <mc:AlternateContent xmlns:mc="http://schemas.openxmlformats.org/markup-compatibility/2006">
              <mc:Choice xmlns:v="urn:schemas-microsoft-com:vml" Requires="v">
                <p:oleObj spid="_x0000_s1057" name="Equation" r:id="rId6" imgW="838200" imgH="203200" progId="Equation.3">
                  <p:embed/>
                </p:oleObj>
              </mc:Choice>
              <mc:Fallback>
                <p:oleObj name="Equation" r:id="rId6" imgW="838200" imgH="203200" progId="Equation.3">
                  <p:embed/>
                  <p:pic>
                    <p:nvPicPr>
                      <p:cNvPr id="0" name=""/>
                      <p:cNvPicPr/>
                      <p:nvPr/>
                    </p:nvPicPr>
                    <p:blipFill>
                      <a:blip r:embed="rId7"/>
                      <a:stretch>
                        <a:fillRect/>
                      </a:stretch>
                    </p:blipFill>
                    <p:spPr>
                      <a:xfrm>
                        <a:off x="3591983" y="1628775"/>
                        <a:ext cx="1971675" cy="477838"/>
                      </a:xfrm>
                      <a:prstGeom prst="rect">
                        <a:avLst/>
                      </a:prstGeom>
                    </p:spPr>
                  </p:pic>
                </p:oleObj>
              </mc:Fallback>
            </mc:AlternateContent>
          </a:graphicData>
        </a:graphic>
      </p:graphicFrame>
    </p:spTree>
    <p:extLst>
      <p:ext uri="{BB962C8B-B14F-4D97-AF65-F5344CB8AC3E}">
        <p14:creationId xmlns:p14="http://schemas.microsoft.com/office/powerpoint/2010/main" val="131039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Protein Fingerprint</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200" b="1" dirty="0" smtClean="0"/>
          </a:p>
          <a:p>
            <a:pPr marL="0" indent="0" algn="ctr">
              <a:buNone/>
            </a:pPr>
            <a:endParaRPr lang="en-US" sz="3200" b="1" dirty="0"/>
          </a:p>
          <a:p>
            <a:pPr marL="0" indent="0" algn="ctr">
              <a:buNone/>
            </a:pPr>
            <a:r>
              <a:rPr lang="en-US" sz="3200" b="1" dirty="0" smtClean="0"/>
              <a:t>[λ</a:t>
            </a:r>
            <a:r>
              <a:rPr lang="en-US" sz="1200" b="1" dirty="0"/>
              <a:t>0</a:t>
            </a:r>
            <a:r>
              <a:rPr lang="en-US" sz="3200" b="1" dirty="0" smtClean="0"/>
              <a:t>, λ</a:t>
            </a:r>
            <a:r>
              <a:rPr lang="en-US" sz="1200" b="1" dirty="0" smtClean="0"/>
              <a:t>1</a:t>
            </a:r>
            <a:r>
              <a:rPr lang="en-US" sz="3200" b="1" dirty="0" smtClean="0"/>
              <a:t>, λ</a:t>
            </a:r>
            <a:r>
              <a:rPr lang="en-US" sz="1200" b="1" dirty="0" smtClean="0"/>
              <a:t>2</a:t>
            </a:r>
            <a:r>
              <a:rPr lang="en-US" sz="3200" b="1" dirty="0" smtClean="0"/>
              <a:t>, λ</a:t>
            </a:r>
            <a:r>
              <a:rPr lang="en-US" sz="1200" b="1" dirty="0" smtClean="0"/>
              <a:t>3</a:t>
            </a:r>
            <a:r>
              <a:rPr lang="en-US" sz="3200" b="1" dirty="0" smtClean="0"/>
              <a:t>, …, </a:t>
            </a:r>
            <a:r>
              <a:rPr lang="en-US" sz="3200" b="1" dirty="0" err="1" smtClean="0"/>
              <a:t>λ</a:t>
            </a:r>
            <a:r>
              <a:rPr lang="en-US" sz="1200" b="1" dirty="0" err="1" smtClean="0"/>
              <a:t>n</a:t>
            </a:r>
            <a:r>
              <a:rPr lang="en-US" sz="3200" b="1" dirty="0" smtClean="0"/>
              <a:t>]</a:t>
            </a:r>
            <a:endParaRPr lang="en-US" sz="3200" b="1" dirty="0"/>
          </a:p>
        </p:txBody>
      </p:sp>
    </p:spTree>
    <p:extLst>
      <p:ext uri="{BB962C8B-B14F-4D97-AF65-F5344CB8AC3E}">
        <p14:creationId xmlns:p14="http://schemas.microsoft.com/office/powerpoint/2010/main" val="261640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DP</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68304981"/>
              </p:ext>
            </p:extLst>
          </p:nvPr>
        </p:nvGraphicFramePr>
        <p:xfrm>
          <a:off x="3405715" y="1964271"/>
          <a:ext cx="2330249" cy="802217"/>
        </p:xfrm>
        <a:graphic>
          <a:graphicData uri="http://schemas.openxmlformats.org/presentationml/2006/ole">
            <mc:AlternateContent xmlns:mc="http://schemas.openxmlformats.org/markup-compatibility/2006">
              <mc:Choice xmlns:v="urn:schemas-microsoft-com:vml" Requires="v">
                <p:oleObj spid="_x0000_s2078" name="Equation" r:id="rId4" imgW="774700" imgH="266700" progId="Equation.3">
                  <p:embed/>
                </p:oleObj>
              </mc:Choice>
              <mc:Fallback>
                <p:oleObj name="Equation" r:id="rId4" imgW="774700" imgH="266700" progId="Equation.3">
                  <p:embed/>
                  <p:pic>
                    <p:nvPicPr>
                      <p:cNvPr id="0" name=""/>
                      <p:cNvPicPr/>
                      <p:nvPr/>
                    </p:nvPicPr>
                    <p:blipFill>
                      <a:blip r:embed="rId5"/>
                      <a:stretch>
                        <a:fillRect/>
                      </a:stretch>
                    </p:blipFill>
                    <p:spPr>
                      <a:xfrm>
                        <a:off x="3405715" y="1964271"/>
                        <a:ext cx="2330249" cy="80221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563244247"/>
              </p:ext>
            </p:extLst>
          </p:nvPr>
        </p:nvGraphicFramePr>
        <p:xfrm>
          <a:off x="1112838" y="3636962"/>
          <a:ext cx="6915150" cy="687388"/>
        </p:xfrm>
        <a:graphic>
          <a:graphicData uri="http://schemas.openxmlformats.org/presentationml/2006/ole">
            <mc:AlternateContent xmlns:mc="http://schemas.openxmlformats.org/markup-compatibility/2006">
              <mc:Choice xmlns:v="urn:schemas-microsoft-com:vml" Requires="v">
                <p:oleObj spid="_x0000_s2079" name="Equation" r:id="rId6" imgW="2298700" imgH="228600" progId="Equation.3">
                  <p:embed/>
                </p:oleObj>
              </mc:Choice>
              <mc:Fallback>
                <p:oleObj name="Equation" r:id="rId6" imgW="2298700" imgH="228600" progId="Equation.3">
                  <p:embed/>
                  <p:pic>
                    <p:nvPicPr>
                      <p:cNvPr id="0" name=""/>
                      <p:cNvPicPr/>
                      <p:nvPr/>
                    </p:nvPicPr>
                    <p:blipFill>
                      <a:blip r:embed="rId7"/>
                      <a:stretch>
                        <a:fillRect/>
                      </a:stretch>
                    </p:blipFill>
                    <p:spPr>
                      <a:xfrm>
                        <a:off x="1112838" y="3636962"/>
                        <a:ext cx="6915150" cy="687388"/>
                      </a:xfrm>
                      <a:prstGeom prst="rect">
                        <a:avLst/>
                      </a:prstGeom>
                    </p:spPr>
                  </p:pic>
                </p:oleObj>
              </mc:Fallback>
            </mc:AlternateContent>
          </a:graphicData>
        </a:graphic>
      </p:graphicFrame>
    </p:spTree>
    <p:extLst>
      <p:ext uri="{BB962C8B-B14F-4D97-AF65-F5344CB8AC3E}">
        <p14:creationId xmlns:p14="http://schemas.microsoft.com/office/powerpoint/2010/main" val="180716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Alignment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504045"/>
              </p:ext>
            </p:extLst>
          </p:nvPr>
        </p:nvGraphicFramePr>
        <p:xfrm>
          <a:off x="549275" y="1600200"/>
          <a:ext cx="8042276" cy="4079240"/>
        </p:xfrm>
        <a:graphic>
          <a:graphicData uri="http://schemas.openxmlformats.org/drawingml/2006/table">
            <a:tbl>
              <a:tblPr firstRow="1" bandRow="1">
                <a:tableStyleId>{5C22544A-7EE6-4342-B048-85BDC9FD1C3A}</a:tableStyleId>
              </a:tblPr>
              <a:tblGrid>
                <a:gridCol w="2010569"/>
                <a:gridCol w="2010569"/>
                <a:gridCol w="2010569"/>
                <a:gridCol w="2010569"/>
              </a:tblGrid>
              <a:tr h="370840">
                <a:tc>
                  <a:txBody>
                    <a:bodyPr/>
                    <a:lstStyle/>
                    <a:p>
                      <a:r>
                        <a:rPr lang="en-US" dirty="0" smtClean="0"/>
                        <a:t>Protein</a:t>
                      </a:r>
                      <a:r>
                        <a:rPr lang="en-US" baseline="0" dirty="0" smtClean="0"/>
                        <a:t> 1</a:t>
                      </a:r>
                      <a:endParaRPr lang="en-US" dirty="0"/>
                    </a:p>
                  </a:txBody>
                  <a:tcPr/>
                </a:tc>
                <a:tc>
                  <a:txBody>
                    <a:bodyPr/>
                    <a:lstStyle/>
                    <a:p>
                      <a:r>
                        <a:rPr lang="en-US" dirty="0" smtClean="0"/>
                        <a:t>Protein 2</a:t>
                      </a:r>
                      <a:endParaRPr lang="en-US" dirty="0"/>
                    </a:p>
                  </a:txBody>
                  <a:tcPr/>
                </a:tc>
                <a:tc>
                  <a:txBody>
                    <a:bodyPr/>
                    <a:lstStyle/>
                    <a:p>
                      <a:r>
                        <a:rPr lang="en-US" dirty="0" smtClean="0"/>
                        <a:t>Our</a:t>
                      </a:r>
                      <a:r>
                        <a:rPr lang="en-US" baseline="0" dirty="0" smtClean="0"/>
                        <a:t> Score</a:t>
                      </a:r>
                      <a:endParaRPr lang="en-US" dirty="0"/>
                    </a:p>
                  </a:txBody>
                  <a:tcPr/>
                </a:tc>
                <a:tc>
                  <a:txBody>
                    <a:bodyPr/>
                    <a:lstStyle/>
                    <a:p>
                      <a:r>
                        <a:rPr lang="en-US" dirty="0" smtClean="0"/>
                        <a:t>Report’s Score</a:t>
                      </a:r>
                      <a:endParaRPr lang="en-US" dirty="0"/>
                    </a:p>
                  </a:txBody>
                  <a:tcPr/>
                </a:tc>
              </a:tr>
              <a:tr h="370840">
                <a:tc>
                  <a:txBody>
                    <a:bodyPr/>
                    <a:lstStyle/>
                    <a:p>
                      <a:pPr algn="l" fontAlgn="b"/>
                      <a:r>
                        <a:rPr lang="hr-HR" sz="2000" b="0" i="0" u="none" strike="noStrike" dirty="0">
                          <a:solidFill>
                            <a:srgbClr val="000000"/>
                          </a:solidFill>
                          <a:effectLst/>
                          <a:latin typeface="Calibri"/>
                        </a:rPr>
                        <a:t>﻿1FXIa (96) </a:t>
                      </a:r>
                    </a:p>
                  </a:txBody>
                  <a:tcPr marL="12700" marR="12700" marT="12700" marB="0" anchor="b"/>
                </a:tc>
                <a:tc>
                  <a:txBody>
                    <a:bodyPr/>
                    <a:lstStyle/>
                    <a:p>
                      <a:pPr algn="l" fontAlgn="b"/>
                      <a:r>
                        <a:rPr lang="en-US" sz="2000" b="0" i="0" u="none" strike="noStrike">
                          <a:solidFill>
                            <a:srgbClr val="000000"/>
                          </a:solidFill>
                          <a:effectLst/>
                          <a:latin typeface="Calibri"/>
                        </a:rPr>
                        <a:t>1UBQ (76) </a:t>
                      </a:r>
                    </a:p>
                  </a:txBody>
                  <a:tcPr marL="12700" marR="12700" marT="12700" marB="0" anchor="b"/>
                </a:tc>
                <a:tc>
                  <a:txBody>
                    <a:bodyPr/>
                    <a:lstStyle/>
                    <a:p>
                      <a:pPr algn="r" fontAlgn="b"/>
                      <a:r>
                        <a:rPr lang="en-US" sz="2000" b="0" i="0" u="none" strike="noStrike">
                          <a:solidFill>
                            <a:srgbClr val="000000"/>
                          </a:solidFill>
                          <a:effectLst/>
                          <a:latin typeface="Calibri"/>
                        </a:rPr>
                        <a:t>74</a:t>
                      </a:r>
                    </a:p>
                  </a:txBody>
                  <a:tcPr marL="12700" marR="12700" marT="12700" marB="0" anchor="b"/>
                </a:tc>
                <a:tc>
                  <a:txBody>
                    <a:bodyPr/>
                    <a:lstStyle/>
                    <a:p>
                      <a:pPr algn="r" fontAlgn="b"/>
                      <a:r>
                        <a:rPr lang="en-US" sz="2000" b="0" i="0" u="none" strike="noStrike">
                          <a:solidFill>
                            <a:srgbClr val="000000"/>
                          </a:solidFill>
                          <a:effectLst/>
                          <a:latin typeface="Calibri"/>
                        </a:rPr>
                        <a:t>74</a:t>
                      </a:r>
                    </a:p>
                  </a:txBody>
                  <a:tcPr marL="12700" marR="12700" marT="12700" marB="0" anchor="b"/>
                </a:tc>
              </a:tr>
              <a:tr h="370840">
                <a:tc>
                  <a:txBody>
                    <a:bodyPr/>
                    <a:lstStyle/>
                    <a:p>
                      <a:pPr algn="l" fontAlgn="b"/>
                      <a:r>
                        <a:rPr lang="en-US" sz="2000" b="0" i="0" u="none" strike="noStrike" dirty="0">
                          <a:solidFill>
                            <a:srgbClr val="000000"/>
                          </a:solidFill>
                          <a:effectLst/>
                          <a:latin typeface="Calibri"/>
                        </a:rPr>
                        <a:t>1TEN (89) </a:t>
                      </a:r>
                    </a:p>
                  </a:txBody>
                  <a:tcPr marL="12700" marR="12700" marT="12700" marB="0" anchor="b"/>
                </a:tc>
                <a:tc>
                  <a:txBody>
                    <a:bodyPr/>
                    <a:lstStyle/>
                    <a:p>
                      <a:pPr algn="l" fontAlgn="b"/>
                      <a:r>
                        <a:rPr lang="en-US" sz="2000" b="0" i="0" u="none" strike="noStrike">
                          <a:solidFill>
                            <a:srgbClr val="000000"/>
                          </a:solidFill>
                          <a:effectLst/>
                          <a:latin typeface="Calibri"/>
                        </a:rPr>
                        <a:t>3HHRb (195) </a:t>
                      </a:r>
                    </a:p>
                  </a:txBody>
                  <a:tcPr marL="12700" marR="12700" marT="12700" marB="0" anchor="b"/>
                </a:tc>
                <a:tc>
                  <a:txBody>
                    <a:bodyPr/>
                    <a:lstStyle/>
                    <a:p>
                      <a:pPr algn="r" fontAlgn="b"/>
                      <a:r>
                        <a:rPr lang="en-US" sz="2000" b="0" i="0" u="none" strike="noStrike">
                          <a:solidFill>
                            <a:srgbClr val="000000"/>
                          </a:solidFill>
                          <a:effectLst/>
                          <a:latin typeface="Calibri"/>
                        </a:rPr>
                        <a:t>89</a:t>
                      </a:r>
                    </a:p>
                  </a:txBody>
                  <a:tcPr marL="12700" marR="12700" marT="12700" marB="0" anchor="b"/>
                </a:tc>
                <a:tc>
                  <a:txBody>
                    <a:bodyPr/>
                    <a:lstStyle/>
                    <a:p>
                      <a:pPr algn="r" fontAlgn="b"/>
                      <a:r>
                        <a:rPr lang="en-US" sz="2000" b="0" i="0" u="none" strike="noStrike">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3HLAb (99)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a:solidFill>
                            <a:srgbClr val="000000"/>
                          </a:solidFill>
                          <a:effectLst/>
                          <a:latin typeface="Calibri"/>
                        </a:rPr>
                        <a:t>95</a:t>
                      </a:r>
                    </a:p>
                  </a:txBody>
                  <a:tcPr marL="12700" marR="12700" marT="12700" marB="0" anchor="b"/>
                </a:tc>
                <a:tc>
                  <a:txBody>
                    <a:bodyPr/>
                    <a:lstStyle/>
                    <a:p>
                      <a:pPr algn="r" fontAlgn="b"/>
                      <a:r>
                        <a:rPr lang="en-US" sz="2000" b="0" i="0" u="none" strike="noStrike">
                          <a:solidFill>
                            <a:srgbClr val="000000"/>
                          </a:solidFill>
                          <a:effectLst/>
                          <a:latin typeface="Calibri"/>
                        </a:rPr>
                        <a:t>95</a:t>
                      </a:r>
                    </a:p>
                  </a:txBody>
                  <a:tcPr marL="12700" marR="12700" marT="12700" marB="0" anchor="b"/>
                </a:tc>
              </a:tr>
              <a:tr h="370840">
                <a:tc>
                  <a:txBody>
                    <a:bodyPr/>
                    <a:lstStyle/>
                    <a:p>
                      <a:pPr algn="l" fontAlgn="b"/>
                      <a:r>
                        <a:rPr lang="en-US" sz="2000" b="0" i="0" u="none" strike="noStrike">
                          <a:solidFill>
                            <a:srgbClr val="000000"/>
                          </a:solidFill>
                          <a:effectLst/>
                          <a:latin typeface="Calibri"/>
                        </a:rPr>
                        <a:t>2AZAa (129) </a:t>
                      </a:r>
                    </a:p>
                  </a:txBody>
                  <a:tcPr marL="12700" marR="12700" marT="12700" marB="0" anchor="b"/>
                </a:tc>
                <a:tc>
                  <a:txBody>
                    <a:bodyPr/>
                    <a:lstStyle/>
                    <a:p>
                      <a:pPr algn="l" fontAlgn="b"/>
                      <a:r>
                        <a:rPr lang="en-US" sz="2000" b="0" i="0" u="none" strike="noStrike">
                          <a:solidFill>
                            <a:srgbClr val="000000"/>
                          </a:solidFill>
                          <a:effectLst/>
                          <a:latin typeface="Calibri"/>
                        </a:rPr>
                        <a:t>1PAZ (120) </a:t>
                      </a:r>
                    </a:p>
                  </a:txBody>
                  <a:tcPr marL="12700" marR="12700" marT="12700" marB="0" anchor="b"/>
                </a:tc>
                <a:tc>
                  <a:txBody>
                    <a:bodyPr/>
                    <a:lstStyle/>
                    <a:p>
                      <a:pPr algn="r" fontAlgn="b"/>
                      <a:r>
                        <a:rPr lang="en-US" sz="2000" b="0" i="0" u="none" strike="noStrike">
                          <a:solidFill>
                            <a:srgbClr val="000000"/>
                          </a:solidFill>
                          <a:effectLst/>
                          <a:latin typeface="Calibri"/>
                        </a:rPr>
                        <a:t>107</a:t>
                      </a:r>
                    </a:p>
                  </a:txBody>
                  <a:tcPr marL="12700" marR="12700" marT="12700" marB="0" anchor="b"/>
                </a:tc>
                <a:tc>
                  <a:txBody>
                    <a:bodyPr/>
                    <a:lstStyle/>
                    <a:p>
                      <a:pPr algn="r" fontAlgn="b"/>
                      <a:r>
                        <a:rPr lang="en-US" sz="2000" b="0" i="0" u="none" strike="noStrike">
                          <a:solidFill>
                            <a:srgbClr val="000000"/>
                          </a:solidFill>
                          <a:effectLst/>
                          <a:latin typeface="Calibri"/>
                        </a:rPr>
                        <a:t>109</a:t>
                      </a:r>
                    </a:p>
                  </a:txBody>
                  <a:tcPr marL="12700" marR="12700" marT="12700" marB="0" anchor="b"/>
                </a:tc>
              </a:tr>
              <a:tr h="370840">
                <a:tc>
                  <a:txBody>
                    <a:bodyPr/>
                    <a:lstStyle/>
                    <a:p>
                      <a:pPr algn="l" fontAlgn="b"/>
                      <a:r>
                        <a:rPr lang="en-US" sz="2000" b="0" i="0" u="none" strike="noStrike">
                          <a:solidFill>
                            <a:srgbClr val="000000"/>
                          </a:solidFill>
                          <a:effectLst/>
                          <a:latin typeface="Calibri"/>
                        </a:rPr>
                        <a:t>1CEWi (108) </a:t>
                      </a:r>
                    </a:p>
                  </a:txBody>
                  <a:tcPr marL="12700" marR="12700" marT="12700" marB="0" anchor="b"/>
                </a:tc>
                <a:tc>
                  <a:txBody>
                    <a:bodyPr/>
                    <a:lstStyle/>
                    <a:p>
                      <a:pPr algn="l" fontAlgn="b"/>
                      <a:r>
                        <a:rPr lang="es-ES_tradnl" sz="2000" b="0" i="0" u="none" strike="noStrike">
                          <a:solidFill>
                            <a:srgbClr val="000000"/>
                          </a:solidFill>
                          <a:effectLst/>
                          <a:latin typeface="Calibri"/>
                        </a:rPr>
                        <a:t>1MOLa (94) </a:t>
                      </a:r>
                    </a:p>
                  </a:txBody>
                  <a:tcPr marL="12700" marR="12700" marT="12700" marB="0" anchor="b"/>
                </a:tc>
                <a:tc>
                  <a:txBody>
                    <a:bodyPr/>
                    <a:lstStyle/>
                    <a:p>
                      <a:pPr algn="r" fontAlgn="b"/>
                      <a:r>
                        <a:rPr lang="en-US" sz="2000" b="0" i="0" u="none" strike="noStrike">
                          <a:solidFill>
                            <a:srgbClr val="000000"/>
                          </a:solidFill>
                          <a:effectLst/>
                          <a:latin typeface="Calibri"/>
                        </a:rPr>
                        <a:t>90</a:t>
                      </a:r>
                    </a:p>
                  </a:txBody>
                  <a:tcPr marL="12700" marR="12700" marT="12700" marB="0" anchor="b"/>
                </a:tc>
                <a:tc>
                  <a:txBody>
                    <a:bodyPr/>
                    <a:lstStyle/>
                    <a:p>
                      <a:pPr algn="r" fontAlgn="b"/>
                      <a:r>
                        <a:rPr lang="en-US" sz="2000" b="0" i="0" u="none" strike="noStrike">
                          <a:solidFill>
                            <a:srgbClr val="000000"/>
                          </a:solidFill>
                          <a:effectLst/>
                          <a:latin typeface="Calibri"/>
                        </a:rPr>
                        <a:t>88</a:t>
                      </a:r>
                    </a:p>
                  </a:txBody>
                  <a:tcPr marL="12700" marR="12700" marT="12700" marB="0" anchor="b"/>
                </a:tc>
              </a:tr>
              <a:tr h="370840">
                <a:tc>
                  <a:txBody>
                    <a:bodyPr/>
                    <a:lstStyle/>
                    <a:p>
                      <a:pPr algn="l" fontAlgn="b"/>
                      <a:r>
                        <a:rPr lang="en-US" sz="2000" b="0" i="0" u="none" strike="noStrike">
                          <a:solidFill>
                            <a:srgbClr val="000000"/>
                          </a:solidFill>
                          <a:effectLst/>
                          <a:latin typeface="Calibri"/>
                        </a:rPr>
                        <a:t>1CID (177) </a:t>
                      </a:r>
                    </a:p>
                  </a:txBody>
                  <a:tcPr marL="12700" marR="12700" marT="12700" marB="0" anchor="b"/>
                </a:tc>
                <a:tc>
                  <a:txBody>
                    <a:bodyPr/>
                    <a:lstStyle/>
                    <a:p>
                      <a:pPr algn="l" fontAlgn="b"/>
                      <a:r>
                        <a:rPr lang="en-US" sz="2000" b="0" i="0" u="none" strike="noStrike">
                          <a:solidFill>
                            <a:srgbClr val="000000"/>
                          </a:solidFill>
                          <a:effectLst/>
                          <a:latin typeface="Calibri"/>
                        </a:rPr>
                        <a:t>2RHE (114) </a:t>
                      </a:r>
                    </a:p>
                  </a:txBody>
                  <a:tcPr marL="12700" marR="12700" marT="12700" marB="0" anchor="b"/>
                </a:tc>
                <a:tc>
                  <a:txBody>
                    <a:bodyPr/>
                    <a:lstStyle/>
                    <a:p>
                      <a:pPr algn="r" fontAlgn="b"/>
                      <a:r>
                        <a:rPr lang="en-US" sz="2000" b="0" i="0" u="none" strike="noStrike">
                          <a:solidFill>
                            <a:srgbClr val="000000"/>
                          </a:solidFill>
                          <a:effectLst/>
                          <a:latin typeface="Calibri"/>
                        </a:rPr>
                        <a:t>112</a:t>
                      </a:r>
                    </a:p>
                  </a:txBody>
                  <a:tcPr marL="12700" marR="12700" marT="12700" marB="0" anchor="b"/>
                </a:tc>
                <a:tc>
                  <a:txBody>
                    <a:bodyPr/>
                    <a:lstStyle/>
                    <a:p>
                      <a:pPr algn="r" fontAlgn="b"/>
                      <a:r>
                        <a:rPr lang="en-US" sz="2000" b="0" i="0" u="none" strike="noStrike">
                          <a:solidFill>
                            <a:srgbClr val="000000"/>
                          </a:solidFill>
                          <a:effectLst/>
                          <a:latin typeface="Calibri"/>
                        </a:rPr>
                        <a:t>133</a:t>
                      </a:r>
                    </a:p>
                  </a:txBody>
                  <a:tcPr marL="12700" marR="12700" marT="12700" marB="0" anchor="b"/>
                </a:tc>
              </a:tr>
              <a:tr h="370840">
                <a:tc>
                  <a:txBody>
                    <a:bodyPr/>
                    <a:lstStyle/>
                    <a:p>
                      <a:pPr algn="l" fontAlgn="b"/>
                      <a:r>
                        <a:rPr lang="en-US" sz="2000" b="0" i="0" u="none" strike="noStrike">
                          <a:solidFill>
                            <a:srgbClr val="000000"/>
                          </a:solidFill>
                          <a:effectLst/>
                          <a:latin typeface="Calibri"/>
                        </a:rPr>
                        <a:t>1CRL (534) </a:t>
                      </a:r>
                    </a:p>
                  </a:txBody>
                  <a:tcPr marL="12700" marR="12700" marT="12700" marB="0" anchor="b"/>
                </a:tc>
                <a:tc>
                  <a:txBody>
                    <a:bodyPr/>
                    <a:lstStyle/>
                    <a:p>
                      <a:pPr algn="l" fontAlgn="b"/>
                      <a:r>
                        <a:rPr lang="en-US" sz="2000" b="0" i="0" u="none" strike="noStrike">
                          <a:solidFill>
                            <a:srgbClr val="000000"/>
                          </a:solidFill>
                          <a:effectLst/>
                          <a:latin typeface="Calibri"/>
                        </a:rPr>
                        <a:t>1EDE (310) </a:t>
                      </a:r>
                    </a:p>
                  </a:txBody>
                  <a:tcPr marL="12700" marR="12700" marT="12700" marB="0" anchor="b"/>
                </a:tc>
                <a:tc>
                  <a:txBody>
                    <a:bodyPr/>
                    <a:lstStyle/>
                    <a:p>
                      <a:pPr algn="r" fontAlgn="b"/>
                      <a:r>
                        <a:rPr lang="en-US" sz="2000" b="0" i="0" u="none" strike="noStrike">
                          <a:solidFill>
                            <a:srgbClr val="000000"/>
                          </a:solidFill>
                          <a:effectLst/>
                          <a:latin typeface="Calibri"/>
                        </a:rPr>
                        <a:t>307</a:t>
                      </a:r>
                    </a:p>
                  </a:txBody>
                  <a:tcPr marL="12700" marR="12700" marT="12700" marB="0" anchor="b"/>
                </a:tc>
                <a:tc>
                  <a:txBody>
                    <a:bodyPr/>
                    <a:lstStyle/>
                    <a:p>
                      <a:pPr algn="r" fontAlgn="b"/>
                      <a:r>
                        <a:rPr lang="en-US" sz="2000" b="0" i="0" u="none" strike="noStrike">
                          <a:solidFill>
                            <a:srgbClr val="000000"/>
                          </a:solidFill>
                          <a:effectLst/>
                          <a:latin typeface="Calibri"/>
                        </a:rPr>
                        <a:t>304</a:t>
                      </a:r>
                    </a:p>
                  </a:txBody>
                  <a:tcPr marL="12700" marR="12700" marT="12700" marB="0" anchor="b"/>
                </a:tc>
              </a:tr>
              <a:tr h="370840">
                <a:tc>
                  <a:txBody>
                    <a:bodyPr/>
                    <a:lstStyle/>
                    <a:p>
                      <a:pPr algn="l" fontAlgn="b"/>
                      <a:r>
                        <a:rPr lang="en-US" sz="2000" b="0" i="0" u="none" strike="noStrike">
                          <a:solidFill>
                            <a:srgbClr val="000000"/>
                          </a:solidFill>
                          <a:effectLst/>
                          <a:latin typeface="Calibri"/>
                        </a:rPr>
                        <a:t>2SIM (381) </a:t>
                      </a:r>
                    </a:p>
                  </a:txBody>
                  <a:tcPr marL="12700" marR="12700" marT="12700" marB="0" anchor="b"/>
                </a:tc>
                <a:tc>
                  <a:txBody>
                    <a:bodyPr/>
                    <a:lstStyle/>
                    <a:p>
                      <a:pPr algn="l" fontAlgn="b"/>
                      <a:r>
                        <a:rPr lang="en-US" sz="2000" b="0" i="0" u="none" strike="noStrike">
                          <a:solidFill>
                            <a:srgbClr val="000000"/>
                          </a:solidFill>
                          <a:effectLst/>
                          <a:latin typeface="Calibri"/>
                        </a:rPr>
                        <a:t>1NSBa (392) </a:t>
                      </a:r>
                    </a:p>
                  </a:txBody>
                  <a:tcPr marL="12700" marR="12700" marT="12700" marB="0" anchor="b"/>
                </a:tc>
                <a:tc>
                  <a:txBody>
                    <a:bodyPr/>
                    <a:lstStyle/>
                    <a:p>
                      <a:pPr algn="r" fontAlgn="b"/>
                      <a:r>
                        <a:rPr lang="en-US" sz="2000" b="0" i="0" u="none" strike="noStrike">
                          <a:solidFill>
                            <a:srgbClr val="000000"/>
                          </a:solidFill>
                          <a:effectLst/>
                          <a:latin typeface="Calibri"/>
                        </a:rPr>
                        <a:t>348</a:t>
                      </a:r>
                    </a:p>
                  </a:txBody>
                  <a:tcPr marL="12700" marR="12700" marT="12700" marB="0" anchor="b"/>
                </a:tc>
                <a:tc>
                  <a:txBody>
                    <a:bodyPr/>
                    <a:lstStyle/>
                    <a:p>
                      <a:pPr algn="r" fontAlgn="b"/>
                      <a:r>
                        <a:rPr lang="en-US" sz="2000" b="0" i="0" u="none" strike="noStrike">
                          <a:solidFill>
                            <a:srgbClr val="000000"/>
                          </a:solidFill>
                          <a:effectLst/>
                          <a:latin typeface="Calibri"/>
                        </a:rPr>
                        <a:t>339</a:t>
                      </a:r>
                    </a:p>
                  </a:txBody>
                  <a:tcPr marL="12700" marR="12700" marT="12700" marB="0" anchor="b"/>
                </a:tc>
              </a:tr>
              <a:tr h="370840">
                <a:tc>
                  <a:txBody>
                    <a:bodyPr/>
                    <a:lstStyle/>
                    <a:p>
                      <a:pPr algn="l" fontAlgn="b"/>
                      <a:r>
                        <a:rPr lang="en-US" sz="2000" b="0" i="0" u="none" strike="noStrike">
                          <a:solidFill>
                            <a:srgbClr val="000000"/>
                          </a:solidFill>
                          <a:effectLst/>
                          <a:latin typeface="Calibri"/>
                        </a:rPr>
                        <a:t>1BGEb (159) </a:t>
                      </a:r>
                    </a:p>
                  </a:txBody>
                  <a:tcPr marL="12700" marR="12700" marT="12700" marB="0" anchor="b"/>
                </a:tc>
                <a:tc>
                  <a:txBody>
                    <a:bodyPr/>
                    <a:lstStyle/>
                    <a:p>
                      <a:pPr algn="l" fontAlgn="b"/>
                      <a:r>
                        <a:rPr lang="en-US" sz="2000" b="0" i="0" u="none" strike="noStrike">
                          <a:solidFill>
                            <a:srgbClr val="000000"/>
                          </a:solidFill>
                          <a:effectLst/>
                          <a:latin typeface="Calibri"/>
                        </a:rPr>
                        <a:t>2GMFa (121) </a:t>
                      </a:r>
                    </a:p>
                  </a:txBody>
                  <a:tcPr marL="12700" marR="12700" marT="12700" marB="0" anchor="b"/>
                </a:tc>
                <a:tc>
                  <a:txBody>
                    <a:bodyPr/>
                    <a:lstStyle/>
                    <a:p>
                      <a:pPr algn="r" fontAlgn="b"/>
                      <a:r>
                        <a:rPr lang="en-US" sz="2000" b="0" i="0" u="none" strike="noStrike">
                          <a:solidFill>
                            <a:srgbClr val="000000"/>
                          </a:solidFill>
                          <a:effectLst/>
                          <a:latin typeface="Calibri"/>
                        </a:rPr>
                        <a:t>119</a:t>
                      </a:r>
                    </a:p>
                  </a:txBody>
                  <a:tcPr marL="12700" marR="12700" marT="12700" marB="0" anchor="b"/>
                </a:tc>
                <a:tc>
                  <a:txBody>
                    <a:bodyPr/>
                    <a:lstStyle/>
                    <a:p>
                      <a:pPr algn="r" fontAlgn="b"/>
                      <a:r>
                        <a:rPr lang="en-US" sz="2000" b="0" i="0" u="none" strike="noStrike">
                          <a:solidFill>
                            <a:srgbClr val="000000"/>
                          </a:solidFill>
                          <a:effectLst/>
                          <a:latin typeface="Calibri"/>
                        </a:rPr>
                        <a:t>121</a:t>
                      </a:r>
                    </a:p>
                  </a:txBody>
                  <a:tcPr marL="12700" marR="12700" marT="12700" marB="0" anchor="b"/>
                </a:tc>
              </a:tr>
              <a:tr h="370840">
                <a:tc>
                  <a:txBody>
                    <a:bodyPr/>
                    <a:lstStyle/>
                    <a:p>
                      <a:pPr algn="l" fontAlgn="b"/>
                      <a:r>
                        <a:rPr lang="en-US" sz="2000" b="0" i="0" u="none" strike="noStrike">
                          <a:solidFill>
                            <a:srgbClr val="000000"/>
                          </a:solidFill>
                          <a:effectLst/>
                          <a:latin typeface="Calibri"/>
                        </a:rPr>
                        <a:t>1TIE (166) </a:t>
                      </a:r>
                    </a:p>
                  </a:txBody>
                  <a:tcPr marL="12700" marR="12700" marT="12700" marB="0" anchor="b"/>
                </a:tc>
                <a:tc>
                  <a:txBody>
                    <a:bodyPr/>
                    <a:lstStyle/>
                    <a:p>
                      <a:pPr algn="l" fontAlgn="b"/>
                      <a:r>
                        <a:rPr lang="en-US" sz="2000" b="0" i="0" u="none" strike="noStrike">
                          <a:solidFill>
                            <a:srgbClr val="000000"/>
                          </a:solidFill>
                          <a:effectLst/>
                          <a:latin typeface="Calibri"/>
                        </a:rPr>
                        <a:t>4FGF (124) </a:t>
                      </a:r>
                    </a:p>
                  </a:txBody>
                  <a:tcPr marL="12700" marR="12700" marT="12700" marB="0" anchor="b"/>
                </a:tc>
                <a:tc>
                  <a:txBody>
                    <a:bodyPr/>
                    <a:lstStyle/>
                    <a:p>
                      <a:pPr algn="r" fontAlgn="b"/>
                      <a:r>
                        <a:rPr lang="en-US" sz="2000" b="0" i="0" u="none" strike="noStrike">
                          <a:solidFill>
                            <a:srgbClr val="000000"/>
                          </a:solidFill>
                          <a:effectLst/>
                          <a:latin typeface="Calibri"/>
                        </a:rPr>
                        <a:t>121</a:t>
                      </a:r>
                    </a:p>
                  </a:txBody>
                  <a:tcPr marL="12700" marR="12700" marT="12700" marB="0" anchor="b"/>
                </a:tc>
                <a:tc>
                  <a:txBody>
                    <a:bodyPr/>
                    <a:lstStyle/>
                    <a:p>
                      <a:pPr algn="r" fontAlgn="b"/>
                      <a:r>
                        <a:rPr lang="en-US" sz="2000" b="0" i="0" u="none" strike="noStrike" dirty="0">
                          <a:solidFill>
                            <a:srgbClr val="000000"/>
                          </a:solidFill>
                          <a:effectLst/>
                          <a:latin typeface="Calibri"/>
                        </a:rPr>
                        <a:t>120</a:t>
                      </a:r>
                    </a:p>
                  </a:txBody>
                  <a:tcPr marL="12700" marR="12700" marT="12700" marB="0" anchor="b"/>
                </a:tc>
              </a:tr>
            </a:tbl>
          </a:graphicData>
        </a:graphic>
      </p:graphicFrame>
    </p:spTree>
    <p:extLst>
      <p:ext uri="{BB962C8B-B14F-4D97-AF65-F5344CB8AC3E}">
        <p14:creationId xmlns:p14="http://schemas.microsoft.com/office/powerpoint/2010/main" val="159064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Skolnick Results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2823011"/>
              </p:ext>
            </p:extLst>
          </p:nvPr>
        </p:nvGraphicFramePr>
        <p:xfrm>
          <a:off x="549275" y="1600200"/>
          <a:ext cx="8042276" cy="3708400"/>
        </p:xfrm>
        <a:graphic>
          <a:graphicData uri="http://schemas.openxmlformats.org/drawingml/2006/table">
            <a:tbl>
              <a:tblPr firstRow="1" bandRow="1">
                <a:tableStyleId>{5C22544A-7EE6-4342-B048-85BDC9FD1C3A}</a:tableStyleId>
              </a:tblPr>
              <a:tblGrid>
                <a:gridCol w="2010569"/>
                <a:gridCol w="2010569"/>
                <a:gridCol w="2010569"/>
                <a:gridCol w="2010569"/>
              </a:tblGrid>
              <a:tr h="370840">
                <a:tc>
                  <a:txBody>
                    <a:bodyPr/>
                    <a:lstStyle/>
                    <a:p>
                      <a:pPr algn="ctr"/>
                      <a:r>
                        <a:rPr lang="en-US" dirty="0" smtClean="0"/>
                        <a:t>Fold 1</a:t>
                      </a:r>
                      <a:endParaRPr lang="en-US" dirty="0"/>
                    </a:p>
                  </a:txBody>
                  <a:tcPr/>
                </a:tc>
                <a:tc>
                  <a:txBody>
                    <a:bodyPr/>
                    <a:lstStyle/>
                    <a:p>
                      <a:pPr algn="ctr"/>
                      <a:r>
                        <a:rPr lang="en-US" dirty="0" smtClean="0"/>
                        <a:t>Fold 2</a:t>
                      </a:r>
                      <a:endParaRPr lang="en-US" dirty="0"/>
                    </a:p>
                  </a:txBody>
                  <a:tcPr/>
                </a:tc>
                <a:tc>
                  <a:txBody>
                    <a:bodyPr/>
                    <a:lstStyle/>
                    <a:p>
                      <a:pPr algn="ctr"/>
                      <a:r>
                        <a:rPr lang="en-US" dirty="0" smtClean="0"/>
                        <a:t>% Aligned avg.</a:t>
                      </a:r>
                      <a:endParaRPr lang="en-US" dirty="0"/>
                    </a:p>
                  </a:txBody>
                  <a:tcPr/>
                </a:tc>
                <a:tc>
                  <a:txBody>
                    <a:bodyPr/>
                    <a:lstStyle/>
                    <a:p>
                      <a:pPr algn="ctr"/>
                      <a:r>
                        <a:rPr lang="en-US" dirty="0" smtClean="0"/>
                        <a:t>% Aligned </a:t>
                      </a:r>
                      <a:r>
                        <a:rPr lang="en-US" dirty="0" err="1" smtClean="0"/>
                        <a:t>stdv</a:t>
                      </a:r>
                      <a:r>
                        <a:rPr lang="en-US" dirty="0" smtClean="0"/>
                        <a:t>.</a:t>
                      </a:r>
                      <a:endParaRPr lang="en-US" dirty="0"/>
                    </a:p>
                  </a:txBody>
                  <a:tcPr/>
                </a:tc>
              </a:tr>
              <a:tr h="370840">
                <a:tc>
                  <a:txBody>
                    <a:bodyPr/>
                    <a:lstStyle/>
                    <a:p>
                      <a:pPr algn="ctr"/>
                      <a:r>
                        <a:rPr lang="en-US" dirty="0" smtClean="0"/>
                        <a:t>TIM B/A</a:t>
                      </a:r>
                      <a:r>
                        <a:rPr lang="en-US" baseline="0" dirty="0" smtClean="0"/>
                        <a:t> Barrel</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algn="ctr"/>
                      <a:r>
                        <a:rPr lang="en-US" dirty="0" smtClean="0"/>
                        <a:t>83.23</a:t>
                      </a:r>
                      <a:endParaRPr lang="en-US" dirty="0"/>
                    </a:p>
                  </a:txBody>
                  <a:tcPr/>
                </a:tc>
                <a:tc>
                  <a:txBody>
                    <a:bodyPr/>
                    <a:lstStyle/>
                    <a:p>
                      <a:pPr algn="ctr"/>
                      <a:r>
                        <a:rPr lang="en-US" dirty="0" smtClean="0"/>
                        <a:t>5.70</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algn="ctr"/>
                      <a:r>
                        <a:rPr lang="en-US" dirty="0" smtClean="0"/>
                        <a:t>65.83</a:t>
                      </a:r>
                      <a:endParaRPr lang="en-US" dirty="0"/>
                    </a:p>
                  </a:txBody>
                  <a:tcPr/>
                </a:tc>
                <a:tc>
                  <a:txBody>
                    <a:bodyPr/>
                    <a:lstStyle/>
                    <a:p>
                      <a:pPr algn="ctr"/>
                      <a:r>
                        <a:rPr lang="en-US" dirty="0" smtClean="0"/>
                        <a:t>4.64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algn="ctr"/>
                      <a:r>
                        <a:rPr lang="en-US" dirty="0" err="1" smtClean="0"/>
                        <a:t>Flavodxin</a:t>
                      </a:r>
                      <a:endParaRPr lang="en-US" dirty="0"/>
                    </a:p>
                  </a:txBody>
                  <a:tcPr/>
                </a:tc>
                <a:tc>
                  <a:txBody>
                    <a:bodyPr/>
                    <a:lstStyle/>
                    <a:p>
                      <a:pPr algn="ctr"/>
                      <a:r>
                        <a:rPr lang="en-US" dirty="0" smtClean="0"/>
                        <a:t>48.40</a:t>
                      </a:r>
                      <a:endParaRPr lang="en-US" dirty="0"/>
                    </a:p>
                  </a:txBody>
                  <a:tcPr/>
                </a:tc>
                <a:tc>
                  <a:txBody>
                    <a:bodyPr/>
                    <a:lstStyle/>
                    <a:p>
                      <a:pPr algn="ctr"/>
                      <a:r>
                        <a:rPr lang="en-US" dirty="0" smtClean="0"/>
                        <a:t>2.24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Cupredoxin</a:t>
                      </a:r>
                      <a:endParaRPr lang="en-US" dirty="0" smtClean="0"/>
                    </a:p>
                  </a:txBody>
                  <a:tcPr/>
                </a:tc>
                <a:tc>
                  <a:txBody>
                    <a:bodyPr/>
                    <a:lstStyle/>
                    <a:p>
                      <a:pPr algn="ctr"/>
                      <a:r>
                        <a:rPr lang="en-US" dirty="0" smtClean="0"/>
                        <a:t>39.60</a:t>
                      </a:r>
                      <a:endParaRPr lang="en-US" dirty="0"/>
                    </a:p>
                  </a:txBody>
                  <a:tcPr/>
                </a:tc>
                <a:tc>
                  <a:txBody>
                    <a:bodyPr/>
                    <a:lstStyle/>
                    <a:p>
                      <a:pPr algn="ctr"/>
                      <a:r>
                        <a:rPr lang="en-US" dirty="0" smtClean="0"/>
                        <a:t>1.84</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TIM B/A</a:t>
                      </a:r>
                      <a:r>
                        <a:rPr lang="en-US" baseline="0" dirty="0" smtClean="0"/>
                        <a:t> Barrel</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Mic. </a:t>
                      </a:r>
                      <a:r>
                        <a:rPr lang="en-US" dirty="0" err="1" smtClean="0"/>
                        <a:t>Ribo</a:t>
                      </a:r>
                      <a:r>
                        <a:rPr lang="en-US" dirty="0" smtClean="0"/>
                        <a:t>.</a:t>
                      </a:r>
                    </a:p>
                  </a:txBody>
                  <a:tcPr/>
                </a:tc>
                <a:tc>
                  <a:txBody>
                    <a:bodyPr/>
                    <a:lstStyle/>
                    <a:p>
                      <a:pPr algn="ctr"/>
                      <a:r>
                        <a:rPr lang="en-US" dirty="0" smtClean="0"/>
                        <a:t>40.96</a:t>
                      </a:r>
                      <a:endParaRPr lang="en-US" dirty="0"/>
                    </a:p>
                  </a:txBody>
                  <a:tcPr/>
                </a:tc>
                <a:tc>
                  <a:txBody>
                    <a:bodyPr/>
                    <a:lstStyle/>
                    <a:p>
                      <a:pPr algn="ctr"/>
                      <a:r>
                        <a:rPr lang="en-US" dirty="0" smtClean="0"/>
                        <a:t>1.67</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Ferritin</a:t>
                      </a:r>
                    </a:p>
                  </a:txBody>
                  <a:tcPr/>
                </a:tc>
                <a:tc>
                  <a:txBody>
                    <a:bodyPr/>
                    <a:lstStyle/>
                    <a:p>
                      <a:pPr algn="ctr"/>
                      <a:r>
                        <a:rPr lang="en-US" dirty="0" smtClean="0"/>
                        <a:t>83.91</a:t>
                      </a:r>
                      <a:endParaRPr lang="en-US" dirty="0"/>
                    </a:p>
                  </a:txBody>
                  <a:tcPr/>
                </a:tc>
                <a:tc>
                  <a:txBody>
                    <a:bodyPr/>
                    <a:lstStyle/>
                    <a:p>
                      <a:pPr algn="ctr"/>
                      <a:r>
                        <a:rPr lang="en-US" dirty="0" smtClean="0"/>
                        <a:t>7.47</a:t>
                      </a:r>
                      <a:endParaRPr lang="en-US" dirty="0"/>
                    </a:p>
                  </a:txBody>
                  <a:tcPr/>
                </a:tc>
              </a:tr>
              <a:tr h="370840">
                <a:tc>
                  <a:txBody>
                    <a:bodyPr/>
                    <a:lstStyle/>
                    <a:p>
                      <a:pPr algn="ctr"/>
                      <a:r>
                        <a:rPr lang="en-US" dirty="0" smtClean="0"/>
                        <a:t>Ferritin</a:t>
                      </a:r>
                      <a:endParaRPr lang="en-US" dirty="0"/>
                    </a:p>
                  </a:txBody>
                  <a:tcPr/>
                </a:tc>
                <a:tc>
                  <a:txBody>
                    <a:bodyPr/>
                    <a:lstStyle/>
                    <a:p>
                      <a:pPr algn="ctr"/>
                      <a:r>
                        <a:rPr lang="en-US" dirty="0" err="1" smtClean="0"/>
                        <a:t>Flavodxin</a:t>
                      </a:r>
                      <a:endParaRPr lang="en-US" dirty="0"/>
                    </a:p>
                  </a:txBody>
                  <a:tcPr/>
                </a:tc>
                <a:tc>
                  <a:txBody>
                    <a:bodyPr/>
                    <a:lstStyle/>
                    <a:p>
                      <a:pPr algn="ctr"/>
                      <a:r>
                        <a:rPr lang="en-US" dirty="0" smtClean="0"/>
                        <a:t>68.62</a:t>
                      </a:r>
                      <a:endParaRPr lang="en-US" dirty="0"/>
                    </a:p>
                  </a:txBody>
                  <a:tcPr/>
                </a:tc>
                <a:tc>
                  <a:txBody>
                    <a:bodyPr/>
                    <a:lstStyle/>
                    <a:p>
                      <a:pPr algn="ctr"/>
                      <a:r>
                        <a:rPr lang="en-US" dirty="0" smtClean="0"/>
                        <a:t>3.95</a:t>
                      </a:r>
                      <a:endParaRPr lang="en-US" dirty="0"/>
                    </a:p>
                  </a:txBody>
                  <a:tcPr/>
                </a:tc>
              </a:tr>
              <a:tr h="370840">
                <a:tc>
                  <a:txBody>
                    <a:bodyPr/>
                    <a:lstStyle/>
                    <a:p>
                      <a:pPr algn="ctr"/>
                      <a:r>
                        <a:rPr lang="en-US" dirty="0" smtClean="0"/>
                        <a:t>Ferritin</a:t>
                      </a:r>
                      <a:endParaRPr lang="en-US" dirty="0"/>
                    </a:p>
                  </a:txBody>
                  <a:tcPr/>
                </a:tc>
                <a:tc>
                  <a:txBody>
                    <a:bodyPr/>
                    <a:lstStyle/>
                    <a:p>
                      <a:pPr algn="ctr"/>
                      <a:r>
                        <a:rPr lang="en-US" dirty="0" err="1" smtClean="0"/>
                        <a:t>Cupredoxin</a:t>
                      </a:r>
                      <a:endParaRPr lang="en-US" dirty="0"/>
                    </a:p>
                  </a:txBody>
                  <a:tcPr/>
                </a:tc>
                <a:tc>
                  <a:txBody>
                    <a:bodyPr/>
                    <a:lstStyle/>
                    <a:p>
                      <a:pPr algn="ctr"/>
                      <a:r>
                        <a:rPr lang="en-US" dirty="0" smtClean="0"/>
                        <a:t>57.13</a:t>
                      </a:r>
                      <a:endParaRPr lang="en-US" dirty="0"/>
                    </a:p>
                  </a:txBody>
                  <a:tcPr/>
                </a:tc>
                <a:tc>
                  <a:txBody>
                    <a:bodyPr/>
                    <a:lstStyle/>
                    <a:p>
                      <a:pPr algn="ctr"/>
                      <a:r>
                        <a:rPr lang="en-US" dirty="0" smtClean="0"/>
                        <a:t>3.45</a:t>
                      </a:r>
                      <a:endParaRPr lang="en-US" dirty="0"/>
                    </a:p>
                  </a:txBody>
                  <a:tcPr/>
                </a:tc>
              </a:tr>
              <a:tr h="370840">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bl>
          </a:graphicData>
        </a:graphic>
      </p:graphicFrame>
    </p:spTree>
    <p:extLst>
      <p:ext uri="{BB962C8B-B14F-4D97-AF65-F5344CB8AC3E}">
        <p14:creationId xmlns:p14="http://schemas.microsoft.com/office/powerpoint/2010/main" val="20377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lstStyle/>
          <a:p>
            <a:r>
              <a:rPr lang="en-US" dirty="0" smtClean="0"/>
              <a:t>Implement EIGA.</a:t>
            </a:r>
          </a:p>
          <a:p>
            <a:r>
              <a:rPr lang="en-US" dirty="0" smtClean="0"/>
              <a:t>Find structural motifs using local (spectral) alignment.</a:t>
            </a:r>
          </a:p>
          <a:p>
            <a:r>
              <a:rPr lang="en-US" dirty="0" smtClean="0"/>
              <a:t>Compare the motifs using global (spectral) alignment.</a:t>
            </a:r>
            <a:endParaRPr lang="en-US" dirty="0"/>
          </a:p>
        </p:txBody>
      </p:sp>
    </p:spTree>
    <p:extLst>
      <p:ext uri="{BB962C8B-B14F-4D97-AF65-F5344CB8AC3E}">
        <p14:creationId xmlns:p14="http://schemas.microsoft.com/office/powerpoint/2010/main" val="2887372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565</TotalTime>
  <Words>1063</Words>
  <Application>Microsoft Macintosh PowerPoint</Application>
  <PresentationFormat>On-screen Show (4:3)</PresentationFormat>
  <Paragraphs>146</Paragraphs>
  <Slides>10</Slides>
  <Notes>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Breeze</vt:lpstr>
      <vt:lpstr>Equation</vt:lpstr>
      <vt:lpstr>A Spectral Approach to Protein Structure</vt:lpstr>
      <vt:lpstr>EIGAs Objective</vt:lpstr>
      <vt:lpstr>Contact Matrix</vt:lpstr>
      <vt:lpstr>Intrinsic Contact Coordinates</vt:lpstr>
      <vt:lpstr>Protein Fingerprint</vt:lpstr>
      <vt:lpstr>DP</vt:lpstr>
      <vt:lpstr>Hard Alignment Results</vt:lpstr>
      <vt:lpstr>Skolnick Results</vt:lpstr>
      <vt:lpstr>Future </vt:lpstr>
      <vt:lpstr>References</vt:lpstr>
    </vt:vector>
  </TitlesOfParts>
  <Company>Florida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Spectral Approach to Protein Structure</dc:title>
  <dc:creator>Aaron Zampaglione</dc:creator>
  <cp:lastModifiedBy>Aaron Zampaglione</cp:lastModifiedBy>
  <cp:revision>32</cp:revision>
  <dcterms:created xsi:type="dcterms:W3CDTF">2011-11-20T17:07:47Z</dcterms:created>
  <dcterms:modified xsi:type="dcterms:W3CDTF">2011-11-21T02:35:15Z</dcterms:modified>
</cp:coreProperties>
</file>