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58" r:id="rId4"/>
    <p:sldId id="259" r:id="rId5"/>
    <p:sldId id="273" r:id="rId6"/>
    <p:sldId id="265" r:id="rId7"/>
    <p:sldId id="274" r:id="rId8"/>
    <p:sldId id="275" r:id="rId9"/>
    <p:sldId id="279" r:id="rId10"/>
    <p:sldId id="280" r:id="rId11"/>
    <p:sldId id="276" r:id="rId12"/>
    <p:sldId id="277" r:id="rId13"/>
    <p:sldId id="278" r:id="rId14"/>
    <p:sldId id="272"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4" autoAdjust="0"/>
    <p:restoredTop sz="78120" autoAdjust="0"/>
  </p:normalViewPr>
  <p:slideViewPr>
    <p:cSldViewPr snapToGrid="0" snapToObjects="1">
      <p:cViewPr>
        <p:scale>
          <a:sx n="75" d="100"/>
          <a:sy n="75" d="100"/>
        </p:scale>
        <p:origin x="-19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B5F6C-8E70-0345-9CCC-C63AA4BF8C5F}" type="datetimeFigureOut">
              <a:rPr lang="en-US" smtClean="0"/>
              <a:t>5/13/15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9C868-CB77-AA4A-8C9D-A87EA06268B7}" type="slidenum">
              <a:rPr lang="en-US" smtClean="0"/>
              <a:t>‹#›</a:t>
            </a:fld>
            <a:endParaRPr lang="en-US"/>
          </a:p>
        </p:txBody>
      </p:sp>
    </p:spTree>
    <p:extLst>
      <p:ext uri="{BB962C8B-B14F-4D97-AF65-F5344CB8AC3E}">
        <p14:creationId xmlns:p14="http://schemas.microsoft.com/office/powerpoint/2010/main" val="41833673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Over the past several years, public transit agencies have been collecting enormous amounts of data about their riders. Like many other industries affected by the Data Wave, transforming this data into useful information can be burdensome.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goal is to develop analytics for decision-makers that will ultimately be used to improve public transportation services.</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2</a:t>
            </a:fld>
            <a:endParaRPr lang="en-US"/>
          </a:p>
        </p:txBody>
      </p:sp>
    </p:spTree>
    <p:extLst>
      <p:ext uri="{BB962C8B-B14F-4D97-AF65-F5344CB8AC3E}">
        <p14:creationId xmlns:p14="http://schemas.microsoft.com/office/powerpoint/2010/main" val="282741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data from the MBTA’s fare collection system, we plan to develop predictive models of ridership patterns based on past travel.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includes both internal patterns (i.e. given the number of people boarding buses, what can we expect for nearby subway ridership?) and the influence of external events (i.e. public events, good vs. bad weather, etc.).</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3</a:t>
            </a:fld>
            <a:endParaRPr lang="en-US"/>
          </a:p>
        </p:txBody>
      </p:sp>
    </p:spTree>
    <p:extLst>
      <p:ext uri="{BB962C8B-B14F-4D97-AF65-F5344CB8AC3E}">
        <p14:creationId xmlns:p14="http://schemas.microsoft.com/office/powerpoint/2010/main" val="122309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4</a:t>
            </a:fld>
            <a:endParaRPr lang="en-US"/>
          </a:p>
        </p:txBody>
      </p:sp>
    </p:spTree>
    <p:extLst>
      <p:ext uri="{BB962C8B-B14F-4D97-AF65-F5344CB8AC3E}">
        <p14:creationId xmlns:p14="http://schemas.microsoft.com/office/powerpoint/2010/main" val="251456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5</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6</a:t>
            </a:fld>
            <a:endParaRPr lang="en-US"/>
          </a:p>
        </p:txBody>
      </p:sp>
    </p:spTree>
    <p:extLst>
      <p:ext uri="{BB962C8B-B14F-4D97-AF65-F5344CB8AC3E}">
        <p14:creationId xmlns:p14="http://schemas.microsoft.com/office/powerpoint/2010/main" val="379522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5/13/15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5/13/15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5/13/15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5/13/15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MBTA Capstone</a:t>
            </a:r>
            <a:endParaRPr lang="en-US" dirty="0"/>
          </a:p>
        </p:txBody>
      </p:sp>
      <p:sp>
        <p:nvSpPr>
          <p:cNvPr id="3" name="Subtitle 2"/>
          <p:cNvSpPr>
            <a:spLocks noGrp="1"/>
          </p:cNvSpPr>
          <p:nvPr>
            <p:ph type="subTitle" idx="1"/>
          </p:nvPr>
        </p:nvSpPr>
        <p:spPr>
          <a:xfrm>
            <a:off x="1371600" y="4180830"/>
            <a:ext cx="6400800" cy="1473200"/>
          </a:xfrm>
        </p:spPr>
        <p:txBody>
          <a:bodyPr>
            <a:normAutofit/>
          </a:bodyPr>
          <a:lstStyle/>
          <a:p>
            <a:r>
              <a:rPr lang="en-US" sz="1400" dirty="0" err="1"/>
              <a:t>Lyla</a:t>
            </a:r>
            <a:r>
              <a:rPr lang="en-US" sz="1400" dirty="0"/>
              <a:t> Fadden &lt;</a:t>
            </a:r>
            <a:r>
              <a:rPr lang="en-US" sz="1400" dirty="0" err="1"/>
              <a:t>lylafadden@g.harvard.edu</a:t>
            </a:r>
            <a:r>
              <a:rPr lang="en-US" sz="1400" dirty="0"/>
              <a:t>&gt;</a:t>
            </a:r>
          </a:p>
          <a:p>
            <a:r>
              <a:rPr lang="en-US" sz="1400" dirty="0"/>
              <a:t>Micah Lanier &lt;</a:t>
            </a:r>
            <a:r>
              <a:rPr lang="en-US" sz="1400" dirty="0" err="1"/>
              <a:t>micahlanier@g.harvard.edu</a:t>
            </a:r>
            <a:r>
              <a:rPr lang="en-US" sz="1400" dirty="0"/>
              <a:t>&gt;</a:t>
            </a:r>
          </a:p>
          <a:p>
            <a:r>
              <a:rPr lang="en-US" sz="1400" dirty="0" err="1"/>
              <a:t>Filip</a:t>
            </a:r>
            <a:r>
              <a:rPr lang="en-US" sz="1400" dirty="0"/>
              <a:t> </a:t>
            </a:r>
            <a:r>
              <a:rPr lang="en-US" sz="1400" dirty="0" err="1"/>
              <a:t>Piasevoli</a:t>
            </a:r>
            <a:r>
              <a:rPr lang="en-US" sz="1400" dirty="0"/>
              <a:t> &lt;</a:t>
            </a:r>
            <a:r>
              <a:rPr lang="en-US" sz="1400" dirty="0" err="1"/>
              <a:t>fpiasevoli@g.harvard.edu</a:t>
            </a:r>
            <a:r>
              <a:rPr lang="en-US" sz="1400" dirty="0"/>
              <a:t>&gt;</a:t>
            </a:r>
          </a:p>
          <a:p>
            <a:r>
              <a:rPr lang="en-US" sz="1400" dirty="0"/>
              <a:t>Aaron Zampaglione &lt;</a:t>
            </a:r>
            <a:r>
              <a:rPr lang="en-US" sz="1400" dirty="0" err="1"/>
              <a:t>azampaglione@g.harvard.edu</a:t>
            </a:r>
            <a:r>
              <a:rPr lang="en-US" sz="1400" dirty="0"/>
              <a:t>&gt;</a:t>
            </a:r>
          </a:p>
        </p:txBody>
      </p:sp>
      <p:sp>
        <p:nvSpPr>
          <p:cNvPr id="4" name="Subtitle 2"/>
          <p:cNvSpPr txBox="1">
            <a:spLocks/>
          </p:cNvSpPr>
          <p:nvPr/>
        </p:nvSpPr>
        <p:spPr>
          <a:xfrm>
            <a:off x="1524000" y="3380308"/>
            <a:ext cx="6400800" cy="77178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sz="1800" dirty="0" smtClean="0"/>
              <a:t>Harvard - Spring 2015</a:t>
            </a:r>
            <a:endParaRPr lang="en-US" sz="1800" dirty="0"/>
          </a:p>
        </p:txBody>
      </p:sp>
    </p:spTree>
    <p:extLst>
      <p:ext uri="{BB962C8B-B14F-4D97-AF65-F5344CB8AC3E}">
        <p14:creationId xmlns:p14="http://schemas.microsoft.com/office/powerpoint/2010/main" val="1661456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Overall 94% Accuracy</a:t>
            </a:r>
          </a:p>
          <a:p>
            <a:r>
              <a:rPr lang="en-US" dirty="0" smtClean="0"/>
              <a:t>30 stations &gt; 95%</a:t>
            </a:r>
          </a:p>
          <a:p>
            <a:r>
              <a:rPr lang="en-US" dirty="0" smtClean="0"/>
              <a:t>4 stations </a:t>
            </a:r>
            <a:r>
              <a:rPr lang="en-US" dirty="0" err="1" smtClean="0"/>
              <a:t>bloe</a:t>
            </a:r>
            <a:r>
              <a:rPr lang="en-US" dirty="0" smtClean="0"/>
              <a:t> &lt; 90% (Science Park, Community College, Riverside, Suffolk Downs)</a:t>
            </a:r>
            <a:endParaRPr lang="en-US" dirty="0"/>
          </a:p>
        </p:txBody>
      </p:sp>
      <p:sp>
        <p:nvSpPr>
          <p:cNvPr id="3" name="Title 2"/>
          <p:cNvSpPr>
            <a:spLocks noGrp="1"/>
          </p:cNvSpPr>
          <p:nvPr>
            <p:ph type="title"/>
          </p:nvPr>
        </p:nvSpPr>
        <p:spPr/>
        <p:txBody>
          <a:bodyPr/>
          <a:lstStyle/>
          <a:p>
            <a:r>
              <a:rPr lang="en-US" dirty="0" smtClean="0"/>
              <a:t>Prediction Accuracy</a:t>
            </a:r>
            <a:endParaRPr lang="en-US" dirty="0"/>
          </a:p>
        </p:txBody>
      </p:sp>
    </p:spTree>
    <p:extLst>
      <p:ext uri="{BB962C8B-B14F-4D97-AF65-F5344CB8AC3E}">
        <p14:creationId xmlns:p14="http://schemas.microsoft.com/office/powerpoint/2010/main" val="56277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Snow Trend</a:t>
            </a:r>
            <a:endParaRPr lang="en-US" dirty="0"/>
          </a:p>
        </p:txBody>
      </p:sp>
      <p:pic>
        <p:nvPicPr>
          <p:cNvPr id="12" name="Content Placeholder 11" descr="linear-predictions.pdf"/>
          <p:cNvPicPr>
            <a:picLocks noGrp="1" noChangeAspect="1"/>
          </p:cNvPicPr>
          <p:nvPr>
            <p:ph idx="1"/>
          </p:nvPr>
        </p:nvPicPr>
        <p:blipFill>
          <a:blip r:embed="rId2">
            <a:extLst>
              <a:ext uri="{28A0092B-C50C-407E-A947-70E740481C1C}">
                <a14:useLocalDpi xmlns:a14="http://schemas.microsoft.com/office/drawing/2010/main" val="0"/>
              </a:ext>
            </a:extLst>
          </a:blip>
          <a:srcRect l="-3673" r="-3673"/>
          <a:stretch>
            <a:fillRect/>
          </a:stretch>
        </p:blipFill>
        <p:spPr>
          <a:xfrm>
            <a:off x="237186" y="2540000"/>
            <a:ext cx="8906814" cy="4148667"/>
          </a:xfrm>
        </p:spPr>
      </p:pic>
    </p:spTree>
    <p:extLst>
      <p:ext uri="{BB962C8B-B14F-4D97-AF65-F5344CB8AC3E}">
        <p14:creationId xmlns:p14="http://schemas.microsoft.com/office/powerpoint/2010/main" val="19085341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9F9kky</a:t>
            </a:r>
          </a:p>
          <a:p>
            <a:pPr marL="0" indent="0" algn="ctr">
              <a:buNone/>
            </a:pPr>
            <a:r>
              <a:rPr lang="en-US" sz="2000" dirty="0" smtClean="0"/>
              <a:t>(</a:t>
            </a:r>
            <a:r>
              <a:rPr lang="en-US" sz="2000" dirty="0"/>
              <a:t>http:/</a:t>
            </a:r>
            <a:r>
              <a:rPr lang="en-US" sz="2000" dirty="0" smtClean="0"/>
              <a:t>/</a:t>
            </a:r>
            <a:r>
              <a:rPr lang="en-US" sz="2000" dirty="0" err="1" smtClean="0"/>
              <a:t>azampagl.github.io</a:t>
            </a:r>
            <a:r>
              <a:rPr lang="en-US" sz="2000" dirty="0" smtClean="0"/>
              <a:t>/</a:t>
            </a:r>
            <a:r>
              <a:rPr lang="en-US" sz="2000" dirty="0" err="1" smtClean="0"/>
              <a:t>mbta</a:t>
            </a:r>
            <a:r>
              <a:rPr lang="en-US" sz="2000" dirty="0" smtClean="0"/>
              <a:t>-weather)</a:t>
            </a:r>
            <a:endParaRPr lang="en-US" sz="2000" dirty="0"/>
          </a:p>
        </p:txBody>
      </p:sp>
      <p:sp>
        <p:nvSpPr>
          <p:cNvPr id="3" name="Title 2"/>
          <p:cNvSpPr>
            <a:spLocks noGrp="1"/>
          </p:cNvSpPr>
          <p:nvPr>
            <p:ph type="title"/>
          </p:nvPr>
        </p:nvSpPr>
        <p:spPr/>
        <p:txBody>
          <a:bodyPr/>
          <a:lstStyle/>
          <a:p>
            <a:r>
              <a:rPr lang="en-US" dirty="0" smtClean="0"/>
              <a:t>Weather Visualization</a:t>
            </a:r>
            <a:endParaRPr lang="en-US" dirty="0"/>
          </a:p>
        </p:txBody>
      </p:sp>
    </p:spTree>
    <p:extLst>
      <p:ext uri="{BB962C8B-B14F-4D97-AF65-F5344CB8AC3E}">
        <p14:creationId xmlns:p14="http://schemas.microsoft.com/office/powerpoint/2010/main" val="17507734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556000"/>
            <a:ext cx="7408333" cy="1524000"/>
          </a:xfrm>
        </p:spPr>
        <p:txBody>
          <a:bodyPr>
            <a:normAutofit/>
          </a:bodyPr>
          <a:lstStyle/>
          <a:p>
            <a:pPr marL="0" indent="0" algn="ctr">
              <a:buNone/>
            </a:pPr>
            <a:r>
              <a:rPr lang="en-US" sz="5400" dirty="0"/>
              <a:t>http://</a:t>
            </a:r>
            <a:r>
              <a:rPr lang="en-US" sz="5400" dirty="0" err="1"/>
              <a:t>goo.gl</a:t>
            </a:r>
            <a:r>
              <a:rPr lang="en-US" sz="5400" dirty="0"/>
              <a:t>/</a:t>
            </a:r>
            <a:r>
              <a:rPr lang="en-US" sz="5400" dirty="0" smtClean="0"/>
              <a:t>2RRjCC</a:t>
            </a:r>
          </a:p>
          <a:p>
            <a:pPr marL="0" indent="0" algn="ctr">
              <a:buNone/>
            </a:pPr>
            <a:r>
              <a:rPr lang="en-US" sz="2000" dirty="0"/>
              <a:t>(http://</a:t>
            </a:r>
            <a:r>
              <a:rPr lang="en-US" sz="2000" dirty="0" err="1"/>
              <a:t>micahlanier.github.io</a:t>
            </a:r>
            <a:r>
              <a:rPr lang="en-US" sz="2000" dirty="0"/>
              <a:t>/cs171-</a:t>
            </a:r>
            <a:r>
              <a:rPr lang="en-US" sz="2000" dirty="0" smtClean="0"/>
              <a:t>gameday)</a:t>
            </a:r>
            <a:endParaRPr lang="en-US" sz="2000" dirty="0"/>
          </a:p>
        </p:txBody>
      </p:sp>
      <p:sp>
        <p:nvSpPr>
          <p:cNvPr id="3" name="Title 2"/>
          <p:cNvSpPr>
            <a:spLocks noGrp="1"/>
          </p:cNvSpPr>
          <p:nvPr>
            <p:ph type="title"/>
          </p:nvPr>
        </p:nvSpPr>
        <p:spPr/>
        <p:txBody>
          <a:bodyPr/>
          <a:lstStyle/>
          <a:p>
            <a:r>
              <a:rPr lang="en-US" dirty="0" smtClean="0"/>
              <a:t>Event Visualization</a:t>
            </a:r>
            <a:endParaRPr lang="en-US" dirty="0"/>
          </a:p>
        </p:txBody>
      </p:sp>
    </p:spTree>
    <p:extLst>
      <p:ext uri="{BB962C8B-B14F-4D97-AF65-F5344CB8AC3E}">
        <p14:creationId xmlns:p14="http://schemas.microsoft.com/office/powerpoint/2010/main" val="18295343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2675467"/>
            <a:ext cx="3733800" cy="3450696"/>
          </a:xfrm>
        </p:spPr>
        <p:txBody>
          <a:bodyPr/>
          <a:lstStyle/>
          <a:p>
            <a:r>
              <a:rPr lang="en-US" dirty="0" smtClean="0"/>
              <a:t>Bus Data</a:t>
            </a:r>
          </a:p>
          <a:p>
            <a:endParaRPr lang="en-US" dirty="0" smtClean="0"/>
          </a:p>
          <a:p>
            <a:r>
              <a:rPr lang="en-US" dirty="0" smtClean="0"/>
              <a:t>Public Events</a:t>
            </a:r>
          </a:p>
          <a:p>
            <a:endParaRPr lang="en-US" dirty="0"/>
          </a:p>
          <a:p>
            <a:r>
              <a:rPr lang="en-US" dirty="0" smtClean="0"/>
              <a:t>Sentiment Analysis</a:t>
            </a:r>
          </a:p>
          <a:p>
            <a:endParaRPr lang="en-US" dirty="0"/>
          </a:p>
          <a:p>
            <a:r>
              <a:rPr lang="en-US" dirty="0" smtClean="0"/>
              <a:t>MBTA Alerts</a:t>
            </a:r>
            <a:endParaRPr lang="en-US" dirty="0"/>
          </a:p>
        </p:txBody>
      </p:sp>
      <p:sp>
        <p:nvSpPr>
          <p:cNvPr id="3" name="Title 2"/>
          <p:cNvSpPr>
            <a:spLocks noGrp="1"/>
          </p:cNvSpPr>
          <p:nvPr>
            <p:ph type="title"/>
          </p:nvPr>
        </p:nvSpPr>
        <p:spPr/>
        <p:txBody>
          <a:bodyPr/>
          <a:lstStyle/>
          <a:p>
            <a:r>
              <a:rPr lang="en-US" dirty="0" smtClean="0"/>
              <a:t>Future Work</a:t>
            </a:r>
            <a:endParaRPr lang="en-US" dirty="0"/>
          </a:p>
        </p:txBody>
      </p:sp>
      <p:sp>
        <p:nvSpPr>
          <p:cNvPr id="4" name="TextBox 3"/>
          <p:cNvSpPr txBox="1"/>
          <p:nvPr/>
        </p:nvSpPr>
        <p:spPr>
          <a:xfrm>
            <a:off x="6142639" y="6174193"/>
            <a:ext cx="2544161" cy="369332"/>
          </a:xfrm>
          <a:prstGeom prst="rect">
            <a:avLst/>
          </a:prstGeom>
          <a:noFill/>
        </p:spPr>
        <p:txBody>
          <a:bodyPr wrap="none" rtlCol="0">
            <a:spAutoFit/>
          </a:bodyPr>
          <a:lstStyle/>
          <a:p>
            <a:r>
              <a:rPr lang="en-US" i="1" dirty="0" smtClean="0"/>
              <a:t>We’re still discovering…</a:t>
            </a:r>
            <a:endParaRPr lang="en-US" i="1" dirty="0"/>
          </a:p>
        </p:txBody>
      </p:sp>
      <p:sp>
        <p:nvSpPr>
          <p:cNvPr id="5" name="Content Placeholder 1"/>
          <p:cNvSpPr txBox="1">
            <a:spLocks/>
          </p:cNvSpPr>
          <p:nvPr/>
        </p:nvSpPr>
        <p:spPr>
          <a:xfrm>
            <a:off x="5020732" y="2675467"/>
            <a:ext cx="3733800"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smtClean="0"/>
              <a:t>Understanding Outliers</a:t>
            </a:r>
          </a:p>
          <a:p>
            <a:endParaRPr lang="en-US" dirty="0" smtClean="0"/>
          </a:p>
          <a:p>
            <a:r>
              <a:rPr lang="en-US" dirty="0" smtClean="0"/>
              <a:t>Integrate Exit </a:t>
            </a:r>
            <a:r>
              <a:rPr lang="en-US" dirty="0" smtClean="0"/>
              <a:t>Data</a:t>
            </a:r>
          </a:p>
          <a:p>
            <a:endParaRPr lang="en-US" dirty="0"/>
          </a:p>
          <a:p>
            <a:r>
              <a:rPr lang="en-US" dirty="0" smtClean="0"/>
              <a:t>Real</a:t>
            </a:r>
            <a:r>
              <a:rPr lang="en-US" dirty="0" smtClean="0"/>
              <a:t>-time Systems</a:t>
            </a:r>
            <a:endParaRPr lang="en-US" dirty="0"/>
          </a:p>
        </p:txBody>
      </p:sp>
    </p:spTree>
    <p:extLst>
      <p:ext uri="{BB962C8B-B14F-4D97-AF65-F5344CB8AC3E}">
        <p14:creationId xmlns:p14="http://schemas.microsoft.com/office/powerpoint/2010/main" val="6329515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934" y="2675468"/>
            <a:ext cx="518808" cy="549456"/>
          </a:xfrm>
        </p:spPr>
        <p:txBody>
          <a:bodyPr>
            <a:noAutofit/>
          </a:bodyPr>
          <a:lstStyle/>
          <a:p>
            <a:pPr marL="0" indent="0">
              <a:buNone/>
            </a:pPr>
            <a:r>
              <a:rPr lang="en-US" sz="5400" dirty="0" smtClean="0"/>
              <a:t>?</a:t>
            </a:r>
            <a:endParaRPr lang="en-US" sz="54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1"/>
          <p:cNvSpPr txBox="1">
            <a:spLocks/>
          </p:cNvSpPr>
          <p:nvPr/>
        </p:nvSpPr>
        <p:spPr>
          <a:xfrm>
            <a:off x="2769530" y="5427963"/>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5" name="Content Placeholder 1"/>
          <p:cNvSpPr txBox="1">
            <a:spLocks/>
          </p:cNvSpPr>
          <p:nvPr/>
        </p:nvSpPr>
        <p:spPr>
          <a:xfrm>
            <a:off x="6657305" y="3377324"/>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6" name="Content Placeholder 1"/>
          <p:cNvSpPr txBox="1">
            <a:spLocks/>
          </p:cNvSpPr>
          <p:nvPr/>
        </p:nvSpPr>
        <p:spPr>
          <a:xfrm>
            <a:off x="6657305" y="5153235"/>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7200" dirty="0" smtClean="0"/>
              <a:t>?</a:t>
            </a:r>
            <a:endParaRPr lang="en-US" sz="7200" dirty="0"/>
          </a:p>
        </p:txBody>
      </p:sp>
      <p:sp>
        <p:nvSpPr>
          <p:cNvPr id="7" name="Content Placeholder 1"/>
          <p:cNvSpPr txBox="1">
            <a:spLocks/>
          </p:cNvSpPr>
          <p:nvPr/>
        </p:nvSpPr>
        <p:spPr>
          <a:xfrm>
            <a:off x="4667707" y="3652052"/>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8" name="Content Placeholder 1"/>
          <p:cNvSpPr txBox="1">
            <a:spLocks/>
          </p:cNvSpPr>
          <p:nvPr/>
        </p:nvSpPr>
        <p:spPr>
          <a:xfrm>
            <a:off x="1476797" y="3926780"/>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9" name="Content Placeholder 1"/>
          <p:cNvSpPr txBox="1">
            <a:spLocks/>
          </p:cNvSpPr>
          <p:nvPr/>
        </p:nvSpPr>
        <p:spPr>
          <a:xfrm>
            <a:off x="4347830" y="4969629"/>
            <a:ext cx="518808" cy="54945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a:t>
            </a:r>
            <a:endParaRPr lang="en-US" dirty="0"/>
          </a:p>
        </p:txBody>
      </p:sp>
    </p:spTree>
    <p:extLst>
      <p:ext uri="{BB962C8B-B14F-4D97-AF65-F5344CB8AC3E}">
        <p14:creationId xmlns:p14="http://schemas.microsoft.com/office/powerpoint/2010/main" val="38065311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pic>
        <p:nvPicPr>
          <p:cNvPr id="4" name="Picture 3" descr="big-dat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757" y="3065521"/>
            <a:ext cx="3810000" cy="2603500"/>
          </a:xfrm>
          <a:prstGeom prst="rect">
            <a:avLst/>
          </a:prstGeom>
        </p:spPr>
      </p:pic>
      <p:sp>
        <p:nvSpPr>
          <p:cNvPr id="8" name="Content Placeholder 1"/>
          <p:cNvSpPr>
            <a:spLocks noGrp="1"/>
          </p:cNvSpPr>
          <p:nvPr>
            <p:ph idx="1"/>
          </p:nvPr>
        </p:nvSpPr>
        <p:spPr>
          <a:xfrm>
            <a:off x="457200" y="3563740"/>
            <a:ext cx="7408333" cy="2024657"/>
          </a:xfrm>
        </p:spPr>
        <p:txBody>
          <a:bodyPr>
            <a:normAutofit/>
          </a:bodyPr>
          <a:lstStyle/>
          <a:p>
            <a:r>
              <a:rPr lang="en-US" dirty="0" smtClean="0">
                <a:solidFill>
                  <a:schemeClr val="tx1"/>
                </a:solidFill>
              </a:rPr>
              <a:t>Public Transit Agencies</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Transportation Data</a:t>
            </a:r>
            <a:endParaRPr lang="en-US" dirty="0"/>
          </a:p>
        </p:txBody>
      </p:sp>
    </p:spTree>
    <p:extLst>
      <p:ext uri="{BB962C8B-B14F-4D97-AF65-F5344CB8AC3E}">
        <p14:creationId xmlns:p14="http://schemas.microsoft.com/office/powerpoint/2010/main" val="23235550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275879"/>
            <a:ext cx="7408333" cy="2887860"/>
          </a:xfrm>
        </p:spPr>
        <p:txBody>
          <a:bodyPr>
            <a:normAutofit/>
          </a:bodyPr>
          <a:lstStyle/>
          <a:p>
            <a:r>
              <a:rPr lang="en-US" dirty="0" smtClean="0">
                <a:solidFill>
                  <a:schemeClr val="tx1"/>
                </a:solidFill>
              </a:rPr>
              <a:t>Capstone Project</a:t>
            </a:r>
          </a:p>
          <a:p>
            <a:endParaRPr lang="en-US" dirty="0">
              <a:solidFill>
                <a:schemeClr val="tx1"/>
              </a:solidFill>
            </a:endParaRPr>
          </a:p>
          <a:p>
            <a:r>
              <a:rPr lang="en-US" dirty="0" smtClean="0">
                <a:solidFill>
                  <a:schemeClr val="tx1"/>
                </a:solidFill>
              </a:rPr>
              <a:t>MBTA’s </a:t>
            </a:r>
            <a:r>
              <a:rPr lang="en-US" dirty="0" smtClean="0">
                <a:solidFill>
                  <a:schemeClr val="tx1"/>
                </a:solidFill>
              </a:rPr>
              <a:t>Fare Collection System</a:t>
            </a:r>
          </a:p>
          <a:p>
            <a:pPr marL="0" indent="0">
              <a:buNone/>
            </a:pPr>
            <a:endParaRPr lang="en-US" dirty="0" smtClean="0">
              <a:solidFill>
                <a:schemeClr val="tx1"/>
              </a:solidFill>
            </a:endParaRPr>
          </a:p>
          <a:p>
            <a:r>
              <a:rPr lang="en-US" dirty="0" smtClean="0">
                <a:solidFill>
                  <a:schemeClr val="tx1"/>
                </a:solidFill>
              </a:rPr>
              <a:t>Internal and </a:t>
            </a:r>
            <a:r>
              <a:rPr lang="en-US" b="1" dirty="0" smtClean="0">
                <a:solidFill>
                  <a:schemeClr val="tx1"/>
                </a:solidFill>
              </a:rPr>
              <a:t>External</a:t>
            </a:r>
            <a:r>
              <a:rPr lang="en-US" dirty="0" smtClean="0">
                <a:solidFill>
                  <a:schemeClr val="tx1"/>
                </a:solidFill>
              </a:rPr>
              <a:t> Patterns</a:t>
            </a:r>
            <a:endParaRPr lang="en-US" dirty="0"/>
          </a:p>
        </p:txBody>
      </p:sp>
      <p:sp>
        <p:nvSpPr>
          <p:cNvPr id="3" name="Title 2"/>
          <p:cNvSpPr>
            <a:spLocks noGrp="1"/>
          </p:cNvSpPr>
          <p:nvPr>
            <p:ph type="title"/>
          </p:nvPr>
        </p:nvSpPr>
        <p:spPr/>
        <p:txBody>
          <a:bodyPr/>
          <a:lstStyle/>
          <a:p>
            <a:r>
              <a:rPr lang="en-US" dirty="0" smtClean="0"/>
              <a:t>Harvard </a:t>
            </a:r>
            <a:r>
              <a:rPr lang="en-US" smtClean="0"/>
              <a:t>and the </a:t>
            </a:r>
            <a:r>
              <a:rPr lang="en-US" smtClean="0"/>
              <a:t>MBTA</a:t>
            </a:r>
            <a:endParaRPr lang="en-US" dirty="0"/>
          </a:p>
        </p:txBody>
      </p:sp>
      <p:pic>
        <p:nvPicPr>
          <p:cNvPr id="4" name="Picture 3" desc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616" y="3237417"/>
            <a:ext cx="2654300" cy="2654300"/>
          </a:xfrm>
          <a:prstGeom prst="rect">
            <a:avLst/>
          </a:prstGeom>
        </p:spPr>
      </p:pic>
    </p:spTree>
    <p:extLst>
      <p:ext uri="{BB962C8B-B14F-4D97-AF65-F5344CB8AC3E}">
        <p14:creationId xmlns:p14="http://schemas.microsoft.com/office/powerpoint/2010/main" val="2822098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25547" y="4008276"/>
            <a:ext cx="8229600" cy="441908"/>
          </a:xfrm>
        </p:spPr>
        <p:txBody>
          <a:bodyPr>
            <a:normAutofit/>
          </a:bodyPr>
          <a:lstStyle/>
          <a:p>
            <a:pPr marL="0" indent="0" algn="ctr">
              <a:buNone/>
            </a:pPr>
            <a:r>
              <a:rPr lang="en-US" sz="1800" i="1" dirty="0"/>
              <a:t>“How does </a:t>
            </a:r>
            <a:r>
              <a:rPr lang="en-US" sz="1800" i="1" dirty="0" smtClean="0"/>
              <a:t>weather affect </a:t>
            </a:r>
            <a:r>
              <a:rPr lang="en-US" sz="1800" i="1" dirty="0"/>
              <a:t>MBTA ridership?”</a:t>
            </a:r>
          </a:p>
        </p:txBody>
      </p:sp>
      <p:sp>
        <p:nvSpPr>
          <p:cNvPr id="3" name="Title 2"/>
          <p:cNvSpPr>
            <a:spLocks noGrp="1"/>
          </p:cNvSpPr>
          <p:nvPr>
            <p:ph type="title"/>
          </p:nvPr>
        </p:nvSpPr>
        <p:spPr/>
        <p:txBody>
          <a:bodyPr/>
          <a:lstStyle/>
          <a:p>
            <a:r>
              <a:rPr lang="en-US" dirty="0" smtClean="0"/>
              <a:t>Motivation</a:t>
            </a:r>
            <a:endParaRPr lang="en-US" dirty="0"/>
          </a:p>
        </p:txBody>
      </p:sp>
      <p:sp>
        <p:nvSpPr>
          <p:cNvPr id="8" name="Content Placeholder 1"/>
          <p:cNvSpPr txBox="1">
            <a:spLocks/>
          </p:cNvSpPr>
          <p:nvPr/>
        </p:nvSpPr>
        <p:spPr>
          <a:xfrm>
            <a:off x="-1725122"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“How do public events affect ridership?”</a:t>
            </a:r>
            <a:endParaRPr lang="en-US" sz="1800" i="1" dirty="0"/>
          </a:p>
        </p:txBody>
      </p:sp>
      <p:sp>
        <p:nvSpPr>
          <p:cNvPr id="9" name="Content Placeholder 1"/>
          <p:cNvSpPr txBox="1">
            <a:spLocks/>
          </p:cNvSpPr>
          <p:nvPr/>
        </p:nvSpPr>
        <p:spPr>
          <a:xfrm>
            <a:off x="2812364" y="6165375"/>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predict ridership for a given day?”</a:t>
            </a:r>
            <a:endParaRPr lang="en-US" sz="1800" i="1" dirty="0"/>
          </a:p>
        </p:txBody>
      </p:sp>
      <p:sp>
        <p:nvSpPr>
          <p:cNvPr id="10" name="Content Placeholder 1"/>
          <p:cNvSpPr txBox="1">
            <a:spLocks/>
          </p:cNvSpPr>
          <p:nvPr/>
        </p:nvSpPr>
        <p:spPr>
          <a:xfrm>
            <a:off x="2727699" y="4008276"/>
            <a:ext cx="8229600" cy="44190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1800" i="1" dirty="0" smtClean="0"/>
              <a:t>“Can we identify similar stations?”</a:t>
            </a:r>
            <a:endParaRPr lang="en-US" sz="1800" i="1" dirty="0"/>
          </a:p>
        </p:txBody>
      </p:sp>
      <p:pic>
        <p:nvPicPr>
          <p:cNvPr id="11" name="Picture 10" descr="correl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1" y="2923936"/>
            <a:ext cx="951986" cy="960967"/>
          </a:xfrm>
          <a:prstGeom prst="rect">
            <a:avLst/>
          </a:prstGeom>
        </p:spPr>
      </p:pic>
      <p:pic>
        <p:nvPicPr>
          <p:cNvPr id="12" name="Picture 11" descr="even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989" y="4958420"/>
            <a:ext cx="964241" cy="982607"/>
          </a:xfrm>
          <a:prstGeom prst="rect">
            <a:avLst/>
          </a:prstGeom>
        </p:spPr>
      </p:pic>
      <p:pic>
        <p:nvPicPr>
          <p:cNvPr id="13" name="Picture 12" descr="predic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478" y="4991118"/>
            <a:ext cx="949909" cy="949909"/>
          </a:xfrm>
          <a:prstGeom prst="rect">
            <a:avLst/>
          </a:prstGeom>
        </p:spPr>
      </p:pic>
      <p:pic>
        <p:nvPicPr>
          <p:cNvPr id="14" name="Picture 13" descr="weath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176" y="2892662"/>
            <a:ext cx="983054" cy="992241"/>
          </a:xfrm>
          <a:prstGeom prst="rect">
            <a:avLst/>
          </a:prstGeom>
        </p:spPr>
      </p:pic>
    </p:spTree>
    <p:extLst>
      <p:ext uri="{BB962C8B-B14F-4D97-AF65-F5344CB8AC3E}">
        <p14:creationId xmlns:p14="http://schemas.microsoft.com/office/powerpoint/2010/main" val="3737849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January, 2014 – February, 2015</a:t>
            </a:r>
          </a:p>
          <a:p>
            <a:r>
              <a:rPr lang="en-US" dirty="0" smtClean="0"/>
              <a:t>7.83 million records</a:t>
            </a:r>
          </a:p>
          <a:p>
            <a:r>
              <a:rPr lang="en-US" dirty="0" smtClean="0"/>
              <a:t>286 million rides (~1.3 million per weekday)</a:t>
            </a:r>
          </a:p>
          <a:p>
            <a:endParaRPr lang="en-US" dirty="0" smtClean="0"/>
          </a:p>
          <a:p>
            <a:r>
              <a:rPr lang="en-US" dirty="0" smtClean="0"/>
              <a:t>Aggregation:</a:t>
            </a:r>
          </a:p>
          <a:p>
            <a:pPr lvl="1"/>
            <a:r>
              <a:rPr lang="en-US" dirty="0" smtClean="0"/>
              <a:t>Bus route/direction and T location</a:t>
            </a:r>
          </a:p>
          <a:p>
            <a:pPr lvl="1"/>
            <a:r>
              <a:rPr lang="en-US" dirty="0" smtClean="0"/>
              <a:t>15-minute increments</a:t>
            </a:r>
          </a:p>
        </p:txBody>
      </p:sp>
      <p:sp>
        <p:nvSpPr>
          <p:cNvPr id="3" name="Title 2"/>
          <p:cNvSpPr>
            <a:spLocks noGrp="1"/>
          </p:cNvSpPr>
          <p:nvPr>
            <p:ph type="title"/>
          </p:nvPr>
        </p:nvSpPr>
        <p:spPr/>
        <p:txBody>
          <a:bodyPr/>
          <a:lstStyle/>
          <a:p>
            <a:r>
              <a:rPr lang="en-US" dirty="0" smtClean="0"/>
              <a:t>Transportation Data</a:t>
            </a:r>
            <a:endParaRPr lang="en-US" dirty="0"/>
          </a:p>
        </p:txBody>
      </p:sp>
    </p:spTree>
    <p:extLst>
      <p:ext uri="{BB962C8B-B14F-4D97-AF65-F5344CB8AC3E}">
        <p14:creationId xmlns:p14="http://schemas.microsoft.com/office/powerpoint/2010/main" val="2646175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Transportation Data</a:t>
            </a:r>
            <a:endParaRPr lang="en-US" dirty="0"/>
          </a:p>
        </p:txBody>
      </p:sp>
      <p:pic>
        <p:nvPicPr>
          <p:cNvPr id="7" name="Picture 6" descr="transport_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617" y="3333723"/>
            <a:ext cx="5956491" cy="1604380"/>
          </a:xfrm>
          <a:prstGeom prst="rect">
            <a:avLst/>
          </a:prstGeom>
        </p:spPr>
      </p:pic>
    </p:spTree>
    <p:extLst>
      <p:ext uri="{BB962C8B-B14F-4D97-AF65-F5344CB8AC3E}">
        <p14:creationId xmlns:p14="http://schemas.microsoft.com/office/powerpoint/2010/main" val="3960661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Weather Data</a:t>
            </a:r>
            <a:endParaRPr lang="en-US" dirty="0"/>
          </a:p>
        </p:txBody>
      </p:sp>
      <p:pic>
        <p:nvPicPr>
          <p:cNvPr id="5" name="Picture 4" descr="data-weath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9" y="3255432"/>
            <a:ext cx="7137277" cy="1824567"/>
          </a:xfrm>
          <a:prstGeom prst="rect">
            <a:avLst/>
          </a:prstGeom>
        </p:spPr>
      </p:pic>
    </p:spTree>
    <p:extLst>
      <p:ext uri="{BB962C8B-B14F-4D97-AF65-F5344CB8AC3E}">
        <p14:creationId xmlns:p14="http://schemas.microsoft.com/office/powerpoint/2010/main" val="16511335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Data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3" y="3272366"/>
            <a:ext cx="6536267" cy="2358818"/>
          </a:xfrm>
          <a:prstGeom prst="rect">
            <a:avLst/>
          </a:prstGeom>
        </p:spPr>
      </p:pic>
    </p:spTree>
    <p:extLst>
      <p:ext uri="{BB962C8B-B14F-4D97-AF65-F5344CB8AC3E}">
        <p14:creationId xmlns:p14="http://schemas.microsoft.com/office/powerpoint/2010/main" val="16531534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linear model, historical benchmark(86%) which predictors we decided on, which stations improved the most, </a:t>
            </a:r>
            <a:r>
              <a:rPr lang="en-US"/>
              <a:t>final </a:t>
            </a:r>
            <a:r>
              <a:rPr lang="en-US" smtClean="0"/>
              <a:t>accuracy</a:t>
            </a:r>
          </a:p>
          <a:p>
            <a:endParaRPr lang="en-US" dirty="0"/>
          </a:p>
        </p:txBody>
      </p:sp>
      <p:sp>
        <p:nvSpPr>
          <p:cNvPr id="3" name="Title 2"/>
          <p:cNvSpPr>
            <a:spLocks noGrp="1"/>
          </p:cNvSpPr>
          <p:nvPr>
            <p:ph type="title"/>
          </p:nvPr>
        </p:nvSpPr>
        <p:spPr/>
        <p:txBody>
          <a:bodyPr/>
          <a:lstStyle/>
          <a:p>
            <a:r>
              <a:rPr lang="en-US" dirty="0" smtClean="0"/>
              <a:t>Prediction Features</a:t>
            </a:r>
            <a:endParaRPr lang="en-US" dirty="0"/>
          </a:p>
        </p:txBody>
      </p:sp>
    </p:spTree>
    <p:extLst>
      <p:ext uri="{BB962C8B-B14F-4D97-AF65-F5344CB8AC3E}">
        <p14:creationId xmlns:p14="http://schemas.microsoft.com/office/powerpoint/2010/main" val="2875009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499</TotalTime>
  <Words>397</Words>
  <Application>Microsoft Macintosh PowerPoint</Application>
  <PresentationFormat>On-screen Show (4:3)</PresentationFormat>
  <Paragraphs>79</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MBTA Capstone</vt:lpstr>
      <vt:lpstr>Overview</vt:lpstr>
      <vt:lpstr>Harvard and the MBTA</vt:lpstr>
      <vt:lpstr>Motivation</vt:lpstr>
      <vt:lpstr>Transportation Data</vt:lpstr>
      <vt:lpstr>Transportation Data</vt:lpstr>
      <vt:lpstr>Weather Data</vt:lpstr>
      <vt:lpstr>Event Data</vt:lpstr>
      <vt:lpstr>Prediction Features</vt:lpstr>
      <vt:lpstr>Prediction Accuracy</vt:lpstr>
      <vt:lpstr>Snow Trend</vt:lpstr>
      <vt:lpstr>Weather Visualization</vt:lpstr>
      <vt:lpstr>Event Visualization</vt:lpstr>
      <vt:lpstr>Future Work</vt:lpstr>
      <vt:lpstr>Questions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MBTA Captstone</dc:title>
  <dc:creator>Aaron Zampaglione</dc:creator>
  <cp:lastModifiedBy>Aaron Zampaglione</cp:lastModifiedBy>
  <cp:revision>70</cp:revision>
  <dcterms:created xsi:type="dcterms:W3CDTF">2015-02-23T21:09:14Z</dcterms:created>
  <dcterms:modified xsi:type="dcterms:W3CDTF">2015-05-13T20:27:37Z</dcterms:modified>
</cp:coreProperties>
</file>