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0"/>
  </p:notesMasterIdLst>
  <p:sldIdLst>
    <p:sldId id="256" r:id="rId2"/>
    <p:sldId id="258" r:id="rId3"/>
    <p:sldId id="259" r:id="rId4"/>
    <p:sldId id="273" r:id="rId5"/>
    <p:sldId id="274" r:id="rId6"/>
    <p:sldId id="275" r:id="rId7"/>
    <p:sldId id="272" r:id="rId8"/>
    <p:sldId id="267"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2735" autoAdjust="0"/>
  </p:normalViewPr>
  <p:slideViewPr>
    <p:cSldViewPr snapToGrid="0" snapToObjects="1">
      <p:cViewPr varScale="1">
        <p:scale>
          <a:sx n="59" d="100"/>
          <a:sy n="59" d="100"/>
        </p:scale>
        <p:origin x="-2488"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0B5F6C-8E70-0345-9CCC-C63AA4BF8C5F}" type="datetimeFigureOut">
              <a:rPr lang="en-US" smtClean="0"/>
              <a:t>3/23/15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19C868-CB77-AA4A-8C9D-A87EA06268B7}" type="slidenum">
              <a:rPr lang="en-US" smtClean="0"/>
              <a:t>‹#›</a:t>
            </a:fld>
            <a:endParaRPr lang="en-US"/>
          </a:p>
        </p:txBody>
      </p:sp>
    </p:spTree>
    <p:extLst>
      <p:ext uri="{BB962C8B-B14F-4D97-AF65-F5344CB8AC3E}">
        <p14:creationId xmlns:p14="http://schemas.microsoft.com/office/powerpoint/2010/main" val="418336739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Using data from the MBTA’s fare collection system, we plan to develop predictive models of ridership patterns based on past travel.</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This includes both internal patterns (i.e. given the number of people boarding buses, what can we expect for nearby subway ridership?) and the influence of external events (i.e. public events, good vs. bad weather, etc.).</a:t>
            </a:r>
            <a:endParaRPr lang="en-US" dirty="0"/>
          </a:p>
        </p:txBody>
      </p:sp>
      <p:sp>
        <p:nvSpPr>
          <p:cNvPr id="4" name="Slide Number Placeholder 3"/>
          <p:cNvSpPr>
            <a:spLocks noGrp="1"/>
          </p:cNvSpPr>
          <p:nvPr>
            <p:ph type="sldNum" sz="quarter" idx="10"/>
          </p:nvPr>
        </p:nvSpPr>
        <p:spPr/>
        <p:txBody>
          <a:bodyPr/>
          <a:lstStyle/>
          <a:p>
            <a:fld id="{8E19C868-CB77-AA4A-8C9D-A87EA06268B7}" type="slidenum">
              <a:rPr lang="en-US" smtClean="0"/>
              <a:t>2</a:t>
            </a:fld>
            <a:endParaRPr lang="en-US"/>
          </a:p>
        </p:txBody>
      </p:sp>
    </p:spTree>
    <p:extLst>
      <p:ext uri="{BB962C8B-B14F-4D97-AF65-F5344CB8AC3E}">
        <p14:creationId xmlns:p14="http://schemas.microsoft.com/office/powerpoint/2010/main" val="1223094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8E19C868-CB77-AA4A-8C9D-A87EA06268B7}" type="slidenum">
              <a:rPr lang="en-US" smtClean="0"/>
              <a:t>3</a:t>
            </a:fld>
            <a:endParaRPr lang="en-US"/>
          </a:p>
        </p:txBody>
      </p:sp>
    </p:spTree>
    <p:extLst>
      <p:ext uri="{BB962C8B-B14F-4D97-AF65-F5344CB8AC3E}">
        <p14:creationId xmlns:p14="http://schemas.microsoft.com/office/powerpoint/2010/main" val="2514562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19C868-CB77-AA4A-8C9D-A87EA06268B7}" type="slidenum">
              <a:rPr lang="en-US" smtClean="0"/>
              <a:t>4</a:t>
            </a:fld>
            <a:endParaRPr lang="en-US"/>
          </a:p>
        </p:txBody>
      </p:sp>
    </p:spTree>
    <p:extLst>
      <p:ext uri="{BB962C8B-B14F-4D97-AF65-F5344CB8AC3E}">
        <p14:creationId xmlns:p14="http://schemas.microsoft.com/office/powerpoint/2010/main" val="3795223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19C868-CB77-AA4A-8C9D-A87EA06268B7}" type="slidenum">
              <a:rPr lang="en-US" smtClean="0"/>
              <a:t>5</a:t>
            </a:fld>
            <a:endParaRPr lang="en-US"/>
          </a:p>
        </p:txBody>
      </p:sp>
    </p:spTree>
    <p:extLst>
      <p:ext uri="{BB962C8B-B14F-4D97-AF65-F5344CB8AC3E}">
        <p14:creationId xmlns:p14="http://schemas.microsoft.com/office/powerpoint/2010/main" val="3795223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19C868-CB77-AA4A-8C9D-A87EA06268B7}" type="slidenum">
              <a:rPr lang="en-US" smtClean="0"/>
              <a:t>6</a:t>
            </a:fld>
            <a:endParaRPr lang="en-US"/>
          </a:p>
        </p:txBody>
      </p:sp>
    </p:spTree>
    <p:extLst>
      <p:ext uri="{BB962C8B-B14F-4D97-AF65-F5344CB8AC3E}">
        <p14:creationId xmlns:p14="http://schemas.microsoft.com/office/powerpoint/2010/main" val="37952237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19C868-CB77-AA4A-8C9D-A87EA06268B7}" type="slidenum">
              <a:rPr lang="en-US" smtClean="0"/>
              <a:t>7</a:t>
            </a:fld>
            <a:endParaRPr lang="en-US"/>
          </a:p>
        </p:txBody>
      </p:sp>
    </p:spTree>
    <p:extLst>
      <p:ext uri="{BB962C8B-B14F-4D97-AF65-F5344CB8AC3E}">
        <p14:creationId xmlns:p14="http://schemas.microsoft.com/office/powerpoint/2010/main" val="2017743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30E2307-1E40-4E12-8716-25BFDA8E7013}" type="datetime1">
              <a:rPr lang="en-US" smtClean="0"/>
              <a:pPr/>
              <a:t>3/23/15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CFCF5A-EA79-452C-A52C-1A2668C2E7DF}" type="datetime1">
              <a:rPr lang="en-US" smtClean="0"/>
              <a:pPr/>
              <a:t>3/23/15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2E5C4C28-BD4B-4892-9A2D-6E19BD753A9A}" type="datetime1">
              <a:rPr lang="en-US" smtClean="0"/>
              <a:pPr/>
              <a:t>3/23/15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FD9D02-426E-46C9-9EE9-0DE1EF8B2838}" type="datetime1">
              <a:rPr lang="en-US" smtClean="0"/>
              <a:pPr/>
              <a:t>3/23/15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8AEBBE-F8B2-42CF-9895-E86A608384EB}" type="datetime1">
              <a:rPr lang="en-US" smtClean="0"/>
              <a:pPr/>
              <a:t>3/23/15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E1FAA6B6-10E5-4810-BC9F-DA72D8452E73}" type="datetime1">
              <a:rPr lang="en-US" smtClean="0"/>
              <a:pPr/>
              <a:t>3/23/15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D18D072-EF12-4AA2-BD71-ABC68B06D0E2}" type="datetime1">
              <a:rPr lang="en-US" smtClean="0"/>
              <a:pPr/>
              <a:t>3/23/15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CDBF60-6CC3-4B74-A60D-3486985E4346}" type="datetime1">
              <a:rPr lang="en-US" smtClean="0"/>
              <a:pPr/>
              <a:t>3/23/15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22714818-984F-4759-BF72-A33BDC1963BD}" type="datetime1">
              <a:rPr lang="en-US" smtClean="0"/>
              <a:pPr/>
              <a:t>3/23/15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9EA7E191-5F94-4FC1-B823-BD7CABF7FA06}" type="datetime1">
              <a:rPr lang="en-US" smtClean="0"/>
              <a:pPr/>
              <a:t>3/23/15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856D55-EFBE-4F9B-8A5F-09D42CA22A9B}" type="datetime1">
              <a:rPr lang="en-US" smtClean="0"/>
              <a:pPr/>
              <a:t>3/23/15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9D1D110F-3F4E-48D9-B8AA-5D0E825AFDBA}" type="datetime1">
              <a:rPr lang="en-US" smtClean="0"/>
              <a:pPr/>
              <a:t>3/23/15</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dirty="0"/>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687D7A59-36E2-48B9-B146-C1E59501F63F}" type="slidenum">
              <a:rPr lang="en-US" smtClean="0"/>
              <a:pPr/>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MBTA </a:t>
            </a:r>
            <a:r>
              <a:rPr lang="en-US" dirty="0" err="1" smtClean="0"/>
              <a:t>Captstone</a:t>
            </a:r>
            <a:endParaRPr lang="en-US" dirty="0"/>
          </a:p>
        </p:txBody>
      </p:sp>
      <p:sp>
        <p:nvSpPr>
          <p:cNvPr id="3" name="Subtitle 2"/>
          <p:cNvSpPr>
            <a:spLocks noGrp="1"/>
          </p:cNvSpPr>
          <p:nvPr>
            <p:ph type="subTitle" idx="1"/>
          </p:nvPr>
        </p:nvSpPr>
        <p:spPr>
          <a:xfrm>
            <a:off x="1371600" y="4180830"/>
            <a:ext cx="6400800" cy="1473200"/>
          </a:xfrm>
        </p:spPr>
        <p:txBody>
          <a:bodyPr>
            <a:normAutofit/>
          </a:bodyPr>
          <a:lstStyle/>
          <a:p>
            <a:r>
              <a:rPr lang="en-US" sz="1400" dirty="0" err="1"/>
              <a:t>Lyla</a:t>
            </a:r>
            <a:r>
              <a:rPr lang="en-US" sz="1400" dirty="0"/>
              <a:t> Fadden &lt;</a:t>
            </a:r>
            <a:r>
              <a:rPr lang="en-US" sz="1400" dirty="0" err="1"/>
              <a:t>lylafadden@g.harvard.edu</a:t>
            </a:r>
            <a:r>
              <a:rPr lang="en-US" sz="1400" dirty="0"/>
              <a:t>&gt;</a:t>
            </a:r>
          </a:p>
          <a:p>
            <a:r>
              <a:rPr lang="en-US" sz="1400" dirty="0"/>
              <a:t>Micah Lanier &lt;</a:t>
            </a:r>
            <a:r>
              <a:rPr lang="en-US" sz="1400" dirty="0" err="1"/>
              <a:t>micahlanier@g.harvard.edu</a:t>
            </a:r>
            <a:r>
              <a:rPr lang="en-US" sz="1400" dirty="0"/>
              <a:t>&gt;</a:t>
            </a:r>
          </a:p>
          <a:p>
            <a:r>
              <a:rPr lang="en-US" sz="1400" dirty="0" err="1"/>
              <a:t>Filip</a:t>
            </a:r>
            <a:r>
              <a:rPr lang="en-US" sz="1400" dirty="0"/>
              <a:t> </a:t>
            </a:r>
            <a:r>
              <a:rPr lang="en-US" sz="1400" dirty="0" err="1"/>
              <a:t>Piasevoli</a:t>
            </a:r>
            <a:r>
              <a:rPr lang="en-US" sz="1400" dirty="0"/>
              <a:t> &lt;</a:t>
            </a:r>
            <a:r>
              <a:rPr lang="en-US" sz="1400" dirty="0" err="1"/>
              <a:t>fpiasevoli@g.harvard.edu</a:t>
            </a:r>
            <a:r>
              <a:rPr lang="en-US" sz="1400" dirty="0"/>
              <a:t>&gt;</a:t>
            </a:r>
          </a:p>
          <a:p>
            <a:r>
              <a:rPr lang="en-US" sz="1400" dirty="0"/>
              <a:t>Aaron Zampaglione &lt;</a:t>
            </a:r>
            <a:r>
              <a:rPr lang="en-US" sz="1400" dirty="0" err="1"/>
              <a:t>azampaglione@g.harvard.edu</a:t>
            </a:r>
            <a:r>
              <a:rPr lang="en-US" sz="1400" dirty="0"/>
              <a:t>&gt;</a:t>
            </a:r>
          </a:p>
        </p:txBody>
      </p:sp>
      <p:sp>
        <p:nvSpPr>
          <p:cNvPr id="4" name="Subtitle 2"/>
          <p:cNvSpPr txBox="1">
            <a:spLocks/>
          </p:cNvSpPr>
          <p:nvPr/>
        </p:nvSpPr>
        <p:spPr>
          <a:xfrm>
            <a:off x="1524000" y="3380308"/>
            <a:ext cx="6400800" cy="771780"/>
          </a:xfrm>
          <a:prstGeom prst="rect">
            <a:avLst/>
          </a:prstGeom>
        </p:spPr>
        <p:txBody>
          <a:bodyPr vert="horz" lIns="91440" tIns="45720" rIns="91440" bIns="45720" rtlCol="0">
            <a:normAutofit/>
          </a:bodyPr>
          <a:lstStyle>
            <a:lvl1pPr marL="0" indent="0" algn="ctr" defTabSz="914400" rtl="0" eaLnBrk="1" latinLnBrk="0" hangingPunct="1">
              <a:spcBef>
                <a:spcPct val="20000"/>
              </a:spcBef>
              <a:buClr>
                <a:schemeClr val="accent1"/>
              </a:buClr>
              <a:buSzPct val="100000"/>
              <a:buFont typeface="Symbol" pitchFamily="18" charset="2"/>
              <a:buNone/>
              <a:defRPr sz="2000" kern="1200">
                <a:solidFill>
                  <a:srgbClr val="FFFFFF"/>
                </a:solidFill>
                <a:latin typeface="+mn-lt"/>
                <a:ea typeface="+mn-ea"/>
                <a:cs typeface="+mn-cs"/>
              </a:defRPr>
            </a:lvl1pPr>
            <a:lvl2pPr marL="457200" indent="0" algn="ctr" defTabSz="914400" rtl="0" eaLnBrk="1" latinLnBrk="0" hangingPunct="1">
              <a:spcBef>
                <a:spcPct val="20000"/>
              </a:spcBef>
              <a:buClr>
                <a:schemeClr val="accent1"/>
              </a:buClr>
              <a:buSzPct val="100000"/>
              <a:buFont typeface="Symbol" pitchFamily="18"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1"/>
              </a:buClr>
              <a:buSzPct val="100000"/>
              <a:buFont typeface="Symbol" pitchFamily="18"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1"/>
              </a:buClr>
              <a:buSzPct val="100000"/>
              <a:buFont typeface="Symbol" pitchFamily="18"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1"/>
              </a:buClr>
              <a:buSzPct val="100000"/>
              <a:buFont typeface="Symbol" pitchFamily="18" charset="2"/>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6pPr>
            <a:lvl7pPr marL="27432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7pPr>
            <a:lvl8pPr marL="32004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8pPr>
            <a:lvl9pPr marL="36576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9pPr>
          </a:lstStyle>
          <a:p>
            <a:r>
              <a:rPr lang="en-US" sz="1800" dirty="0" smtClean="0"/>
              <a:t>Harvard - Spring 2015</a:t>
            </a:r>
            <a:endParaRPr lang="en-US" sz="1800" dirty="0"/>
          </a:p>
        </p:txBody>
      </p:sp>
    </p:spTree>
    <p:extLst>
      <p:ext uri="{BB962C8B-B14F-4D97-AF65-F5344CB8AC3E}">
        <p14:creationId xmlns:p14="http://schemas.microsoft.com/office/powerpoint/2010/main" val="166145637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563740"/>
            <a:ext cx="7408333" cy="2024657"/>
          </a:xfrm>
        </p:spPr>
        <p:txBody>
          <a:bodyPr>
            <a:normAutofit/>
          </a:bodyPr>
          <a:lstStyle/>
          <a:p>
            <a:r>
              <a:rPr lang="en-US" dirty="0">
                <a:solidFill>
                  <a:schemeClr val="tx1"/>
                </a:solidFill>
              </a:rPr>
              <a:t>MBTA’s </a:t>
            </a:r>
            <a:r>
              <a:rPr lang="en-US" dirty="0" smtClean="0">
                <a:solidFill>
                  <a:schemeClr val="tx1"/>
                </a:solidFill>
              </a:rPr>
              <a:t>Fare Collection System</a:t>
            </a:r>
          </a:p>
          <a:p>
            <a:endParaRPr lang="en-US" dirty="0" smtClean="0">
              <a:solidFill>
                <a:schemeClr val="tx1"/>
              </a:solidFill>
            </a:endParaRPr>
          </a:p>
          <a:p>
            <a:endParaRPr lang="en-US" dirty="0" smtClean="0">
              <a:solidFill>
                <a:schemeClr val="tx1"/>
              </a:solidFill>
            </a:endParaRPr>
          </a:p>
          <a:p>
            <a:r>
              <a:rPr lang="en-US" dirty="0" smtClean="0">
                <a:solidFill>
                  <a:schemeClr val="tx1"/>
                </a:solidFill>
              </a:rPr>
              <a:t>Internal and External Patterns</a:t>
            </a:r>
            <a:endParaRPr lang="en-US" dirty="0"/>
          </a:p>
        </p:txBody>
      </p:sp>
      <p:sp>
        <p:nvSpPr>
          <p:cNvPr id="3" name="Title 2"/>
          <p:cNvSpPr>
            <a:spLocks noGrp="1"/>
          </p:cNvSpPr>
          <p:nvPr>
            <p:ph type="title"/>
          </p:nvPr>
        </p:nvSpPr>
        <p:spPr/>
        <p:txBody>
          <a:bodyPr/>
          <a:lstStyle/>
          <a:p>
            <a:r>
              <a:rPr lang="en-US" dirty="0" smtClean="0"/>
              <a:t>Recap</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5616" y="3237417"/>
            <a:ext cx="2654300" cy="2654300"/>
          </a:xfrm>
          <a:prstGeom prst="rect">
            <a:avLst/>
          </a:prstGeom>
        </p:spPr>
      </p:pic>
    </p:spTree>
    <p:extLst>
      <p:ext uri="{BB962C8B-B14F-4D97-AF65-F5344CB8AC3E}">
        <p14:creationId xmlns:p14="http://schemas.microsoft.com/office/powerpoint/2010/main" val="282209885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38456" y="3696714"/>
            <a:ext cx="6062154" cy="690546"/>
          </a:xfrm>
        </p:spPr>
        <p:txBody>
          <a:bodyPr/>
          <a:lstStyle/>
          <a:p>
            <a:pPr marL="0" indent="0">
              <a:buNone/>
            </a:pPr>
            <a:r>
              <a:rPr lang="en-US" i="1" dirty="0"/>
              <a:t>“How does </a:t>
            </a:r>
            <a:r>
              <a:rPr lang="en-US" i="1" dirty="0" smtClean="0"/>
              <a:t>snow </a:t>
            </a:r>
            <a:r>
              <a:rPr lang="en-US" i="1" dirty="0"/>
              <a:t>affect MBTA ridership?”</a:t>
            </a:r>
          </a:p>
        </p:txBody>
      </p:sp>
      <p:sp>
        <p:nvSpPr>
          <p:cNvPr id="3" name="Title 2"/>
          <p:cNvSpPr>
            <a:spLocks noGrp="1"/>
          </p:cNvSpPr>
          <p:nvPr>
            <p:ph type="title"/>
          </p:nvPr>
        </p:nvSpPr>
        <p:spPr/>
        <p:txBody>
          <a:bodyPr/>
          <a:lstStyle/>
          <a:p>
            <a:r>
              <a:rPr lang="en-US" dirty="0" smtClean="0"/>
              <a:t>Problems</a:t>
            </a:r>
            <a:endParaRPr lang="en-US" dirty="0"/>
          </a:p>
        </p:txBody>
      </p:sp>
      <p:sp>
        <p:nvSpPr>
          <p:cNvPr id="4" name="Content Placeholder 1"/>
          <p:cNvSpPr txBox="1">
            <a:spLocks/>
          </p:cNvSpPr>
          <p:nvPr/>
        </p:nvSpPr>
        <p:spPr>
          <a:xfrm>
            <a:off x="2624646" y="5717034"/>
            <a:ext cx="6062154" cy="690546"/>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None/>
            </a:pPr>
            <a:r>
              <a:rPr lang="en-US" i="1" dirty="0" smtClean="0"/>
              <a:t>“Can we identify similar stations?</a:t>
            </a:r>
            <a:r>
              <a:rPr lang="en-US" i="1" dirty="0" smtClean="0"/>
              <a:t>”</a:t>
            </a:r>
            <a:endParaRPr lang="en-US" i="1" dirty="0"/>
          </a:p>
        </p:txBody>
      </p:sp>
      <p:sp>
        <p:nvSpPr>
          <p:cNvPr id="6" name="Content Placeholder 1"/>
          <p:cNvSpPr txBox="1">
            <a:spLocks/>
          </p:cNvSpPr>
          <p:nvPr/>
        </p:nvSpPr>
        <p:spPr>
          <a:xfrm>
            <a:off x="457200" y="2833075"/>
            <a:ext cx="7357449" cy="690546"/>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None/>
            </a:pPr>
            <a:r>
              <a:rPr lang="en-US" i="1" dirty="0" smtClean="0"/>
              <a:t>“Can we predict ridership </a:t>
            </a:r>
            <a:r>
              <a:rPr lang="en-US" i="1" dirty="0" smtClean="0"/>
              <a:t>for a day</a:t>
            </a:r>
            <a:r>
              <a:rPr lang="en-US" i="1" dirty="0" smtClean="0"/>
              <a:t>?</a:t>
            </a:r>
            <a:r>
              <a:rPr lang="en-US" i="1" dirty="0" smtClean="0"/>
              <a:t>”</a:t>
            </a:r>
            <a:endParaRPr lang="en-US" i="1" dirty="0"/>
          </a:p>
        </p:txBody>
      </p:sp>
      <p:sp>
        <p:nvSpPr>
          <p:cNvPr id="7" name="Content Placeholder 1"/>
          <p:cNvSpPr txBox="1">
            <a:spLocks/>
          </p:cNvSpPr>
          <p:nvPr/>
        </p:nvSpPr>
        <p:spPr>
          <a:xfrm>
            <a:off x="1786551" y="4718662"/>
            <a:ext cx="7357449" cy="690546"/>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None/>
            </a:pPr>
            <a:r>
              <a:rPr lang="en-US" i="1" dirty="0" smtClean="0"/>
              <a:t>“How do public events affect ridership?”</a:t>
            </a:r>
            <a:endParaRPr lang="en-US" i="1" dirty="0"/>
          </a:p>
        </p:txBody>
      </p:sp>
    </p:spTree>
    <p:extLst>
      <p:ext uri="{BB962C8B-B14F-4D97-AF65-F5344CB8AC3E}">
        <p14:creationId xmlns:p14="http://schemas.microsoft.com/office/powerpoint/2010/main" val="373784924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675467"/>
            <a:ext cx="8229599" cy="3450696"/>
          </a:xfrm>
        </p:spPr>
        <p:txBody>
          <a:bodyPr>
            <a:normAutofit/>
          </a:bodyPr>
          <a:lstStyle/>
          <a:p>
            <a:pPr marL="0" indent="0" algn="ctr">
              <a:buNone/>
            </a:pPr>
            <a:r>
              <a:rPr lang="en-US" sz="2800" b="1" dirty="0" err="1" smtClean="0"/>
              <a:t>Ipython</a:t>
            </a:r>
            <a:r>
              <a:rPr lang="en-US" sz="2800" b="1" dirty="0" smtClean="0"/>
              <a:t> Notebooks…</a:t>
            </a:r>
            <a:endParaRPr lang="en-US" dirty="0"/>
          </a:p>
        </p:txBody>
      </p:sp>
      <p:sp>
        <p:nvSpPr>
          <p:cNvPr id="3" name="Title 2"/>
          <p:cNvSpPr>
            <a:spLocks noGrp="1"/>
          </p:cNvSpPr>
          <p:nvPr>
            <p:ph type="title"/>
          </p:nvPr>
        </p:nvSpPr>
        <p:spPr/>
        <p:txBody>
          <a:bodyPr/>
          <a:lstStyle/>
          <a:p>
            <a:r>
              <a:rPr lang="en-US" dirty="0" smtClean="0"/>
              <a:t>Prediction / Snow</a:t>
            </a:r>
            <a:endParaRPr lang="en-US" dirty="0"/>
          </a:p>
        </p:txBody>
      </p:sp>
    </p:spTree>
    <p:extLst>
      <p:ext uri="{BB962C8B-B14F-4D97-AF65-F5344CB8AC3E}">
        <p14:creationId xmlns:p14="http://schemas.microsoft.com/office/powerpoint/2010/main" val="87474666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675467"/>
            <a:ext cx="8229599" cy="3450696"/>
          </a:xfrm>
        </p:spPr>
        <p:txBody>
          <a:bodyPr>
            <a:normAutofit/>
          </a:bodyPr>
          <a:lstStyle/>
          <a:p>
            <a:pPr marL="0" indent="0" algn="ctr">
              <a:buNone/>
            </a:pPr>
            <a:r>
              <a:rPr lang="en-US" sz="2800" b="1" dirty="0" err="1" smtClean="0"/>
              <a:t>Ipython</a:t>
            </a:r>
            <a:r>
              <a:rPr lang="en-US" sz="2800" b="1" dirty="0" smtClean="0"/>
              <a:t> Notebooks…</a:t>
            </a:r>
            <a:endParaRPr lang="en-US" dirty="0"/>
          </a:p>
        </p:txBody>
      </p:sp>
      <p:sp>
        <p:nvSpPr>
          <p:cNvPr id="3" name="Title 2"/>
          <p:cNvSpPr>
            <a:spLocks noGrp="1"/>
          </p:cNvSpPr>
          <p:nvPr>
            <p:ph type="title"/>
          </p:nvPr>
        </p:nvSpPr>
        <p:spPr/>
        <p:txBody>
          <a:bodyPr/>
          <a:lstStyle/>
          <a:p>
            <a:r>
              <a:rPr lang="en-US" dirty="0" smtClean="0"/>
              <a:t>Public Events</a:t>
            </a:r>
            <a:endParaRPr lang="en-US" dirty="0"/>
          </a:p>
        </p:txBody>
      </p:sp>
    </p:spTree>
    <p:extLst>
      <p:ext uri="{BB962C8B-B14F-4D97-AF65-F5344CB8AC3E}">
        <p14:creationId xmlns:p14="http://schemas.microsoft.com/office/powerpoint/2010/main" val="276884680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675467"/>
            <a:ext cx="8229599" cy="3450696"/>
          </a:xfrm>
        </p:spPr>
        <p:txBody>
          <a:bodyPr>
            <a:normAutofit/>
          </a:bodyPr>
          <a:lstStyle/>
          <a:p>
            <a:pPr marL="0" indent="0" algn="ctr">
              <a:buNone/>
            </a:pPr>
            <a:r>
              <a:rPr lang="en-US" sz="2800" b="1" dirty="0" err="1" smtClean="0"/>
              <a:t>Ipython</a:t>
            </a:r>
            <a:r>
              <a:rPr lang="en-US" sz="2800" b="1" dirty="0" smtClean="0"/>
              <a:t> Notebooks…</a:t>
            </a:r>
            <a:endParaRPr lang="en-US" dirty="0"/>
          </a:p>
        </p:txBody>
      </p:sp>
      <p:sp>
        <p:nvSpPr>
          <p:cNvPr id="3" name="Title 2"/>
          <p:cNvSpPr>
            <a:spLocks noGrp="1"/>
          </p:cNvSpPr>
          <p:nvPr>
            <p:ph type="title"/>
          </p:nvPr>
        </p:nvSpPr>
        <p:spPr/>
        <p:txBody>
          <a:bodyPr/>
          <a:lstStyle/>
          <a:p>
            <a:r>
              <a:rPr lang="en-US" dirty="0" smtClean="0"/>
              <a:t>Similar Stations</a:t>
            </a:r>
            <a:endParaRPr lang="en-US" dirty="0"/>
          </a:p>
        </p:txBody>
      </p:sp>
    </p:spTree>
    <p:extLst>
      <p:ext uri="{BB962C8B-B14F-4D97-AF65-F5344CB8AC3E}">
        <p14:creationId xmlns:p14="http://schemas.microsoft.com/office/powerpoint/2010/main" val="346756866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Integration</a:t>
            </a:r>
            <a:endParaRPr lang="en-US" dirty="0" smtClean="0"/>
          </a:p>
          <a:p>
            <a:endParaRPr lang="en-US" dirty="0" smtClean="0"/>
          </a:p>
          <a:p>
            <a:r>
              <a:rPr lang="en-US" dirty="0" smtClean="0"/>
              <a:t>Formal Presentation for Client</a:t>
            </a:r>
            <a:endParaRPr lang="en-US" dirty="0"/>
          </a:p>
        </p:txBody>
      </p:sp>
      <p:sp>
        <p:nvSpPr>
          <p:cNvPr id="3" name="Title 2"/>
          <p:cNvSpPr>
            <a:spLocks noGrp="1"/>
          </p:cNvSpPr>
          <p:nvPr>
            <p:ph type="title"/>
          </p:nvPr>
        </p:nvSpPr>
        <p:spPr/>
        <p:txBody>
          <a:bodyPr/>
          <a:lstStyle/>
          <a:p>
            <a:r>
              <a:rPr lang="en-US" dirty="0" smtClean="0"/>
              <a:t>Future Work</a:t>
            </a:r>
            <a:endParaRPr lang="en-US" dirty="0"/>
          </a:p>
        </p:txBody>
      </p:sp>
      <p:sp>
        <p:nvSpPr>
          <p:cNvPr id="4" name="TextBox 3"/>
          <p:cNvSpPr txBox="1"/>
          <p:nvPr/>
        </p:nvSpPr>
        <p:spPr>
          <a:xfrm>
            <a:off x="6142639" y="6174193"/>
            <a:ext cx="2544161" cy="369332"/>
          </a:xfrm>
          <a:prstGeom prst="rect">
            <a:avLst/>
          </a:prstGeom>
          <a:noFill/>
        </p:spPr>
        <p:txBody>
          <a:bodyPr wrap="none" rtlCol="0">
            <a:spAutoFit/>
          </a:bodyPr>
          <a:lstStyle/>
          <a:p>
            <a:r>
              <a:rPr lang="en-US" i="1" dirty="0" smtClean="0"/>
              <a:t>We’re still discovering…</a:t>
            </a:r>
            <a:endParaRPr lang="en-US" i="1" dirty="0"/>
          </a:p>
        </p:txBody>
      </p:sp>
    </p:spTree>
    <p:extLst>
      <p:ext uri="{BB962C8B-B14F-4D97-AF65-F5344CB8AC3E}">
        <p14:creationId xmlns:p14="http://schemas.microsoft.com/office/powerpoint/2010/main" val="63295157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28934" y="2675468"/>
            <a:ext cx="518808" cy="549456"/>
          </a:xfrm>
        </p:spPr>
        <p:txBody>
          <a:bodyPr>
            <a:noAutofit/>
          </a:bodyPr>
          <a:lstStyle/>
          <a:p>
            <a:pPr marL="0" indent="0">
              <a:buNone/>
            </a:pPr>
            <a:r>
              <a:rPr lang="en-US" sz="5400" dirty="0" smtClean="0"/>
              <a:t>?</a:t>
            </a:r>
            <a:endParaRPr lang="en-US" sz="5400" dirty="0"/>
          </a:p>
        </p:txBody>
      </p:sp>
      <p:sp>
        <p:nvSpPr>
          <p:cNvPr id="3" name="Title 2"/>
          <p:cNvSpPr>
            <a:spLocks noGrp="1"/>
          </p:cNvSpPr>
          <p:nvPr>
            <p:ph type="title"/>
          </p:nvPr>
        </p:nvSpPr>
        <p:spPr/>
        <p:txBody>
          <a:bodyPr/>
          <a:lstStyle/>
          <a:p>
            <a:r>
              <a:rPr lang="en-US" dirty="0" smtClean="0"/>
              <a:t>Questions</a:t>
            </a:r>
            <a:endParaRPr lang="en-US" dirty="0"/>
          </a:p>
        </p:txBody>
      </p:sp>
      <p:sp>
        <p:nvSpPr>
          <p:cNvPr id="4" name="Content Placeholder 1"/>
          <p:cNvSpPr txBox="1">
            <a:spLocks/>
          </p:cNvSpPr>
          <p:nvPr/>
        </p:nvSpPr>
        <p:spPr>
          <a:xfrm>
            <a:off x="2769530" y="5427963"/>
            <a:ext cx="518808" cy="54945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3600" dirty="0" smtClean="0"/>
              <a:t>?</a:t>
            </a:r>
            <a:endParaRPr lang="en-US" sz="3600" dirty="0"/>
          </a:p>
        </p:txBody>
      </p:sp>
      <p:sp>
        <p:nvSpPr>
          <p:cNvPr id="5" name="Content Placeholder 1"/>
          <p:cNvSpPr txBox="1">
            <a:spLocks/>
          </p:cNvSpPr>
          <p:nvPr/>
        </p:nvSpPr>
        <p:spPr>
          <a:xfrm>
            <a:off x="6657305" y="3377324"/>
            <a:ext cx="518808" cy="54945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4000" dirty="0" smtClean="0"/>
              <a:t>?</a:t>
            </a:r>
            <a:endParaRPr lang="en-US" sz="4000" dirty="0"/>
          </a:p>
        </p:txBody>
      </p:sp>
      <p:sp>
        <p:nvSpPr>
          <p:cNvPr id="6" name="Content Placeholder 1"/>
          <p:cNvSpPr txBox="1">
            <a:spLocks/>
          </p:cNvSpPr>
          <p:nvPr/>
        </p:nvSpPr>
        <p:spPr>
          <a:xfrm>
            <a:off x="6657305" y="5153235"/>
            <a:ext cx="518808" cy="54945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7200" dirty="0" smtClean="0"/>
              <a:t>?</a:t>
            </a:r>
            <a:endParaRPr lang="en-US" sz="7200" dirty="0"/>
          </a:p>
        </p:txBody>
      </p:sp>
      <p:sp>
        <p:nvSpPr>
          <p:cNvPr id="7" name="Content Placeholder 1"/>
          <p:cNvSpPr txBox="1">
            <a:spLocks/>
          </p:cNvSpPr>
          <p:nvPr/>
        </p:nvSpPr>
        <p:spPr>
          <a:xfrm>
            <a:off x="4667707" y="3652052"/>
            <a:ext cx="518808" cy="54945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4000" dirty="0" smtClean="0"/>
              <a:t>?</a:t>
            </a:r>
            <a:endParaRPr lang="en-US" sz="4000" dirty="0"/>
          </a:p>
        </p:txBody>
      </p:sp>
      <p:sp>
        <p:nvSpPr>
          <p:cNvPr id="8" name="Content Placeholder 1"/>
          <p:cNvSpPr txBox="1">
            <a:spLocks/>
          </p:cNvSpPr>
          <p:nvPr/>
        </p:nvSpPr>
        <p:spPr>
          <a:xfrm>
            <a:off x="1476797" y="3926780"/>
            <a:ext cx="518808" cy="54945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3600" dirty="0" smtClean="0"/>
              <a:t>?</a:t>
            </a:r>
            <a:endParaRPr lang="en-US" sz="3600" dirty="0"/>
          </a:p>
        </p:txBody>
      </p:sp>
      <p:sp>
        <p:nvSpPr>
          <p:cNvPr id="9" name="Content Placeholder 1"/>
          <p:cNvSpPr txBox="1">
            <a:spLocks/>
          </p:cNvSpPr>
          <p:nvPr/>
        </p:nvSpPr>
        <p:spPr>
          <a:xfrm>
            <a:off x="4347830" y="4969629"/>
            <a:ext cx="518808" cy="549456"/>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dirty="0" smtClean="0"/>
              <a:t>?</a:t>
            </a:r>
            <a:endParaRPr lang="en-US" dirty="0"/>
          </a:p>
        </p:txBody>
      </p:sp>
    </p:spTree>
    <p:extLst>
      <p:ext uri="{BB962C8B-B14F-4D97-AF65-F5344CB8AC3E}">
        <p14:creationId xmlns:p14="http://schemas.microsoft.com/office/powerpoint/2010/main" val="38065311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Inkwell">
      <a:dk1>
        <a:sysClr val="windowText" lastClr="000000"/>
      </a:dk1>
      <a:lt1>
        <a:sysClr val="window" lastClr="FFFFFF"/>
      </a:lt1>
      <a:dk2>
        <a:srgbClr val="584D2E"/>
      </a:dk2>
      <a:lt2>
        <a:srgbClr val="EFE7C3"/>
      </a:lt2>
      <a:accent1>
        <a:srgbClr val="860908"/>
      </a:accent1>
      <a:accent2>
        <a:srgbClr val="4A0505"/>
      </a:accent2>
      <a:accent3>
        <a:srgbClr val="7A500A"/>
      </a:accent3>
      <a:accent4>
        <a:srgbClr val="C47810"/>
      </a:accent4>
      <a:accent5>
        <a:srgbClr val="827752"/>
      </a:accent5>
      <a:accent6>
        <a:srgbClr val="B5BB83"/>
      </a:accent6>
      <a:hlink>
        <a:srgbClr val="C47810"/>
      </a:hlink>
      <a:folHlink>
        <a:srgbClr val="F0A43A"/>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Waveform.thmx</Template>
  <TotalTime>401</TotalTime>
  <Words>192</Words>
  <Application>Microsoft Macintosh PowerPoint</Application>
  <PresentationFormat>On-screen Show (4:3)</PresentationFormat>
  <Paragraphs>44</Paragraphs>
  <Slides>8</Slides>
  <Notes>6</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Waveform</vt:lpstr>
      <vt:lpstr>MBTA Captstone</vt:lpstr>
      <vt:lpstr>Recap</vt:lpstr>
      <vt:lpstr>Problems</vt:lpstr>
      <vt:lpstr>Prediction / Snow</vt:lpstr>
      <vt:lpstr>Public Events</vt:lpstr>
      <vt:lpstr>Similar Stations</vt:lpstr>
      <vt:lpstr>Future Work</vt:lpstr>
      <vt:lpstr>Questions</vt:lpstr>
    </vt:vector>
  </TitlesOfParts>
  <Company>Florida Institute of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MBTA Captstone</dc:title>
  <dc:creator>Aaron Zampaglione</dc:creator>
  <cp:lastModifiedBy>Aaron Zampaglione</cp:lastModifiedBy>
  <cp:revision>56</cp:revision>
  <dcterms:created xsi:type="dcterms:W3CDTF">2015-02-23T21:09:14Z</dcterms:created>
  <dcterms:modified xsi:type="dcterms:W3CDTF">2015-03-23T20:12:21Z</dcterms:modified>
</cp:coreProperties>
</file>