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9"/>
  </p:notesMasterIdLst>
  <p:sldIdLst>
    <p:sldId id="256" r:id="rId2"/>
    <p:sldId id="257" r:id="rId3"/>
    <p:sldId id="258" r:id="rId4"/>
    <p:sldId id="259" r:id="rId5"/>
    <p:sldId id="273" r:id="rId6"/>
    <p:sldId id="265" r:id="rId7"/>
    <p:sldId id="274" r:id="rId8"/>
    <p:sldId id="275" r:id="rId9"/>
    <p:sldId id="289" r:id="rId10"/>
    <p:sldId id="290" r:id="rId11"/>
    <p:sldId id="282" r:id="rId12"/>
    <p:sldId id="284" r:id="rId13"/>
    <p:sldId id="285" r:id="rId14"/>
    <p:sldId id="294" r:id="rId15"/>
    <p:sldId id="279" r:id="rId16"/>
    <p:sldId id="280" r:id="rId17"/>
    <p:sldId id="295" r:id="rId18"/>
    <p:sldId id="276" r:id="rId19"/>
    <p:sldId id="277" r:id="rId20"/>
    <p:sldId id="293" r:id="rId21"/>
    <p:sldId id="286" r:id="rId22"/>
    <p:sldId id="287" r:id="rId23"/>
    <p:sldId id="296" r:id="rId24"/>
    <p:sldId id="288" r:id="rId25"/>
    <p:sldId id="278" r:id="rId26"/>
    <p:sldId id="272"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78120" autoAdjust="0"/>
  </p:normalViewPr>
  <p:slideViewPr>
    <p:cSldViewPr snapToGrid="0" snapToObjects="1">
      <p:cViewPr>
        <p:scale>
          <a:sx n="75" d="100"/>
          <a:sy n="75" d="100"/>
        </p:scale>
        <p:origin x="-19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Over the past several years, public transit agencies have been collecting enormous amounts of data about their riders. Like many other industries affected by the Data Wave, transforming this data into useful information can be burdensome.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goal is to develop analytics for decision-makers that will ultimately be used to improve public transportation services.</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28274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5/14/15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Capstone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867" y="2675467"/>
            <a:ext cx="5462733" cy="3450696"/>
          </a:xfrm>
        </p:spPr>
      </p:pic>
      <p:sp>
        <p:nvSpPr>
          <p:cNvPr id="3" name="Title 2"/>
          <p:cNvSpPr>
            <a:spLocks noGrp="1"/>
          </p:cNvSpPr>
          <p:nvPr>
            <p:ph type="title"/>
          </p:nvPr>
        </p:nvSpPr>
        <p:spPr/>
        <p:txBody>
          <a:bodyPr/>
          <a:lstStyle/>
          <a:p>
            <a:r>
              <a:rPr lang="en-US" dirty="0" smtClean="0"/>
              <a:t>South Station Ridership</a:t>
            </a:r>
            <a:endParaRPr lang="en-US" dirty="0"/>
          </a:p>
        </p:txBody>
      </p:sp>
    </p:spTree>
    <p:extLst>
      <p:ext uri="{BB962C8B-B14F-4D97-AF65-F5344CB8AC3E}">
        <p14:creationId xmlns:p14="http://schemas.microsoft.com/office/powerpoint/2010/main" val="19787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Similar Stations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9144000" cy="4572000"/>
          </a:xfrm>
          <a:prstGeom prst="rect">
            <a:avLst/>
          </a:prstGeom>
        </p:spPr>
      </p:pic>
    </p:spTree>
    <p:extLst>
      <p:ext uri="{BB962C8B-B14F-4D97-AF65-F5344CB8AC3E}">
        <p14:creationId xmlns:p14="http://schemas.microsoft.com/office/powerpoint/2010/main" val="24481980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Dissimilar Stations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9144000" cy="4572000"/>
          </a:xfrm>
          <a:prstGeom prst="rect">
            <a:avLst/>
          </a:prstGeom>
        </p:spPr>
      </p:pic>
    </p:spTree>
    <p:extLst>
      <p:ext uri="{BB962C8B-B14F-4D97-AF65-F5344CB8AC3E}">
        <p14:creationId xmlns:p14="http://schemas.microsoft.com/office/powerpoint/2010/main" val="23608038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Station Groupings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982" y="2590800"/>
            <a:ext cx="4866436" cy="4267200"/>
          </a:xfrm>
          <a:prstGeom prst="rect">
            <a:avLst/>
          </a:prstGeom>
        </p:spPr>
      </p:pic>
    </p:spTree>
    <p:extLst>
      <p:ext uri="{BB962C8B-B14F-4D97-AF65-F5344CB8AC3E}">
        <p14:creationId xmlns:p14="http://schemas.microsoft.com/office/powerpoint/2010/main" val="36410188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pPr marL="0" indent="0">
              <a:buNone/>
            </a:pPr>
            <a:endParaRPr lang="en-US" dirty="0" smtClean="0"/>
          </a:p>
          <a:p>
            <a:pPr marL="0" indent="0">
              <a:buNone/>
            </a:pPr>
            <a:endParaRPr lang="en-US" dirty="0" smtClean="0"/>
          </a:p>
          <a:p>
            <a:r>
              <a:rPr lang="en-US" dirty="0" smtClean="0"/>
              <a:t>Predict </a:t>
            </a:r>
            <a:r>
              <a:rPr lang="en-US" b="1" dirty="0" smtClean="0"/>
              <a:t>daily</a:t>
            </a:r>
            <a:r>
              <a:rPr lang="en-US" dirty="0" smtClean="0"/>
              <a:t> entries for each station</a:t>
            </a:r>
          </a:p>
          <a:p>
            <a:endParaRPr lang="en-US" b="1" dirty="0"/>
          </a:p>
          <a:p>
            <a:r>
              <a:rPr lang="en-US" dirty="0" smtClean="0"/>
              <a:t>Improve personnel allocation</a:t>
            </a:r>
            <a:endParaRPr lang="en-US" dirty="0"/>
          </a:p>
        </p:txBody>
      </p:sp>
      <p:sp>
        <p:nvSpPr>
          <p:cNvPr id="3" name="Title 2"/>
          <p:cNvSpPr>
            <a:spLocks noGrp="1"/>
          </p:cNvSpPr>
          <p:nvPr>
            <p:ph type="title"/>
          </p:nvPr>
        </p:nvSpPr>
        <p:spPr/>
        <p:txBody>
          <a:bodyPr/>
          <a:lstStyle/>
          <a:p>
            <a:r>
              <a:rPr lang="en-US" dirty="0" smtClean="0"/>
              <a:t>Prediction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13150"/>
            <a:ext cx="1346200" cy="1346200"/>
          </a:xfrm>
          <a:prstGeom prst="rect">
            <a:avLst/>
          </a:prstGeom>
        </p:spPr>
      </p:pic>
    </p:spTree>
    <p:extLst>
      <p:ext uri="{BB962C8B-B14F-4D97-AF65-F5344CB8AC3E}">
        <p14:creationId xmlns:p14="http://schemas.microsoft.com/office/powerpoint/2010/main" val="181645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5999"/>
            <a:ext cx="7408333" cy="2570163"/>
          </a:xfrm>
        </p:spPr>
        <p:txBody>
          <a:bodyPr/>
          <a:lstStyle/>
          <a:p>
            <a:r>
              <a:rPr lang="en-US" dirty="0" smtClean="0"/>
              <a:t>Historical Entries</a:t>
            </a:r>
          </a:p>
          <a:p>
            <a:r>
              <a:rPr lang="en-US" dirty="0" smtClean="0"/>
              <a:t>Day/Month</a:t>
            </a:r>
            <a:endParaRPr lang="en-US" dirty="0"/>
          </a:p>
          <a:p>
            <a:r>
              <a:rPr lang="en-US" dirty="0" smtClean="0"/>
              <a:t>Snowfall and </a:t>
            </a:r>
            <a:r>
              <a:rPr lang="en-US" dirty="0"/>
              <a:t>S</a:t>
            </a:r>
            <a:r>
              <a:rPr lang="en-US" dirty="0" smtClean="0"/>
              <a:t>now Accumulation</a:t>
            </a:r>
          </a:p>
          <a:p>
            <a:r>
              <a:rPr lang="en-US" dirty="0" smtClean="0"/>
              <a:t>Sporting Events (Bruins/Celtics/</a:t>
            </a:r>
            <a:r>
              <a:rPr lang="en-US" dirty="0" err="1" smtClean="0"/>
              <a:t>RedSox</a:t>
            </a:r>
            <a:r>
              <a:rPr lang="en-US" dirty="0" smtClean="0"/>
              <a:t>)</a:t>
            </a:r>
            <a:endParaRPr lang="en-US" dirty="0"/>
          </a:p>
        </p:txBody>
      </p:sp>
      <p:sp>
        <p:nvSpPr>
          <p:cNvPr id="3" name="Title 2"/>
          <p:cNvSpPr>
            <a:spLocks noGrp="1"/>
          </p:cNvSpPr>
          <p:nvPr>
            <p:ph type="title"/>
          </p:nvPr>
        </p:nvSpPr>
        <p:spPr/>
        <p:txBody>
          <a:bodyPr/>
          <a:lstStyle/>
          <a:p>
            <a:r>
              <a:rPr lang="en-US" dirty="0" smtClean="0"/>
              <a:t>Prediction Features</a:t>
            </a:r>
            <a:endParaRPr lang="en-US" dirty="0"/>
          </a:p>
        </p:txBody>
      </p:sp>
    </p:spTree>
    <p:extLst>
      <p:ext uri="{BB962C8B-B14F-4D97-AF65-F5344CB8AC3E}">
        <p14:creationId xmlns:p14="http://schemas.microsoft.com/office/powerpoint/2010/main" val="28750094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860800"/>
            <a:ext cx="7408333" cy="1016000"/>
          </a:xfrm>
        </p:spPr>
        <p:txBody>
          <a:bodyPr/>
          <a:lstStyle/>
          <a:p>
            <a:pPr marL="0" indent="0" algn="ctr">
              <a:buNone/>
            </a:pPr>
            <a:r>
              <a:rPr lang="en-US" sz="3600" b="1" dirty="0" smtClean="0"/>
              <a:t>94% Accuracy</a:t>
            </a:r>
          </a:p>
          <a:p>
            <a:pPr marL="0" indent="0" algn="ctr">
              <a:buNone/>
            </a:pPr>
            <a:r>
              <a:rPr lang="en-US" sz="1600" dirty="0" smtClean="0"/>
              <a:t>(Average across all stations)</a:t>
            </a:r>
          </a:p>
          <a:p>
            <a:pPr marL="0" indent="0" algn="ctr">
              <a:buNone/>
            </a:pPr>
            <a:endParaRPr lang="en-US" dirty="0"/>
          </a:p>
        </p:txBody>
      </p:sp>
      <p:sp>
        <p:nvSpPr>
          <p:cNvPr id="3" name="Title 2"/>
          <p:cNvSpPr>
            <a:spLocks noGrp="1"/>
          </p:cNvSpPr>
          <p:nvPr>
            <p:ph type="title"/>
          </p:nvPr>
        </p:nvSpPr>
        <p:spPr/>
        <p:txBody>
          <a:bodyPr/>
          <a:lstStyle/>
          <a:p>
            <a:r>
              <a:rPr lang="en-US" dirty="0" smtClean="0"/>
              <a:t>Prediction Accuracy</a:t>
            </a:r>
            <a:endParaRPr lang="en-US" dirty="0"/>
          </a:p>
        </p:txBody>
      </p:sp>
      <p:sp>
        <p:nvSpPr>
          <p:cNvPr id="6" name="Content Placeholder 1"/>
          <p:cNvSpPr txBox="1">
            <a:spLocks/>
          </p:cNvSpPr>
          <p:nvPr/>
        </p:nvSpPr>
        <p:spPr>
          <a:xfrm>
            <a:off x="872067" y="6062135"/>
            <a:ext cx="7247467" cy="575731"/>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600" dirty="0" smtClean="0"/>
              <a:t>Outliers: Science Park, Community College, Riverside, and Suffolk Downs</a:t>
            </a:r>
          </a:p>
          <a:p>
            <a:pPr marL="0" indent="0" algn="ctr">
              <a:buFont typeface="Symbol" pitchFamily="18" charset="2"/>
              <a:buNone/>
            </a:pPr>
            <a:endParaRPr lang="en-US" dirty="0"/>
          </a:p>
        </p:txBody>
      </p:sp>
    </p:spTree>
    <p:extLst>
      <p:ext uri="{BB962C8B-B14F-4D97-AF65-F5344CB8AC3E}">
        <p14:creationId xmlns:p14="http://schemas.microsoft.com/office/powerpoint/2010/main" val="5627757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pPr marL="0" indent="0">
              <a:buNone/>
            </a:pPr>
            <a:endParaRPr lang="en-US" dirty="0" smtClean="0"/>
          </a:p>
          <a:p>
            <a:pPr marL="0" indent="0">
              <a:buNone/>
            </a:pPr>
            <a:endParaRPr lang="en-US" dirty="0" smtClean="0"/>
          </a:p>
          <a:p>
            <a:r>
              <a:rPr lang="en-US" dirty="0" smtClean="0"/>
              <a:t>Analyze </a:t>
            </a:r>
            <a:r>
              <a:rPr lang="en-US" b="1" dirty="0" smtClean="0"/>
              <a:t>snow</a:t>
            </a:r>
            <a:r>
              <a:rPr lang="en-US" dirty="0" smtClean="0"/>
              <a:t> and rain trends</a:t>
            </a:r>
          </a:p>
          <a:p>
            <a:endParaRPr lang="en-US" b="1" dirty="0"/>
          </a:p>
          <a:p>
            <a:r>
              <a:rPr lang="en-US" dirty="0" smtClean="0"/>
              <a:t>Understand change in </a:t>
            </a:r>
            <a:r>
              <a:rPr lang="en-US" b="1" dirty="0" smtClean="0"/>
              <a:t>demand</a:t>
            </a:r>
            <a:endParaRPr lang="en-US" b="1" dirty="0"/>
          </a:p>
        </p:txBody>
      </p:sp>
      <p:sp>
        <p:nvSpPr>
          <p:cNvPr id="3" name="Title 2"/>
          <p:cNvSpPr>
            <a:spLocks noGrp="1"/>
          </p:cNvSpPr>
          <p:nvPr>
            <p:ph type="title"/>
          </p:nvPr>
        </p:nvSpPr>
        <p:spPr/>
        <p:txBody>
          <a:bodyPr/>
          <a:lstStyle/>
          <a:p>
            <a:r>
              <a:rPr lang="en-US" dirty="0" smtClean="0"/>
              <a:t>Weather and MBTA</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3613150"/>
            <a:ext cx="1346200" cy="1346200"/>
          </a:xfrm>
          <a:prstGeom prst="rect">
            <a:avLst/>
          </a:prstGeom>
        </p:spPr>
      </p:pic>
    </p:spTree>
    <p:extLst>
      <p:ext uri="{BB962C8B-B14F-4D97-AF65-F5344CB8AC3E}">
        <p14:creationId xmlns:p14="http://schemas.microsoft.com/office/powerpoint/2010/main" val="145731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Snow Trend</a:t>
            </a:r>
            <a:endParaRPr lang="en-US" dirty="0"/>
          </a:p>
        </p:txBody>
      </p:sp>
      <p:pic>
        <p:nvPicPr>
          <p:cNvPr id="12" name="Content Placeholder 11" descr="linear-predictions.pdf"/>
          <p:cNvPicPr>
            <a:picLocks noGrp="1" noChangeAspect="1"/>
          </p:cNvPicPr>
          <p:nvPr>
            <p:ph idx="1"/>
          </p:nvPr>
        </p:nvPicPr>
        <p:blipFill>
          <a:blip r:embed="rId2">
            <a:extLst>
              <a:ext uri="{28A0092B-C50C-407E-A947-70E740481C1C}">
                <a14:useLocalDpi xmlns:a14="http://schemas.microsoft.com/office/drawing/2010/main" val="0"/>
              </a:ext>
            </a:extLst>
          </a:blip>
          <a:srcRect l="-3673" r="-3673"/>
          <a:stretch>
            <a:fillRect/>
          </a:stretch>
        </p:blipFill>
        <p:spPr>
          <a:xfrm>
            <a:off x="237186" y="2540000"/>
            <a:ext cx="8906814" cy="4148667"/>
          </a:xfrm>
        </p:spPr>
      </p:pic>
    </p:spTree>
    <p:extLst>
      <p:ext uri="{BB962C8B-B14F-4D97-AF65-F5344CB8AC3E}">
        <p14:creationId xmlns:p14="http://schemas.microsoft.com/office/powerpoint/2010/main" val="19085341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9F9kky</a:t>
            </a:r>
          </a:p>
          <a:p>
            <a:pPr marL="0" indent="0" algn="ctr">
              <a:buNone/>
            </a:pPr>
            <a:r>
              <a:rPr lang="en-US" sz="2000" dirty="0" smtClean="0"/>
              <a:t>(</a:t>
            </a:r>
            <a:r>
              <a:rPr lang="en-US" sz="2000" dirty="0"/>
              <a:t>http:/</a:t>
            </a:r>
            <a:r>
              <a:rPr lang="en-US" sz="2000" dirty="0" smtClean="0"/>
              <a:t>/</a:t>
            </a:r>
            <a:r>
              <a:rPr lang="en-US" sz="2000" dirty="0" err="1" smtClean="0"/>
              <a:t>azampagl.github.io</a:t>
            </a:r>
            <a:r>
              <a:rPr lang="en-US" sz="2000" dirty="0" smtClean="0"/>
              <a:t>/</a:t>
            </a:r>
            <a:r>
              <a:rPr lang="en-US" sz="2000" dirty="0" err="1" smtClean="0"/>
              <a:t>mbta</a:t>
            </a:r>
            <a:r>
              <a:rPr lang="en-US" sz="2000" dirty="0" smtClean="0"/>
              <a:t>-weather)</a:t>
            </a:r>
            <a:endParaRPr lang="en-US" sz="2000" dirty="0"/>
          </a:p>
        </p:txBody>
      </p:sp>
      <p:sp>
        <p:nvSpPr>
          <p:cNvPr id="3" name="Title 2"/>
          <p:cNvSpPr>
            <a:spLocks noGrp="1"/>
          </p:cNvSpPr>
          <p:nvPr>
            <p:ph type="title"/>
          </p:nvPr>
        </p:nvSpPr>
        <p:spPr/>
        <p:txBody>
          <a:bodyPr/>
          <a:lstStyle/>
          <a:p>
            <a:r>
              <a:rPr lang="en-US" dirty="0" smtClean="0"/>
              <a:t>Weather Visualization</a:t>
            </a:r>
            <a:endParaRPr lang="en-US" dirty="0"/>
          </a:p>
        </p:txBody>
      </p:sp>
    </p:spTree>
    <p:extLst>
      <p:ext uri="{BB962C8B-B14F-4D97-AF65-F5344CB8AC3E}">
        <p14:creationId xmlns:p14="http://schemas.microsoft.com/office/powerpoint/2010/main" val="1750773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pic>
        <p:nvPicPr>
          <p:cNvPr id="4" name="Picture 3" descr="big-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57" y="3065521"/>
            <a:ext cx="3810000" cy="2603500"/>
          </a:xfrm>
          <a:prstGeom prst="rect">
            <a:avLst/>
          </a:prstGeom>
        </p:spPr>
      </p:pic>
      <p:sp>
        <p:nvSpPr>
          <p:cNvPr id="8" name="Content Placeholder 1"/>
          <p:cNvSpPr>
            <a:spLocks noGrp="1"/>
          </p:cNvSpPr>
          <p:nvPr>
            <p:ph idx="1"/>
          </p:nvPr>
        </p:nvSpPr>
        <p:spPr>
          <a:xfrm>
            <a:off x="457200" y="3563740"/>
            <a:ext cx="7408333" cy="2024657"/>
          </a:xfrm>
        </p:spPr>
        <p:txBody>
          <a:bodyPr>
            <a:normAutofit/>
          </a:bodyPr>
          <a:lstStyle/>
          <a:p>
            <a:r>
              <a:rPr lang="en-US" dirty="0" smtClean="0">
                <a:solidFill>
                  <a:schemeClr val="tx1"/>
                </a:solidFill>
              </a:rPr>
              <a:t>Public Transit Agencies</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Transportation Data</a:t>
            </a:r>
            <a:endParaRPr lang="en-US" dirty="0"/>
          </a:p>
        </p:txBody>
      </p:sp>
    </p:spTree>
    <p:extLst>
      <p:ext uri="{BB962C8B-B14F-4D97-AF65-F5344CB8AC3E}">
        <p14:creationId xmlns:p14="http://schemas.microsoft.com/office/powerpoint/2010/main" val="23235550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r>
              <a:rPr lang="en-US" dirty="0" smtClean="0"/>
              <a:t>Focus on Red Sox, Bruins, Celtics</a:t>
            </a:r>
          </a:p>
          <a:p>
            <a:pPr marL="0" indent="0">
              <a:buNone/>
            </a:pPr>
            <a:endParaRPr lang="en-US" dirty="0"/>
          </a:p>
          <a:p>
            <a:r>
              <a:rPr lang="en-US" dirty="0" smtClean="0"/>
              <a:t>Spikes in demand before and after events</a:t>
            </a:r>
          </a:p>
          <a:p>
            <a:pPr marL="0" indent="0">
              <a:buNone/>
            </a:pPr>
            <a:endParaRPr lang="en-US" dirty="0"/>
          </a:p>
          <a:p>
            <a:r>
              <a:rPr lang="en-US" b="1" dirty="0" smtClean="0"/>
              <a:t>Entry Lift:</a:t>
            </a:r>
            <a:r>
              <a:rPr lang="en-US" dirty="0" smtClean="0"/>
              <a:t> increase in entries versus game-less days and times</a:t>
            </a:r>
          </a:p>
          <a:p>
            <a:pPr lvl="1"/>
            <a:r>
              <a:rPr lang="en-US" dirty="0" smtClean="0"/>
              <a:t>Pre-game </a:t>
            </a:r>
            <a:r>
              <a:rPr lang="en-US" dirty="0"/>
              <a:t>lift across the </a:t>
            </a:r>
            <a:r>
              <a:rPr lang="en-US" dirty="0" smtClean="0"/>
              <a:t>system</a:t>
            </a:r>
            <a:endParaRPr lang="en-US" dirty="0"/>
          </a:p>
          <a:p>
            <a:pPr lvl="1"/>
            <a:r>
              <a:rPr lang="en-US" dirty="0" smtClean="0"/>
              <a:t>Post-game </a:t>
            </a:r>
            <a:r>
              <a:rPr lang="en-US" dirty="0"/>
              <a:t>lift at nearby </a:t>
            </a:r>
            <a:r>
              <a:rPr lang="en-US" dirty="0" smtClean="0"/>
              <a:t>stations</a:t>
            </a:r>
            <a:endParaRPr lang="en-US" dirty="0"/>
          </a:p>
        </p:txBody>
      </p:sp>
      <p:sp>
        <p:nvSpPr>
          <p:cNvPr id="3" name="Title 2"/>
          <p:cNvSpPr>
            <a:spLocks noGrp="1"/>
          </p:cNvSpPr>
          <p:nvPr>
            <p:ph type="title"/>
          </p:nvPr>
        </p:nvSpPr>
        <p:spPr/>
        <p:txBody>
          <a:bodyPr/>
          <a:lstStyle/>
          <a:p>
            <a:r>
              <a:rPr lang="en-US" dirty="0" smtClean="0"/>
              <a:t>Sports and the MBTA</a:t>
            </a:r>
            <a:endParaRPr lang="en-US" dirty="0"/>
          </a:p>
        </p:txBody>
      </p:sp>
      <p:pic>
        <p:nvPicPr>
          <p:cNvPr id="4" name="Picture 3" descr="Red-Sox-Logo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901" y="2777066"/>
            <a:ext cx="2198432" cy="1202268"/>
          </a:xfrm>
          <a:prstGeom prst="rect">
            <a:avLst/>
          </a:prstGeom>
        </p:spPr>
      </p:pic>
    </p:spTree>
    <p:extLst>
      <p:ext uri="{BB962C8B-B14F-4D97-AF65-F5344CB8AC3E}">
        <p14:creationId xmlns:p14="http://schemas.microsoft.com/office/powerpoint/2010/main" val="1469202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Pre-game Entry Over Time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6" y="2540000"/>
            <a:ext cx="8297334" cy="4148667"/>
          </a:xfrm>
        </p:spPr>
      </p:pic>
    </p:spTree>
    <p:extLst>
      <p:ext uri="{BB962C8B-B14F-4D97-AF65-F5344CB8AC3E}">
        <p14:creationId xmlns:p14="http://schemas.microsoft.com/office/powerpoint/2010/main" val="12166142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Pre-game Entry Per Game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6" y="2540000"/>
            <a:ext cx="8297334" cy="4148667"/>
          </a:xfrm>
        </p:spPr>
      </p:pic>
    </p:spTree>
    <p:extLst>
      <p:ext uri="{BB962C8B-B14F-4D97-AF65-F5344CB8AC3E}">
        <p14:creationId xmlns:p14="http://schemas.microsoft.com/office/powerpoint/2010/main" val="21315196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r>
              <a:rPr lang="en-US" b="1" dirty="0"/>
              <a:t>Bruins</a:t>
            </a:r>
            <a:r>
              <a:rPr lang="en-US" dirty="0"/>
              <a:t>: largely core stations, northern Orange Line (Oak Grove, Wellington), ends of Red Line (Alewife, Braintree)</a:t>
            </a:r>
            <a:r>
              <a:rPr lang="en-US" dirty="0" smtClean="0"/>
              <a:t>.</a:t>
            </a:r>
          </a:p>
          <a:p>
            <a:endParaRPr lang="en-US" dirty="0"/>
          </a:p>
          <a:p>
            <a:r>
              <a:rPr lang="en-US" b="1" dirty="0"/>
              <a:t>Celtics</a:t>
            </a:r>
            <a:r>
              <a:rPr lang="en-US" dirty="0"/>
              <a:t>: primarily core stations, more southern Orange Line (</a:t>
            </a:r>
            <a:r>
              <a:rPr lang="en-US" dirty="0" err="1"/>
              <a:t>Ruggles</a:t>
            </a:r>
            <a:r>
              <a:rPr lang="en-US" dirty="0"/>
              <a:t>, Back Bay)</a:t>
            </a:r>
            <a:r>
              <a:rPr lang="en-US" dirty="0" smtClean="0"/>
              <a:t>.</a:t>
            </a:r>
          </a:p>
          <a:p>
            <a:endParaRPr lang="en-US" dirty="0"/>
          </a:p>
          <a:p>
            <a:r>
              <a:rPr lang="en-US" b="1" dirty="0"/>
              <a:t>Red Sox:</a:t>
            </a:r>
            <a:r>
              <a:rPr lang="en-US" dirty="0"/>
              <a:t> heavy outer station traffic at Riverside, Alewife, Braintree, Wonderland, </a:t>
            </a:r>
            <a:r>
              <a:rPr lang="en-US" dirty="0" err="1"/>
              <a:t>etc</a:t>
            </a:r>
            <a:endParaRPr lang="en-US" dirty="0"/>
          </a:p>
        </p:txBody>
      </p:sp>
      <p:sp>
        <p:nvSpPr>
          <p:cNvPr id="3" name="Title 2"/>
          <p:cNvSpPr>
            <a:spLocks noGrp="1"/>
          </p:cNvSpPr>
          <p:nvPr>
            <p:ph type="title"/>
          </p:nvPr>
        </p:nvSpPr>
        <p:spPr/>
        <p:txBody>
          <a:bodyPr>
            <a:normAutofit/>
          </a:bodyPr>
          <a:lstStyle/>
          <a:p>
            <a:r>
              <a:rPr lang="en-US" dirty="0" smtClean="0"/>
              <a:t>Pre-game Lift per Team</a:t>
            </a:r>
            <a:endParaRPr lang="en-US" dirty="0"/>
          </a:p>
        </p:txBody>
      </p:sp>
    </p:spTree>
    <p:extLst>
      <p:ext uri="{BB962C8B-B14F-4D97-AF65-F5344CB8AC3E}">
        <p14:creationId xmlns:p14="http://schemas.microsoft.com/office/powerpoint/2010/main" val="198987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Post-game Station Trends</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6" y="2540000"/>
            <a:ext cx="8297334" cy="4148667"/>
          </a:xfrm>
        </p:spPr>
      </p:pic>
    </p:spTree>
    <p:extLst>
      <p:ext uri="{BB962C8B-B14F-4D97-AF65-F5344CB8AC3E}">
        <p14:creationId xmlns:p14="http://schemas.microsoft.com/office/powerpoint/2010/main" val="14134068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2RRjCC</a:t>
            </a:r>
          </a:p>
          <a:p>
            <a:pPr marL="0" indent="0" algn="ctr">
              <a:buNone/>
            </a:pPr>
            <a:r>
              <a:rPr lang="en-US" sz="2000" dirty="0"/>
              <a:t>(http://</a:t>
            </a:r>
            <a:r>
              <a:rPr lang="en-US" sz="2000" dirty="0" err="1"/>
              <a:t>micahlanier.github.io</a:t>
            </a:r>
            <a:r>
              <a:rPr lang="en-US" sz="2000" dirty="0"/>
              <a:t>/cs171-</a:t>
            </a:r>
            <a:r>
              <a:rPr lang="en-US" sz="2000" dirty="0" smtClean="0"/>
              <a:t>gameday)</a:t>
            </a:r>
            <a:endParaRPr lang="en-US" sz="2000" dirty="0"/>
          </a:p>
        </p:txBody>
      </p:sp>
      <p:sp>
        <p:nvSpPr>
          <p:cNvPr id="3" name="Title 2"/>
          <p:cNvSpPr>
            <a:spLocks noGrp="1"/>
          </p:cNvSpPr>
          <p:nvPr>
            <p:ph type="title"/>
          </p:nvPr>
        </p:nvSpPr>
        <p:spPr/>
        <p:txBody>
          <a:bodyPr/>
          <a:lstStyle/>
          <a:p>
            <a:r>
              <a:rPr lang="en-US" dirty="0" smtClean="0"/>
              <a:t>Event Visualization</a:t>
            </a:r>
            <a:endParaRPr lang="en-US" dirty="0"/>
          </a:p>
        </p:txBody>
      </p:sp>
    </p:spTree>
    <p:extLst>
      <p:ext uri="{BB962C8B-B14F-4D97-AF65-F5344CB8AC3E}">
        <p14:creationId xmlns:p14="http://schemas.microsoft.com/office/powerpoint/2010/main" val="18295343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2675467"/>
            <a:ext cx="3733800" cy="3450696"/>
          </a:xfrm>
        </p:spPr>
        <p:txBody>
          <a:bodyPr/>
          <a:lstStyle/>
          <a:p>
            <a:r>
              <a:rPr lang="en-US" dirty="0" smtClean="0"/>
              <a:t>Bus Data</a:t>
            </a:r>
          </a:p>
          <a:p>
            <a:endParaRPr lang="en-US" dirty="0" smtClean="0"/>
          </a:p>
          <a:p>
            <a:r>
              <a:rPr lang="en-US" dirty="0" smtClean="0"/>
              <a:t>Public Events</a:t>
            </a:r>
          </a:p>
          <a:p>
            <a:endParaRPr lang="en-US" dirty="0"/>
          </a:p>
          <a:p>
            <a:r>
              <a:rPr lang="en-US" dirty="0" smtClean="0"/>
              <a:t>Sentiment Analysis</a:t>
            </a:r>
          </a:p>
          <a:p>
            <a:endParaRPr lang="en-US" dirty="0"/>
          </a:p>
          <a:p>
            <a:r>
              <a:rPr lang="en-US" dirty="0" smtClean="0"/>
              <a:t>MBTA Alerts</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
        <p:nvSpPr>
          <p:cNvPr id="5" name="Content Placeholder 1"/>
          <p:cNvSpPr txBox="1">
            <a:spLocks/>
          </p:cNvSpPr>
          <p:nvPr/>
        </p:nvSpPr>
        <p:spPr>
          <a:xfrm>
            <a:off x="5020732" y="2675467"/>
            <a:ext cx="3733800"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smtClean="0"/>
              <a:t>Understanding Outliers</a:t>
            </a:r>
          </a:p>
          <a:p>
            <a:endParaRPr lang="en-US" dirty="0" smtClean="0"/>
          </a:p>
          <a:p>
            <a:r>
              <a:rPr lang="en-US" dirty="0" smtClean="0"/>
              <a:t>Integrate Exit Data</a:t>
            </a:r>
          </a:p>
          <a:p>
            <a:endParaRPr lang="en-US" dirty="0"/>
          </a:p>
          <a:p>
            <a:r>
              <a:rPr lang="en-US" dirty="0" smtClean="0"/>
              <a:t>Real-time Systems</a:t>
            </a:r>
            <a:endParaRPr lang="en-US"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75879"/>
            <a:ext cx="7408333" cy="2887860"/>
          </a:xfrm>
        </p:spPr>
        <p:txBody>
          <a:bodyPr>
            <a:normAutofit/>
          </a:bodyPr>
          <a:lstStyle/>
          <a:p>
            <a:r>
              <a:rPr lang="en-US" dirty="0" smtClean="0">
                <a:solidFill>
                  <a:schemeClr val="tx1"/>
                </a:solidFill>
              </a:rPr>
              <a:t>Capstone Project</a:t>
            </a:r>
          </a:p>
          <a:p>
            <a:endParaRPr lang="en-US" dirty="0">
              <a:solidFill>
                <a:schemeClr val="tx1"/>
              </a:solidFill>
            </a:endParaRPr>
          </a:p>
          <a:p>
            <a:r>
              <a:rPr lang="en-US" dirty="0" smtClean="0">
                <a:solidFill>
                  <a:schemeClr val="tx1"/>
                </a:solidFill>
              </a:rPr>
              <a:t>MBTA’s Fare Collection System</a:t>
            </a:r>
          </a:p>
          <a:p>
            <a:pPr marL="0" indent="0">
              <a:buNone/>
            </a:pPr>
            <a:endParaRPr lang="en-US" dirty="0" smtClean="0">
              <a:solidFill>
                <a:schemeClr val="tx1"/>
              </a:solidFill>
            </a:endParaRPr>
          </a:p>
          <a:p>
            <a:r>
              <a:rPr lang="en-US" dirty="0" smtClean="0">
                <a:solidFill>
                  <a:schemeClr val="tx1"/>
                </a:solidFill>
              </a:rPr>
              <a:t>Internal and </a:t>
            </a:r>
            <a:r>
              <a:rPr lang="en-US" b="1" dirty="0" smtClean="0">
                <a:solidFill>
                  <a:schemeClr val="tx1"/>
                </a:solidFill>
              </a:rPr>
              <a:t>External</a:t>
            </a:r>
            <a:r>
              <a:rPr lang="en-US" dirty="0" smtClean="0">
                <a:solidFill>
                  <a:schemeClr val="tx1"/>
                </a:solidFill>
              </a:rPr>
              <a:t> Patterns</a:t>
            </a:r>
            <a:endParaRPr lang="en-US" dirty="0"/>
          </a:p>
        </p:txBody>
      </p:sp>
      <p:sp>
        <p:nvSpPr>
          <p:cNvPr id="3" name="Title 2"/>
          <p:cNvSpPr>
            <a:spLocks noGrp="1"/>
          </p:cNvSpPr>
          <p:nvPr>
            <p:ph type="title"/>
          </p:nvPr>
        </p:nvSpPr>
        <p:spPr/>
        <p:txBody>
          <a:bodyPr/>
          <a:lstStyle/>
          <a:p>
            <a:r>
              <a:rPr lang="en-US" dirty="0" smtClean="0"/>
              <a:t>Harvard and the MBTA</a:t>
            </a:r>
            <a:endParaRPr lang="en-US" dirty="0"/>
          </a:p>
        </p:txBody>
      </p:sp>
      <p:pic>
        <p:nvPicPr>
          <p:cNvPr id="4" name="Picture 3" desc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5547" y="4008276"/>
            <a:ext cx="8229600" cy="441908"/>
          </a:xfrm>
        </p:spPr>
        <p:txBody>
          <a:bodyPr>
            <a:normAutofit/>
          </a:bodyPr>
          <a:lstStyle/>
          <a:p>
            <a:pPr marL="0" indent="0" algn="ctr">
              <a:buNone/>
            </a:pPr>
            <a:r>
              <a:rPr lang="en-US" sz="1800" i="1" dirty="0"/>
              <a:t>“How does </a:t>
            </a:r>
            <a:r>
              <a:rPr lang="en-US" sz="1800" i="1" dirty="0" smtClean="0"/>
              <a:t>weather affect </a:t>
            </a:r>
            <a:r>
              <a:rPr lang="en-US" sz="1800" i="1" dirty="0"/>
              <a:t>MBTA ridership?”</a:t>
            </a:r>
          </a:p>
        </p:txBody>
      </p:sp>
      <p:sp>
        <p:nvSpPr>
          <p:cNvPr id="3" name="Title 2"/>
          <p:cNvSpPr>
            <a:spLocks noGrp="1"/>
          </p:cNvSpPr>
          <p:nvPr>
            <p:ph type="title"/>
          </p:nvPr>
        </p:nvSpPr>
        <p:spPr/>
        <p:txBody>
          <a:bodyPr/>
          <a:lstStyle/>
          <a:p>
            <a:r>
              <a:rPr lang="en-US" dirty="0" smtClean="0"/>
              <a:t>Motivation</a:t>
            </a:r>
            <a:endParaRPr lang="en-US" dirty="0"/>
          </a:p>
        </p:txBody>
      </p:sp>
      <p:sp>
        <p:nvSpPr>
          <p:cNvPr id="8" name="Content Placeholder 1"/>
          <p:cNvSpPr txBox="1">
            <a:spLocks/>
          </p:cNvSpPr>
          <p:nvPr/>
        </p:nvSpPr>
        <p:spPr>
          <a:xfrm>
            <a:off x="-1725122"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“How do public events affect ridership?”</a:t>
            </a:r>
            <a:endParaRPr lang="en-US" sz="1800" i="1" dirty="0"/>
          </a:p>
        </p:txBody>
      </p:sp>
      <p:sp>
        <p:nvSpPr>
          <p:cNvPr id="9" name="Content Placeholder 1"/>
          <p:cNvSpPr txBox="1">
            <a:spLocks/>
          </p:cNvSpPr>
          <p:nvPr/>
        </p:nvSpPr>
        <p:spPr>
          <a:xfrm>
            <a:off x="2812364"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predict ridership for a given day?”</a:t>
            </a:r>
            <a:endParaRPr lang="en-US" sz="1800" i="1" dirty="0"/>
          </a:p>
        </p:txBody>
      </p:sp>
      <p:sp>
        <p:nvSpPr>
          <p:cNvPr id="10" name="Content Placeholder 1"/>
          <p:cNvSpPr txBox="1">
            <a:spLocks/>
          </p:cNvSpPr>
          <p:nvPr/>
        </p:nvSpPr>
        <p:spPr>
          <a:xfrm>
            <a:off x="2727699" y="4008276"/>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identify similar stations?”</a:t>
            </a:r>
            <a:endParaRPr lang="en-US" sz="1800" i="1" dirty="0"/>
          </a:p>
        </p:txBody>
      </p:sp>
      <p:pic>
        <p:nvPicPr>
          <p:cNvPr id="11" name="Picture 10" descr="correl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1" y="2923936"/>
            <a:ext cx="951986" cy="960967"/>
          </a:xfrm>
          <a:prstGeom prst="rect">
            <a:avLst/>
          </a:prstGeom>
        </p:spPr>
      </p:pic>
      <p:pic>
        <p:nvPicPr>
          <p:cNvPr id="12" name="Picture 11" descr="even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9" y="4958420"/>
            <a:ext cx="964241" cy="982607"/>
          </a:xfrm>
          <a:prstGeom prst="rect">
            <a:avLst/>
          </a:prstGeom>
        </p:spPr>
      </p:pic>
      <p:pic>
        <p:nvPicPr>
          <p:cNvPr id="13" name="Picture 12" descr="predic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478" y="4991118"/>
            <a:ext cx="949909" cy="949909"/>
          </a:xfrm>
          <a:prstGeom prst="rect">
            <a:avLst/>
          </a:prstGeom>
        </p:spPr>
      </p:pic>
      <p:pic>
        <p:nvPicPr>
          <p:cNvPr id="14" name="Picture 13" descr="weath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176" y="2892662"/>
            <a:ext cx="983054" cy="992241"/>
          </a:xfrm>
          <a:prstGeom prst="rect">
            <a:avLst/>
          </a:prstGeom>
        </p:spPr>
      </p:pic>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January, </a:t>
            </a:r>
            <a:r>
              <a:rPr lang="en-US" dirty="0" smtClean="0"/>
              <a:t>2013 </a:t>
            </a:r>
            <a:r>
              <a:rPr lang="en-US" dirty="0" smtClean="0"/>
              <a:t>– February, 2015</a:t>
            </a:r>
          </a:p>
          <a:p>
            <a:r>
              <a:rPr lang="en-US" dirty="0" smtClean="0"/>
              <a:t>7.83 million records</a:t>
            </a:r>
          </a:p>
          <a:p>
            <a:r>
              <a:rPr lang="en-US" dirty="0" smtClean="0"/>
              <a:t>286 million rides (~1.3 million per weekday)</a:t>
            </a:r>
          </a:p>
          <a:p>
            <a:endParaRPr lang="en-US" dirty="0" smtClean="0"/>
          </a:p>
          <a:p>
            <a:r>
              <a:rPr lang="en-US" dirty="0" smtClean="0"/>
              <a:t>Aggregation:</a:t>
            </a:r>
          </a:p>
          <a:p>
            <a:pPr lvl="1"/>
            <a:r>
              <a:rPr lang="en-US" dirty="0" smtClean="0"/>
              <a:t>Bus route/direction and T location</a:t>
            </a:r>
          </a:p>
          <a:p>
            <a:pPr lvl="1"/>
            <a:r>
              <a:rPr lang="en-US" dirty="0" smtClean="0"/>
              <a:t>15-minute increments</a:t>
            </a:r>
          </a:p>
        </p:txBody>
      </p:sp>
      <p:sp>
        <p:nvSpPr>
          <p:cNvPr id="3" name="Title 2"/>
          <p:cNvSpPr>
            <a:spLocks noGrp="1"/>
          </p:cNvSpPr>
          <p:nvPr>
            <p:ph type="title"/>
          </p:nvPr>
        </p:nvSpPr>
        <p:spPr/>
        <p:txBody>
          <a:bodyPr/>
          <a:lstStyle/>
          <a:p>
            <a:r>
              <a:rPr lang="en-US" dirty="0" smtClean="0"/>
              <a:t>Transportation Data</a:t>
            </a:r>
            <a:endParaRPr lang="en-US" dirty="0"/>
          </a:p>
        </p:txBody>
      </p:sp>
    </p:spTree>
    <p:extLst>
      <p:ext uri="{BB962C8B-B14F-4D97-AF65-F5344CB8AC3E}">
        <p14:creationId xmlns:p14="http://schemas.microsoft.com/office/powerpoint/2010/main" val="2646175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Transportation Data</a:t>
            </a:r>
            <a:endParaRPr lang="en-US" dirty="0"/>
          </a:p>
        </p:txBody>
      </p:sp>
      <p:pic>
        <p:nvPicPr>
          <p:cNvPr id="7" name="Picture 6" descr="transport_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617" y="3333723"/>
            <a:ext cx="5956491" cy="1604380"/>
          </a:xfrm>
          <a:prstGeom prst="rect">
            <a:avLst/>
          </a:prstGeom>
        </p:spPr>
      </p:pic>
    </p:spTree>
    <p:extLst>
      <p:ext uri="{BB962C8B-B14F-4D97-AF65-F5344CB8AC3E}">
        <p14:creationId xmlns:p14="http://schemas.microsoft.com/office/powerpoint/2010/main" val="3960661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Weather Data</a:t>
            </a:r>
            <a:endParaRPr lang="en-US" dirty="0"/>
          </a:p>
        </p:txBody>
      </p:sp>
      <p:pic>
        <p:nvPicPr>
          <p:cNvPr id="5" name="Picture 4" descr="data-weath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3255432"/>
            <a:ext cx="7137277" cy="1824567"/>
          </a:xfrm>
          <a:prstGeom prst="rect">
            <a:avLst/>
          </a:prstGeom>
        </p:spPr>
      </p:pic>
    </p:spTree>
    <p:extLst>
      <p:ext uri="{BB962C8B-B14F-4D97-AF65-F5344CB8AC3E}">
        <p14:creationId xmlns:p14="http://schemas.microsoft.com/office/powerpoint/2010/main" val="16511335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3" y="3272366"/>
            <a:ext cx="6536267" cy="2358818"/>
          </a:xfrm>
          <a:prstGeom prst="rect">
            <a:avLst/>
          </a:prstGeom>
        </p:spPr>
      </p:pic>
    </p:spTree>
    <p:extLst>
      <p:ext uri="{BB962C8B-B14F-4D97-AF65-F5344CB8AC3E}">
        <p14:creationId xmlns:p14="http://schemas.microsoft.com/office/powerpoint/2010/main" val="16531534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3 at 7.31.04 PM.png"/>
          <p:cNvPicPr>
            <a:picLocks noGrp="1" noChangeAspect="1"/>
          </p:cNvPicPr>
          <p:nvPr>
            <p:ph idx="1"/>
          </p:nvPr>
        </p:nvPicPr>
        <p:blipFill>
          <a:blip r:embed="rId2">
            <a:extLst>
              <a:ext uri="{28A0092B-C50C-407E-A947-70E740481C1C}">
                <a14:useLocalDpi xmlns:a14="http://schemas.microsoft.com/office/drawing/2010/main" val="0"/>
              </a:ext>
            </a:extLst>
          </a:blip>
          <a:srcRect l="-16684" r="-16684"/>
          <a:stretch>
            <a:fillRect/>
          </a:stretch>
        </p:blipFill>
        <p:spPr/>
      </p:pic>
      <p:sp>
        <p:nvSpPr>
          <p:cNvPr id="3" name="Title 2"/>
          <p:cNvSpPr>
            <a:spLocks noGrp="1"/>
          </p:cNvSpPr>
          <p:nvPr>
            <p:ph type="title"/>
          </p:nvPr>
        </p:nvSpPr>
        <p:spPr/>
        <p:txBody>
          <a:bodyPr/>
          <a:lstStyle/>
          <a:p>
            <a:r>
              <a:rPr lang="en-US" dirty="0" smtClean="0"/>
              <a:t>Oak Grove Ridership</a:t>
            </a:r>
            <a:endParaRPr lang="en-US" dirty="0"/>
          </a:p>
        </p:txBody>
      </p:sp>
    </p:spTree>
    <p:extLst>
      <p:ext uri="{BB962C8B-B14F-4D97-AF65-F5344CB8AC3E}">
        <p14:creationId xmlns:p14="http://schemas.microsoft.com/office/powerpoint/2010/main" val="500265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925</TotalTime>
  <Words>550</Words>
  <Application>Microsoft Macintosh PowerPoint</Application>
  <PresentationFormat>On-screen Show (4:3)</PresentationFormat>
  <Paragraphs>116</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Waveform</vt:lpstr>
      <vt:lpstr>MBTA Capstone</vt:lpstr>
      <vt:lpstr>Overview</vt:lpstr>
      <vt:lpstr>Harvard and the MBTA</vt:lpstr>
      <vt:lpstr>Motivation</vt:lpstr>
      <vt:lpstr>Transportation Data</vt:lpstr>
      <vt:lpstr>Transportation Data</vt:lpstr>
      <vt:lpstr>Weather Data</vt:lpstr>
      <vt:lpstr>Event Data</vt:lpstr>
      <vt:lpstr>Oak Grove Ridership</vt:lpstr>
      <vt:lpstr>South Station Ridership</vt:lpstr>
      <vt:lpstr>Similar Stations</vt:lpstr>
      <vt:lpstr>Dissimilar Stations</vt:lpstr>
      <vt:lpstr>Station Groupings</vt:lpstr>
      <vt:lpstr>Prediction</vt:lpstr>
      <vt:lpstr>Prediction Features</vt:lpstr>
      <vt:lpstr>Prediction Accuracy</vt:lpstr>
      <vt:lpstr>Weather and MBTA</vt:lpstr>
      <vt:lpstr>Snow Trend</vt:lpstr>
      <vt:lpstr>Weather Visualization</vt:lpstr>
      <vt:lpstr>Sports and the MBTA</vt:lpstr>
      <vt:lpstr>Pre-game Entry Over Time</vt:lpstr>
      <vt:lpstr>Pre-game Entry Per Game</vt:lpstr>
      <vt:lpstr>Pre-game Lift per Team</vt:lpstr>
      <vt:lpstr>Post-game Station Trends</vt:lpstr>
      <vt:lpstr>Event Visualization</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Aaron Zampaglione</cp:lastModifiedBy>
  <cp:revision>104</cp:revision>
  <dcterms:created xsi:type="dcterms:W3CDTF">2015-02-23T21:09:14Z</dcterms:created>
  <dcterms:modified xsi:type="dcterms:W3CDTF">2015-05-14T15:06:24Z</dcterms:modified>
</cp:coreProperties>
</file>