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73" r:id="rId6"/>
    <p:sldId id="265" r:id="rId7"/>
    <p:sldId id="274" r:id="rId8"/>
    <p:sldId id="275" r:id="rId9"/>
    <p:sldId id="276" r:id="rId10"/>
    <p:sldId id="277" r:id="rId11"/>
    <p:sldId id="278" r:id="rId12"/>
    <p:sldId id="279" r:id="rId13"/>
    <p:sldId id="272"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4" autoAdjust="0"/>
    <p:restoredTop sz="78120" autoAdjust="0"/>
  </p:normalViewPr>
  <p:slideViewPr>
    <p:cSldViewPr snapToGrid="0" snapToObjects="1">
      <p:cViewPr>
        <p:scale>
          <a:sx n="75" d="100"/>
          <a:sy n="75" d="100"/>
        </p:scale>
        <p:origin x="-194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5/12/15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5/12/15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a:t>
            </a:r>
            <a:r>
              <a:rPr lang="en-US" dirty="0" smtClean="0"/>
              <a:t>Capstone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9F9kky</a:t>
            </a:r>
          </a:p>
          <a:p>
            <a:pPr marL="0" indent="0" algn="ctr">
              <a:buNone/>
            </a:pPr>
            <a:r>
              <a:rPr lang="en-US" sz="2000" dirty="0" smtClean="0"/>
              <a:t>(</a:t>
            </a:r>
            <a:r>
              <a:rPr lang="en-US" sz="2000" dirty="0"/>
              <a:t>http:/</a:t>
            </a:r>
            <a:r>
              <a:rPr lang="en-US" sz="2000" dirty="0" smtClean="0"/>
              <a:t>/</a:t>
            </a:r>
            <a:r>
              <a:rPr lang="en-US" sz="2000" dirty="0" err="1" smtClean="0"/>
              <a:t>azampagl.github.io</a:t>
            </a:r>
            <a:r>
              <a:rPr lang="en-US" sz="2000" dirty="0" smtClean="0"/>
              <a:t>/</a:t>
            </a:r>
            <a:r>
              <a:rPr lang="en-US" sz="2000" dirty="0" err="1" smtClean="0"/>
              <a:t>mbta</a:t>
            </a:r>
            <a:r>
              <a:rPr lang="en-US" sz="2000" dirty="0" smtClean="0"/>
              <a:t>-weather)</a:t>
            </a:r>
            <a:endParaRPr lang="en-US" sz="2000" dirty="0"/>
          </a:p>
        </p:txBody>
      </p:sp>
      <p:sp>
        <p:nvSpPr>
          <p:cNvPr id="3" name="Title 2"/>
          <p:cNvSpPr>
            <a:spLocks noGrp="1"/>
          </p:cNvSpPr>
          <p:nvPr>
            <p:ph type="title"/>
          </p:nvPr>
        </p:nvSpPr>
        <p:spPr/>
        <p:txBody>
          <a:bodyPr/>
          <a:lstStyle/>
          <a:p>
            <a:r>
              <a:rPr lang="en-US" dirty="0" smtClean="0"/>
              <a:t>Weather Visualization</a:t>
            </a:r>
            <a:endParaRPr lang="en-US" dirty="0"/>
          </a:p>
        </p:txBody>
      </p:sp>
    </p:spTree>
    <p:extLst>
      <p:ext uri="{BB962C8B-B14F-4D97-AF65-F5344CB8AC3E}">
        <p14:creationId xmlns:p14="http://schemas.microsoft.com/office/powerpoint/2010/main" val="17507734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2RRjCC</a:t>
            </a:r>
          </a:p>
          <a:p>
            <a:pPr marL="0" indent="0" algn="ctr">
              <a:buNone/>
            </a:pPr>
            <a:r>
              <a:rPr lang="en-US" sz="2000" dirty="0"/>
              <a:t>(http://</a:t>
            </a:r>
            <a:r>
              <a:rPr lang="en-US" sz="2000" dirty="0" err="1"/>
              <a:t>micahlanier.github.io</a:t>
            </a:r>
            <a:r>
              <a:rPr lang="en-US" sz="2000" dirty="0"/>
              <a:t>/cs171-</a:t>
            </a:r>
            <a:r>
              <a:rPr lang="en-US" sz="2000" dirty="0" smtClean="0"/>
              <a:t>gameday)</a:t>
            </a:r>
            <a:endParaRPr lang="en-US" sz="2000" dirty="0"/>
          </a:p>
        </p:txBody>
      </p:sp>
      <p:sp>
        <p:nvSpPr>
          <p:cNvPr id="3" name="Title 2"/>
          <p:cNvSpPr>
            <a:spLocks noGrp="1"/>
          </p:cNvSpPr>
          <p:nvPr>
            <p:ph type="title"/>
          </p:nvPr>
        </p:nvSpPr>
        <p:spPr/>
        <p:txBody>
          <a:bodyPr/>
          <a:lstStyle/>
          <a:p>
            <a:r>
              <a:rPr lang="en-US" dirty="0" smtClean="0"/>
              <a:t>Event Visualization</a:t>
            </a:r>
            <a:endParaRPr lang="en-US" dirty="0"/>
          </a:p>
        </p:txBody>
      </p:sp>
    </p:spTree>
    <p:extLst>
      <p:ext uri="{BB962C8B-B14F-4D97-AF65-F5344CB8AC3E}">
        <p14:creationId xmlns:p14="http://schemas.microsoft.com/office/powerpoint/2010/main" val="18295343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linear model, historical benchmark(86%) which predictors we decided on, which stations improved the most, </a:t>
            </a:r>
            <a:r>
              <a:rPr lang="en-US"/>
              <a:t>final </a:t>
            </a:r>
            <a:r>
              <a:rPr lang="en-US" smtClean="0"/>
              <a:t>accuracy</a:t>
            </a:r>
          </a:p>
          <a:p>
            <a:endParaRPr lang="en-US" dirty="0"/>
          </a:p>
        </p:txBody>
      </p:sp>
      <p:sp>
        <p:nvSpPr>
          <p:cNvPr id="3" name="Title 2"/>
          <p:cNvSpPr>
            <a:spLocks noGrp="1"/>
          </p:cNvSpPr>
          <p:nvPr>
            <p:ph type="title"/>
          </p:nvPr>
        </p:nvSpPr>
        <p:spPr/>
        <p:txBody>
          <a:bodyPr/>
          <a:lstStyle/>
          <a:p>
            <a:r>
              <a:rPr lang="en-US" dirty="0" smtClean="0"/>
              <a:t>Prediction</a:t>
            </a:r>
            <a:endParaRPr lang="en-US" dirty="0"/>
          </a:p>
        </p:txBody>
      </p:sp>
    </p:spTree>
    <p:extLst>
      <p:ext uri="{BB962C8B-B14F-4D97-AF65-F5344CB8AC3E}">
        <p14:creationId xmlns:p14="http://schemas.microsoft.com/office/powerpoint/2010/main" val="28750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675467"/>
            <a:ext cx="3733800" cy="3450696"/>
          </a:xfrm>
        </p:spPr>
        <p:txBody>
          <a:bodyPr/>
          <a:lstStyle/>
          <a:p>
            <a:r>
              <a:rPr lang="en-US" dirty="0" smtClean="0"/>
              <a:t>Bus Data</a:t>
            </a:r>
            <a:endParaRPr lang="en-US" dirty="0" smtClean="0"/>
          </a:p>
          <a:p>
            <a:endParaRPr lang="en-US" dirty="0" smtClean="0"/>
          </a:p>
          <a:p>
            <a:r>
              <a:rPr lang="en-US" dirty="0" smtClean="0"/>
              <a:t>Public Events</a:t>
            </a:r>
          </a:p>
          <a:p>
            <a:endParaRPr lang="en-US" dirty="0"/>
          </a:p>
          <a:p>
            <a:r>
              <a:rPr lang="en-US" dirty="0" smtClean="0"/>
              <a:t>Sentiment Analysis</a:t>
            </a:r>
          </a:p>
          <a:p>
            <a:endParaRPr lang="en-US" dirty="0"/>
          </a:p>
          <a:p>
            <a:r>
              <a:rPr lang="en-US" dirty="0" smtClean="0"/>
              <a:t>MBTA Alerts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
        <p:nvSpPr>
          <p:cNvPr id="5" name="Content Placeholder 1"/>
          <p:cNvSpPr txBox="1">
            <a:spLocks/>
          </p:cNvSpPr>
          <p:nvPr/>
        </p:nvSpPr>
        <p:spPr>
          <a:xfrm>
            <a:off x="5020732" y="2675467"/>
            <a:ext cx="3733800"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smtClean="0"/>
              <a:t>Understanding Outliers</a:t>
            </a:r>
          </a:p>
          <a:p>
            <a:endParaRPr lang="en-US" dirty="0" smtClean="0"/>
          </a:p>
          <a:p>
            <a:r>
              <a:rPr lang="en-US" dirty="0" smtClean="0"/>
              <a:t>Integrate Exit Data</a:t>
            </a:r>
          </a:p>
          <a:p>
            <a:endParaRPr lang="en-US" dirty="0" smtClean="0"/>
          </a:p>
          <a:p>
            <a:r>
              <a:rPr lang="en-US" dirty="0" smtClean="0"/>
              <a:t>Sentiment Analysis</a:t>
            </a:r>
          </a:p>
          <a:p>
            <a:endParaRPr lang="en-US" dirty="0" smtClean="0"/>
          </a:p>
          <a:p>
            <a:r>
              <a:rPr lang="en-US" dirty="0" smtClean="0"/>
              <a:t>Real-time Systems</a:t>
            </a:r>
            <a:endParaRPr lang="en-US"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63740"/>
            <a:ext cx="7408333" cy="2024657"/>
          </a:xfrm>
        </p:spPr>
        <p:txBody>
          <a:bodyPr>
            <a:normAutofit/>
          </a:bodyPr>
          <a:lstStyle/>
          <a:p>
            <a:r>
              <a:rPr lang="en-US" dirty="0">
                <a:solidFill>
                  <a:schemeClr val="tx1"/>
                </a:solidFill>
              </a:rPr>
              <a:t>MBTA’s </a:t>
            </a:r>
            <a:r>
              <a:rPr lang="en-US" dirty="0" smtClean="0">
                <a:solidFill>
                  <a:schemeClr val="tx1"/>
                </a:solidFill>
              </a:rPr>
              <a:t>Fare Collection System</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Internal and </a:t>
            </a:r>
            <a:r>
              <a:rPr lang="en-US" b="1" dirty="0" smtClean="0">
                <a:solidFill>
                  <a:schemeClr val="tx1"/>
                </a:solidFill>
              </a:rPr>
              <a:t>External</a:t>
            </a:r>
            <a:r>
              <a:rPr lang="en-US" dirty="0" smtClean="0">
                <a:solidFill>
                  <a:schemeClr val="tx1"/>
                </a:solidFill>
              </a:rPr>
              <a:t> Patterns</a:t>
            </a:r>
            <a:endParaRPr lang="en-US" dirty="0"/>
          </a:p>
        </p:txBody>
      </p:sp>
      <p:sp>
        <p:nvSpPr>
          <p:cNvPr id="3" name="Title 2"/>
          <p:cNvSpPr>
            <a:spLocks noGrp="1"/>
          </p:cNvSpPr>
          <p:nvPr>
            <p:ph type="title"/>
          </p:nvPr>
        </p:nvSpPr>
        <p:spPr/>
        <p:txBody>
          <a:bodyPr/>
          <a:lstStyle/>
          <a:p>
            <a:r>
              <a:rPr lang="en-US" dirty="0" smtClean="0"/>
              <a:t>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5547" y="4008276"/>
            <a:ext cx="8229600" cy="441908"/>
          </a:xfrm>
        </p:spPr>
        <p:txBody>
          <a:bodyPr>
            <a:normAutofit/>
          </a:bodyPr>
          <a:lstStyle/>
          <a:p>
            <a:pPr marL="0" indent="0" algn="ctr">
              <a:buNone/>
            </a:pPr>
            <a:r>
              <a:rPr lang="en-US" sz="1800" i="1" dirty="0"/>
              <a:t>“How does </a:t>
            </a:r>
            <a:r>
              <a:rPr lang="en-US" sz="1800" i="1" dirty="0" smtClean="0"/>
              <a:t>weather affect </a:t>
            </a:r>
            <a:r>
              <a:rPr lang="en-US" sz="1800" i="1" dirty="0"/>
              <a:t>MBTA ridership?”</a:t>
            </a:r>
          </a:p>
        </p:txBody>
      </p:sp>
      <p:sp>
        <p:nvSpPr>
          <p:cNvPr id="3" name="Title 2"/>
          <p:cNvSpPr>
            <a:spLocks noGrp="1"/>
          </p:cNvSpPr>
          <p:nvPr>
            <p:ph type="title"/>
          </p:nvPr>
        </p:nvSpPr>
        <p:spPr/>
        <p:txBody>
          <a:bodyPr/>
          <a:lstStyle/>
          <a:p>
            <a:r>
              <a:rPr lang="en-US" dirty="0" smtClean="0"/>
              <a:t>Motivation</a:t>
            </a:r>
            <a:endParaRPr lang="en-US" dirty="0"/>
          </a:p>
        </p:txBody>
      </p:sp>
      <p:sp>
        <p:nvSpPr>
          <p:cNvPr id="8" name="Content Placeholder 1"/>
          <p:cNvSpPr txBox="1">
            <a:spLocks/>
          </p:cNvSpPr>
          <p:nvPr/>
        </p:nvSpPr>
        <p:spPr>
          <a:xfrm>
            <a:off x="-1725122"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“How do public events affect ridership?”</a:t>
            </a:r>
            <a:endParaRPr lang="en-US" sz="1800" i="1" dirty="0"/>
          </a:p>
        </p:txBody>
      </p:sp>
      <p:sp>
        <p:nvSpPr>
          <p:cNvPr id="9" name="Content Placeholder 1"/>
          <p:cNvSpPr txBox="1">
            <a:spLocks/>
          </p:cNvSpPr>
          <p:nvPr/>
        </p:nvSpPr>
        <p:spPr>
          <a:xfrm>
            <a:off x="2812364"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predict ridership for a given day?”</a:t>
            </a:r>
            <a:endParaRPr lang="en-US" sz="1800" i="1" dirty="0"/>
          </a:p>
        </p:txBody>
      </p:sp>
      <p:sp>
        <p:nvSpPr>
          <p:cNvPr id="10" name="Content Placeholder 1"/>
          <p:cNvSpPr txBox="1">
            <a:spLocks/>
          </p:cNvSpPr>
          <p:nvPr/>
        </p:nvSpPr>
        <p:spPr>
          <a:xfrm>
            <a:off x="2727699" y="4008276"/>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identify similar stations?”</a:t>
            </a:r>
            <a:endParaRPr lang="en-US" sz="1800" i="1" dirty="0"/>
          </a:p>
        </p:txBody>
      </p:sp>
      <p:pic>
        <p:nvPicPr>
          <p:cNvPr id="11" name="Picture 10" descr="corre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1" y="2923936"/>
            <a:ext cx="951986" cy="960967"/>
          </a:xfrm>
          <a:prstGeom prst="rect">
            <a:avLst/>
          </a:prstGeom>
        </p:spPr>
      </p:pic>
      <p:pic>
        <p:nvPicPr>
          <p:cNvPr id="12" name="Picture 11" descr="even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9" y="4958420"/>
            <a:ext cx="964241" cy="982607"/>
          </a:xfrm>
          <a:prstGeom prst="rect">
            <a:avLst/>
          </a:prstGeom>
        </p:spPr>
      </p:pic>
      <p:pic>
        <p:nvPicPr>
          <p:cNvPr id="13" name="Picture 12" descr="predic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478" y="4991118"/>
            <a:ext cx="949909" cy="949909"/>
          </a:xfrm>
          <a:prstGeom prst="rect">
            <a:avLst/>
          </a:prstGeom>
        </p:spPr>
      </p:pic>
      <p:pic>
        <p:nvPicPr>
          <p:cNvPr id="14" name="Picture 13" descr="weath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176" y="2892662"/>
            <a:ext cx="983054" cy="992241"/>
          </a:xfrm>
          <a:prstGeom prst="rect">
            <a:avLst/>
          </a:prstGeom>
        </p:spPr>
      </p:pic>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January, 2014 – February, 2015</a:t>
            </a:r>
          </a:p>
          <a:p>
            <a:r>
              <a:rPr lang="en-US" dirty="0" smtClean="0"/>
              <a:t>7.83 million records</a:t>
            </a:r>
          </a:p>
          <a:p>
            <a:r>
              <a:rPr lang="en-US" dirty="0" smtClean="0"/>
              <a:t>286 million rides (~1.3 million per weekday)</a:t>
            </a:r>
          </a:p>
          <a:p>
            <a:endParaRPr lang="en-US" dirty="0" smtClean="0"/>
          </a:p>
          <a:p>
            <a:r>
              <a:rPr lang="en-US" dirty="0" smtClean="0"/>
              <a:t>Aggregation:</a:t>
            </a:r>
          </a:p>
          <a:p>
            <a:pPr lvl="1"/>
            <a:r>
              <a:rPr lang="en-US" dirty="0" smtClean="0"/>
              <a:t>Bus route/direction and T location</a:t>
            </a:r>
          </a:p>
          <a:p>
            <a:pPr lvl="1"/>
            <a:r>
              <a:rPr lang="en-US" dirty="0" smtClean="0"/>
              <a:t>15-minute increments</a:t>
            </a:r>
          </a:p>
        </p:txBody>
      </p:sp>
      <p:sp>
        <p:nvSpPr>
          <p:cNvPr id="3" name="Title 2"/>
          <p:cNvSpPr>
            <a:spLocks noGrp="1"/>
          </p:cNvSpPr>
          <p:nvPr>
            <p:ph type="title"/>
          </p:nvPr>
        </p:nvSpPr>
        <p:spPr/>
        <p:txBody>
          <a:bodyPr/>
          <a:lstStyle/>
          <a:p>
            <a:r>
              <a:rPr lang="en-US" dirty="0" smtClean="0"/>
              <a:t>Transportation Data</a:t>
            </a:r>
            <a:endParaRPr lang="en-US" dirty="0"/>
          </a:p>
        </p:txBody>
      </p:sp>
    </p:spTree>
    <p:extLst>
      <p:ext uri="{BB962C8B-B14F-4D97-AF65-F5344CB8AC3E}">
        <p14:creationId xmlns:p14="http://schemas.microsoft.com/office/powerpoint/2010/main" val="2646175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333723"/>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Weather Data</a:t>
            </a:r>
            <a:endParaRPr lang="en-US" dirty="0"/>
          </a:p>
        </p:txBody>
      </p:sp>
      <p:pic>
        <p:nvPicPr>
          <p:cNvPr id="5" name="Picture 4" descr="data-weath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3255432"/>
            <a:ext cx="7137277" cy="1824567"/>
          </a:xfrm>
          <a:prstGeom prst="rect">
            <a:avLst/>
          </a:prstGeom>
        </p:spPr>
      </p:pic>
    </p:spTree>
    <p:extLst>
      <p:ext uri="{BB962C8B-B14F-4D97-AF65-F5344CB8AC3E}">
        <p14:creationId xmlns:p14="http://schemas.microsoft.com/office/powerpoint/2010/main" val="16511335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a:t>
            </a:r>
            <a:r>
              <a:rPr lang="en-US" dirty="0" smtClean="0"/>
              <a:t>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3" y="3272366"/>
            <a:ext cx="6536267" cy="2358818"/>
          </a:xfrm>
          <a:prstGeom prst="rect">
            <a:avLst/>
          </a:prstGeom>
        </p:spPr>
      </p:pic>
    </p:spTree>
    <p:extLst>
      <p:ext uri="{BB962C8B-B14F-4D97-AF65-F5344CB8AC3E}">
        <p14:creationId xmlns:p14="http://schemas.microsoft.com/office/powerpoint/2010/main" val="16531534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Snow Trend</a:t>
            </a:r>
            <a:endParaRPr lang="en-US" dirty="0"/>
          </a:p>
        </p:txBody>
      </p:sp>
      <p:pic>
        <p:nvPicPr>
          <p:cNvPr id="12" name="Content Placeholder 11" descr="linear-predictions.pdf"/>
          <p:cNvPicPr>
            <a:picLocks noGrp="1" noChangeAspect="1"/>
          </p:cNvPicPr>
          <p:nvPr>
            <p:ph idx="1"/>
          </p:nvPr>
        </p:nvPicPr>
        <p:blipFill>
          <a:blip r:embed="rId2">
            <a:extLst>
              <a:ext uri="{28A0092B-C50C-407E-A947-70E740481C1C}">
                <a14:useLocalDpi xmlns:a14="http://schemas.microsoft.com/office/drawing/2010/main" val="0"/>
              </a:ext>
            </a:extLst>
          </a:blip>
          <a:srcRect l="-3673" r="-3673"/>
          <a:stretch>
            <a:fillRect/>
          </a:stretch>
        </p:blipFill>
        <p:spPr>
          <a:xfrm>
            <a:off x="237186" y="2540000"/>
            <a:ext cx="8906814" cy="4148667"/>
          </a:xfrm>
        </p:spPr>
      </p:pic>
    </p:spTree>
    <p:extLst>
      <p:ext uri="{BB962C8B-B14F-4D97-AF65-F5344CB8AC3E}">
        <p14:creationId xmlns:p14="http://schemas.microsoft.com/office/powerpoint/2010/main" val="190853412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471</TotalTime>
  <Words>364</Words>
  <Application>Microsoft Macintosh PowerPoint</Application>
  <PresentationFormat>On-screen Show (4:3)</PresentationFormat>
  <Paragraphs>76</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MBTA Capstone</vt:lpstr>
      <vt:lpstr>Overview</vt:lpstr>
      <vt:lpstr>MBTA</vt:lpstr>
      <vt:lpstr>Motivation</vt:lpstr>
      <vt:lpstr>Transportation Data</vt:lpstr>
      <vt:lpstr>Transportation Data</vt:lpstr>
      <vt:lpstr>Weather Data</vt:lpstr>
      <vt:lpstr>Event Data</vt:lpstr>
      <vt:lpstr>Snow Trend</vt:lpstr>
      <vt:lpstr>Weather Visualization</vt:lpstr>
      <vt:lpstr>Event Visualization</vt:lpstr>
      <vt:lpstr>Prediction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66</cp:revision>
  <dcterms:created xsi:type="dcterms:W3CDTF">2015-02-23T21:09:14Z</dcterms:created>
  <dcterms:modified xsi:type="dcterms:W3CDTF">2015-05-13T01:14:07Z</dcterms:modified>
</cp:coreProperties>
</file>