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7"/>
  </p:notesMasterIdLst>
  <p:sldIdLst>
    <p:sldId id="256" r:id="rId2"/>
    <p:sldId id="257" r:id="rId3"/>
    <p:sldId id="258" r:id="rId4"/>
    <p:sldId id="259" r:id="rId5"/>
    <p:sldId id="260" r:id="rId6"/>
    <p:sldId id="263" r:id="rId7"/>
    <p:sldId id="261" r:id="rId8"/>
    <p:sldId id="264" r:id="rId9"/>
    <p:sldId id="265" r:id="rId10"/>
    <p:sldId id="266" r:id="rId11"/>
    <p:sldId id="268" r:id="rId12"/>
    <p:sldId id="271" r:id="rId13"/>
    <p:sldId id="270" r:id="rId14"/>
    <p:sldId id="272"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735" autoAdjust="0"/>
  </p:normalViewPr>
  <p:slideViewPr>
    <p:cSldViewPr snapToGrid="0" snapToObjects="1">
      <p:cViewPr varScale="1">
        <p:scale>
          <a:sx n="63" d="100"/>
          <a:sy n="63" d="100"/>
        </p:scale>
        <p:origin x="-24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0B5F6C-8E70-0345-9CCC-C63AA4BF8C5F}" type="datetimeFigureOut">
              <a:rPr lang="en-US" smtClean="0"/>
              <a:t>2/23/15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19C868-CB77-AA4A-8C9D-A87EA06268B7}" type="slidenum">
              <a:rPr lang="en-US" smtClean="0"/>
              <a:t>‹#›</a:t>
            </a:fld>
            <a:endParaRPr lang="en-US"/>
          </a:p>
        </p:txBody>
      </p:sp>
    </p:spTree>
    <p:extLst>
      <p:ext uri="{BB962C8B-B14F-4D97-AF65-F5344CB8AC3E}">
        <p14:creationId xmlns:p14="http://schemas.microsoft.com/office/powerpoint/2010/main" val="41833673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Over the past several years, public transit agencies have been collecting enormous amounts of data about their riders. Like many other industries affected by the Data Wave, transforming this data into useful information can be burdensome.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Our goal is to develop analytics for decision-makers that will ultimately be used to improve public transportation services.</a:t>
            </a: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2</a:t>
            </a:fld>
            <a:endParaRPr lang="en-US"/>
          </a:p>
        </p:txBody>
      </p:sp>
    </p:spTree>
    <p:extLst>
      <p:ext uri="{BB962C8B-B14F-4D97-AF65-F5344CB8AC3E}">
        <p14:creationId xmlns:p14="http://schemas.microsoft.com/office/powerpoint/2010/main" val="2827413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Using data from the MBTA’s fare collection system, we plan to develop predictive models of ridership patterns based on past travel.</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includes both internal patterns (i.e. given the number of people boarding buses, what can we expect for nearby subway ridership?) and the influence of external events (i.e. public events, good vs. bad weather, etc.).</a:t>
            </a: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3</a:t>
            </a:fld>
            <a:endParaRPr lang="en-US"/>
          </a:p>
        </p:txBody>
      </p:sp>
    </p:spTree>
    <p:extLst>
      <p:ext uri="{BB962C8B-B14F-4D97-AF65-F5344CB8AC3E}">
        <p14:creationId xmlns:p14="http://schemas.microsoft.com/office/powerpoint/2010/main" val="1223094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latin typeface="+mn-lt"/>
                <a:ea typeface="+mn-ea"/>
                <a:cs typeface="+mn-cs"/>
              </a:rPr>
              <a:t>“When there is an accumulation of &lt;X&gt; inches of snow, the MBTA can expect a &lt;Y&gt;%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change in ridership at station &lt;Z&gt;.”</a:t>
            </a:r>
          </a:p>
          <a:p>
            <a:pPr marL="171450" indent="-171450">
              <a:buFont typeface="Arial"/>
              <a:buChar char="•"/>
            </a:pPr>
            <a:r>
              <a:rPr lang="en-US" sz="1200" kern="1200" dirty="0" smtClean="0">
                <a:solidFill>
                  <a:schemeClr val="tx1"/>
                </a:solidFill>
                <a:latin typeface="+mn-lt"/>
                <a:ea typeface="+mn-ea"/>
                <a:cs typeface="+mn-cs"/>
              </a:rPr>
              <a:t>“When there is a blizzard, the MBTA will need a &lt;X&gt;% increase in shuttles in district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&lt;Y&gt;.”</a:t>
            </a:r>
          </a:p>
          <a:p>
            <a:pPr marL="171450" indent="-171450">
              <a:buFont typeface="Arial"/>
              <a:buChar char="•"/>
            </a:pPr>
            <a:r>
              <a:rPr lang="en-US" sz="1200" kern="1200" dirty="0" smtClean="0">
                <a:solidFill>
                  <a:schemeClr val="tx1"/>
                </a:solidFill>
                <a:latin typeface="+mn-lt"/>
                <a:ea typeface="+mn-ea"/>
                <a:cs typeface="+mn-cs"/>
              </a:rPr>
              <a:t>“When a blizzard occurs, the MBTA will need to add &lt;X&gt; trains on the &lt;Z&gt; subway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line.”</a:t>
            </a: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4</a:t>
            </a:fld>
            <a:endParaRPr lang="en-US"/>
          </a:p>
        </p:txBody>
      </p:sp>
    </p:spTree>
    <p:extLst>
      <p:ext uri="{BB962C8B-B14F-4D97-AF65-F5344CB8AC3E}">
        <p14:creationId xmlns:p14="http://schemas.microsoft.com/office/powerpoint/2010/main" val="2514562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Focus on performance metrics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Headway: time between vehicles</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Big Gaps: headways above threshold</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Reliability Buffer Time: extra time passengers must budget above typical journey time to arrive on-time with specified level of confidence</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Measure severity of delays</a:t>
            </a:r>
          </a:p>
          <a:p>
            <a:pPr marL="1714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Areas ripe for improvement</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High-volume and branched structure of Red Line lead to inconsistencies in off-peak hours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Estimating Crowds from Fare-Collection Data</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How to identify crowding of vehicles through the use of entrance data, train capacity, and headways. If we receive service data, we could build models to estimate the change in crowding during events like inclement weather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5</a:t>
            </a:fld>
            <a:endParaRPr lang="en-US"/>
          </a:p>
        </p:txBody>
      </p:sp>
    </p:spTree>
    <p:extLst>
      <p:ext uri="{BB962C8B-B14F-4D97-AF65-F5344CB8AC3E}">
        <p14:creationId xmlns:p14="http://schemas.microsoft.com/office/powerpoint/2010/main" val="16466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Automatic Data… Passenger Demand...- </a:t>
            </a:r>
            <a:r>
              <a:rPr lang="en-US" dirty="0" err="1" smtClean="0"/>
              <a:t>Frumin</a:t>
            </a:r>
            <a:endParaRPr lang="en-US" dirty="0" smtClean="0"/>
          </a:p>
          <a:p>
            <a:pPr marL="171450" indent="-171450">
              <a:buFont typeface="Arial"/>
              <a:buChar char="•"/>
            </a:pPr>
            <a:r>
              <a:rPr lang="en-US" dirty="0" smtClean="0"/>
              <a:t>Analysis of passenger demand cross-referenced with tables of scheduled departure</a:t>
            </a:r>
          </a:p>
          <a:p>
            <a:pPr marL="628650" lvl="1" indent="-171450">
              <a:buFont typeface="Arial"/>
              <a:buChar char="•"/>
            </a:pPr>
            <a:r>
              <a:rPr lang="en-US" dirty="0" smtClean="0"/>
              <a:t>Found passengers adjust their arrival behavior with knowledge of performance both in real-time and ahead of time</a:t>
            </a:r>
          </a:p>
          <a:p>
            <a:pPr marL="628650" lvl="1" indent="-171450">
              <a:buFont typeface="Arial"/>
              <a:buChar char="•"/>
            </a:pPr>
            <a:r>
              <a:rPr lang="en-US" dirty="0" smtClean="0"/>
              <a:t>Can we detect changes due to MBTA alerts, weather forecasts, </a:t>
            </a:r>
            <a:r>
              <a:rPr lang="en-US" dirty="0" err="1" smtClean="0"/>
              <a:t>etc</a:t>
            </a:r>
            <a:r>
              <a:rPr lang="en-US" dirty="0" smtClean="0"/>
              <a:t>? </a:t>
            </a:r>
          </a:p>
          <a:p>
            <a:pPr marL="628650" lvl="1" indent="-171450">
              <a:buFont typeface="Arial"/>
              <a:buChar char="•"/>
            </a:pPr>
            <a:r>
              <a:rPr lang="en-US" dirty="0" smtClean="0"/>
              <a:t>Are changes more easily detected on buses since they run according to a posted schedule?</a:t>
            </a:r>
          </a:p>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6</a:t>
            </a:fld>
            <a:endParaRPr lang="en-US"/>
          </a:p>
        </p:txBody>
      </p:sp>
    </p:spTree>
    <p:extLst>
      <p:ext uri="{BB962C8B-B14F-4D97-AF65-F5344CB8AC3E}">
        <p14:creationId xmlns:p14="http://schemas.microsoft.com/office/powerpoint/2010/main" val="3795223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7</a:t>
            </a:fld>
            <a:endParaRPr lang="en-US"/>
          </a:p>
        </p:txBody>
      </p:sp>
    </p:spTree>
    <p:extLst>
      <p:ext uri="{BB962C8B-B14F-4D97-AF65-F5344CB8AC3E}">
        <p14:creationId xmlns:p14="http://schemas.microsoft.com/office/powerpoint/2010/main" val="3795223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8</a:t>
            </a:fld>
            <a:endParaRPr lang="en-US"/>
          </a:p>
        </p:txBody>
      </p:sp>
    </p:spTree>
    <p:extLst>
      <p:ext uri="{BB962C8B-B14F-4D97-AF65-F5344CB8AC3E}">
        <p14:creationId xmlns:p14="http://schemas.microsoft.com/office/powerpoint/2010/main" val="3795223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9</a:t>
            </a:fld>
            <a:endParaRPr lang="en-US"/>
          </a:p>
        </p:txBody>
      </p:sp>
    </p:spTree>
    <p:extLst>
      <p:ext uri="{BB962C8B-B14F-4D97-AF65-F5344CB8AC3E}">
        <p14:creationId xmlns:p14="http://schemas.microsoft.com/office/powerpoint/2010/main" val="3795223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10</a:t>
            </a:fld>
            <a:endParaRPr lang="en-US"/>
          </a:p>
        </p:txBody>
      </p:sp>
    </p:spTree>
    <p:extLst>
      <p:ext uri="{BB962C8B-B14F-4D97-AF65-F5344CB8AC3E}">
        <p14:creationId xmlns:p14="http://schemas.microsoft.com/office/powerpoint/2010/main" val="3795223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2/23/15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2/23/15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2/23/15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2/23/15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2/23/15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2/23/15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2/23/15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MBTA </a:t>
            </a:r>
            <a:r>
              <a:rPr lang="en-US" dirty="0" err="1" smtClean="0"/>
              <a:t>Captstone</a:t>
            </a:r>
            <a:endParaRPr lang="en-US" dirty="0"/>
          </a:p>
        </p:txBody>
      </p:sp>
      <p:sp>
        <p:nvSpPr>
          <p:cNvPr id="3" name="Subtitle 2"/>
          <p:cNvSpPr>
            <a:spLocks noGrp="1"/>
          </p:cNvSpPr>
          <p:nvPr>
            <p:ph type="subTitle" idx="1"/>
          </p:nvPr>
        </p:nvSpPr>
        <p:spPr>
          <a:xfrm>
            <a:off x="1371600" y="4180830"/>
            <a:ext cx="6400800" cy="1473200"/>
          </a:xfrm>
        </p:spPr>
        <p:txBody>
          <a:bodyPr>
            <a:normAutofit/>
          </a:bodyPr>
          <a:lstStyle/>
          <a:p>
            <a:r>
              <a:rPr lang="en-US" sz="1400" dirty="0" err="1"/>
              <a:t>Lyla</a:t>
            </a:r>
            <a:r>
              <a:rPr lang="en-US" sz="1400" dirty="0"/>
              <a:t> Fadden &lt;</a:t>
            </a:r>
            <a:r>
              <a:rPr lang="en-US" sz="1400" dirty="0" err="1"/>
              <a:t>lylafadden@g.harvard.edu</a:t>
            </a:r>
            <a:r>
              <a:rPr lang="en-US" sz="1400" dirty="0"/>
              <a:t>&gt;</a:t>
            </a:r>
          </a:p>
          <a:p>
            <a:r>
              <a:rPr lang="en-US" sz="1400" dirty="0"/>
              <a:t>Micah Lanier &lt;</a:t>
            </a:r>
            <a:r>
              <a:rPr lang="en-US" sz="1400" dirty="0" err="1"/>
              <a:t>micahlanier@g.harvard.edu</a:t>
            </a:r>
            <a:r>
              <a:rPr lang="en-US" sz="1400" dirty="0"/>
              <a:t>&gt;</a:t>
            </a:r>
          </a:p>
          <a:p>
            <a:r>
              <a:rPr lang="en-US" sz="1400" dirty="0" err="1"/>
              <a:t>Filip</a:t>
            </a:r>
            <a:r>
              <a:rPr lang="en-US" sz="1400" dirty="0"/>
              <a:t> </a:t>
            </a:r>
            <a:r>
              <a:rPr lang="en-US" sz="1400" dirty="0" err="1"/>
              <a:t>Piasevoli</a:t>
            </a:r>
            <a:r>
              <a:rPr lang="en-US" sz="1400" dirty="0"/>
              <a:t> &lt;</a:t>
            </a:r>
            <a:r>
              <a:rPr lang="en-US" sz="1400" dirty="0" err="1"/>
              <a:t>fpiasevoli@g.harvard.edu</a:t>
            </a:r>
            <a:r>
              <a:rPr lang="en-US" sz="1400" dirty="0"/>
              <a:t>&gt;</a:t>
            </a:r>
          </a:p>
          <a:p>
            <a:r>
              <a:rPr lang="en-US" sz="1400" dirty="0"/>
              <a:t>Aaron Zampaglione &lt;</a:t>
            </a:r>
            <a:r>
              <a:rPr lang="en-US" sz="1400" dirty="0" err="1"/>
              <a:t>azampaglione@g.harvard.edu</a:t>
            </a:r>
            <a:r>
              <a:rPr lang="en-US" sz="1400" dirty="0"/>
              <a:t>&gt;</a:t>
            </a:r>
            <a:endParaRPr lang="en-US" sz="1400" dirty="0"/>
          </a:p>
        </p:txBody>
      </p:sp>
      <p:sp>
        <p:nvSpPr>
          <p:cNvPr id="4" name="Subtitle 2"/>
          <p:cNvSpPr txBox="1">
            <a:spLocks/>
          </p:cNvSpPr>
          <p:nvPr/>
        </p:nvSpPr>
        <p:spPr>
          <a:xfrm>
            <a:off x="1524000" y="3380308"/>
            <a:ext cx="6400800" cy="771780"/>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r>
              <a:rPr lang="en-US" sz="1800" dirty="0" smtClean="0"/>
              <a:t>Harvard - Spring 2015</a:t>
            </a:r>
            <a:endParaRPr lang="en-US" sz="1800" dirty="0"/>
          </a:p>
        </p:txBody>
      </p:sp>
    </p:spTree>
    <p:extLst>
      <p:ext uri="{BB962C8B-B14F-4D97-AF65-F5344CB8AC3E}">
        <p14:creationId xmlns:p14="http://schemas.microsoft.com/office/powerpoint/2010/main" val="16614563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Weather Data</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94" y="3455968"/>
            <a:ext cx="8686800" cy="1138468"/>
          </a:xfrm>
          <a:prstGeom prst="rect">
            <a:avLst/>
          </a:prstGeom>
        </p:spPr>
      </p:pic>
    </p:spTree>
    <p:extLst>
      <p:ext uri="{BB962C8B-B14F-4D97-AF65-F5344CB8AC3E}">
        <p14:creationId xmlns:p14="http://schemas.microsoft.com/office/powerpoint/2010/main" val="24023174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r>
              <a:rPr lang="en-US" sz="3600" i="1" dirty="0" err="1" smtClean="0"/>
              <a:t>Ipython</a:t>
            </a:r>
            <a:r>
              <a:rPr lang="en-US" sz="3600" i="1" dirty="0" smtClean="0"/>
              <a:t> notebook 1…</a:t>
            </a:r>
            <a:endParaRPr lang="en-US" sz="3600" i="1" dirty="0"/>
          </a:p>
        </p:txBody>
      </p:sp>
      <p:sp>
        <p:nvSpPr>
          <p:cNvPr id="3" name="Title 2"/>
          <p:cNvSpPr>
            <a:spLocks noGrp="1"/>
          </p:cNvSpPr>
          <p:nvPr>
            <p:ph type="title"/>
          </p:nvPr>
        </p:nvSpPr>
        <p:spPr/>
        <p:txBody>
          <a:bodyPr/>
          <a:lstStyle/>
          <a:p>
            <a:r>
              <a:rPr lang="en-US" dirty="0" smtClean="0"/>
              <a:t>Exploration</a:t>
            </a:r>
            <a:endParaRPr lang="en-US" dirty="0"/>
          </a:p>
        </p:txBody>
      </p:sp>
    </p:spTree>
    <p:extLst>
      <p:ext uri="{BB962C8B-B14F-4D97-AF65-F5344CB8AC3E}">
        <p14:creationId xmlns:p14="http://schemas.microsoft.com/office/powerpoint/2010/main" val="153666731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r>
              <a:rPr lang="en-US" sz="3600" i="1" dirty="0" err="1" smtClean="0"/>
              <a:t>Ipython</a:t>
            </a:r>
            <a:r>
              <a:rPr lang="en-US" sz="3600" i="1" dirty="0" smtClean="0"/>
              <a:t> notebook 2…</a:t>
            </a:r>
            <a:endParaRPr lang="en-US" sz="3600" i="1" dirty="0"/>
          </a:p>
        </p:txBody>
      </p:sp>
      <p:sp>
        <p:nvSpPr>
          <p:cNvPr id="3" name="Title 2"/>
          <p:cNvSpPr>
            <a:spLocks noGrp="1"/>
          </p:cNvSpPr>
          <p:nvPr>
            <p:ph type="title"/>
          </p:nvPr>
        </p:nvSpPr>
        <p:spPr/>
        <p:txBody>
          <a:bodyPr/>
          <a:lstStyle/>
          <a:p>
            <a:r>
              <a:rPr lang="en-US" dirty="0" smtClean="0"/>
              <a:t>Exploration</a:t>
            </a:r>
            <a:endParaRPr lang="en-US" dirty="0"/>
          </a:p>
        </p:txBody>
      </p:sp>
    </p:spTree>
    <p:extLst>
      <p:ext uri="{BB962C8B-B14F-4D97-AF65-F5344CB8AC3E}">
        <p14:creationId xmlns:p14="http://schemas.microsoft.com/office/powerpoint/2010/main" val="27819226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Exploration</a:t>
            </a:r>
            <a:endParaRPr lang="en-US" dirty="0"/>
          </a:p>
        </p:txBody>
      </p:sp>
      <p:pic>
        <p:nvPicPr>
          <p:cNvPr id="7" name="Picture 6" descr="kenmo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2055544"/>
            <a:ext cx="3914677" cy="4802455"/>
          </a:xfrm>
          <a:prstGeom prst="rect">
            <a:avLst/>
          </a:prstGeom>
        </p:spPr>
      </p:pic>
      <p:sp>
        <p:nvSpPr>
          <p:cNvPr id="8" name="TextBox 7"/>
          <p:cNvSpPr txBox="1"/>
          <p:nvPr/>
        </p:nvSpPr>
        <p:spPr>
          <a:xfrm>
            <a:off x="5024456" y="4373802"/>
            <a:ext cx="3174486" cy="461665"/>
          </a:xfrm>
          <a:prstGeom prst="rect">
            <a:avLst/>
          </a:prstGeom>
          <a:noFill/>
        </p:spPr>
        <p:txBody>
          <a:bodyPr wrap="none" rtlCol="0">
            <a:spAutoFit/>
          </a:bodyPr>
          <a:lstStyle/>
          <a:p>
            <a:r>
              <a:rPr lang="en-US" sz="2400" i="1" dirty="0" smtClean="0"/>
              <a:t>Explore with Tableau…</a:t>
            </a:r>
            <a:endParaRPr lang="en-US" sz="2400" i="1" dirty="0"/>
          </a:p>
        </p:txBody>
      </p:sp>
    </p:spTree>
    <p:extLst>
      <p:ext uri="{BB962C8B-B14F-4D97-AF65-F5344CB8AC3E}">
        <p14:creationId xmlns:p14="http://schemas.microsoft.com/office/powerpoint/2010/main" val="120262518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Weather, Weather, Weather…</a:t>
            </a:r>
          </a:p>
          <a:p>
            <a:endParaRPr lang="en-US" dirty="0" smtClean="0"/>
          </a:p>
          <a:p>
            <a:r>
              <a:rPr lang="en-US" dirty="0" smtClean="0"/>
              <a:t>Public Events</a:t>
            </a:r>
          </a:p>
          <a:p>
            <a:endParaRPr lang="en-US" dirty="0"/>
          </a:p>
          <a:p>
            <a:r>
              <a:rPr lang="en-US" dirty="0" smtClean="0"/>
              <a:t>Sentiment Analysis</a:t>
            </a:r>
            <a:endParaRPr lang="en-US" dirty="0"/>
          </a:p>
        </p:txBody>
      </p:sp>
      <p:sp>
        <p:nvSpPr>
          <p:cNvPr id="3" name="Title 2"/>
          <p:cNvSpPr>
            <a:spLocks noGrp="1"/>
          </p:cNvSpPr>
          <p:nvPr>
            <p:ph type="title"/>
          </p:nvPr>
        </p:nvSpPr>
        <p:spPr/>
        <p:txBody>
          <a:bodyPr/>
          <a:lstStyle/>
          <a:p>
            <a:r>
              <a:rPr lang="en-US" dirty="0" smtClean="0"/>
              <a:t>Future Work</a:t>
            </a:r>
            <a:endParaRPr lang="en-US" dirty="0"/>
          </a:p>
        </p:txBody>
      </p:sp>
      <p:sp>
        <p:nvSpPr>
          <p:cNvPr id="4" name="TextBox 3"/>
          <p:cNvSpPr txBox="1"/>
          <p:nvPr/>
        </p:nvSpPr>
        <p:spPr>
          <a:xfrm>
            <a:off x="6142639" y="6174193"/>
            <a:ext cx="2544161" cy="369332"/>
          </a:xfrm>
          <a:prstGeom prst="rect">
            <a:avLst/>
          </a:prstGeom>
          <a:noFill/>
        </p:spPr>
        <p:txBody>
          <a:bodyPr wrap="none" rtlCol="0">
            <a:spAutoFit/>
          </a:bodyPr>
          <a:lstStyle/>
          <a:p>
            <a:r>
              <a:rPr lang="en-US" i="1" dirty="0" smtClean="0"/>
              <a:t>We’re still discovering…</a:t>
            </a:r>
            <a:endParaRPr lang="en-US" i="1" dirty="0"/>
          </a:p>
        </p:txBody>
      </p:sp>
    </p:spTree>
    <p:extLst>
      <p:ext uri="{BB962C8B-B14F-4D97-AF65-F5344CB8AC3E}">
        <p14:creationId xmlns:p14="http://schemas.microsoft.com/office/powerpoint/2010/main" val="63295157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28934" y="2675468"/>
            <a:ext cx="518808" cy="549456"/>
          </a:xfrm>
        </p:spPr>
        <p:txBody>
          <a:bodyPr>
            <a:noAutofit/>
          </a:bodyPr>
          <a:lstStyle/>
          <a:p>
            <a:pPr marL="0" indent="0">
              <a:buNone/>
            </a:pPr>
            <a:r>
              <a:rPr lang="en-US" sz="5400" dirty="0" smtClean="0"/>
              <a:t>?</a:t>
            </a:r>
            <a:endParaRPr lang="en-US" sz="5400" dirty="0"/>
          </a:p>
        </p:txBody>
      </p:sp>
      <p:sp>
        <p:nvSpPr>
          <p:cNvPr id="3" name="Title 2"/>
          <p:cNvSpPr>
            <a:spLocks noGrp="1"/>
          </p:cNvSpPr>
          <p:nvPr>
            <p:ph type="title"/>
          </p:nvPr>
        </p:nvSpPr>
        <p:spPr/>
        <p:txBody>
          <a:bodyPr/>
          <a:lstStyle/>
          <a:p>
            <a:r>
              <a:rPr lang="en-US" dirty="0" smtClean="0"/>
              <a:t>Questions</a:t>
            </a:r>
            <a:endParaRPr lang="en-US" dirty="0"/>
          </a:p>
        </p:txBody>
      </p:sp>
      <p:sp>
        <p:nvSpPr>
          <p:cNvPr id="4" name="Content Placeholder 1"/>
          <p:cNvSpPr txBox="1">
            <a:spLocks/>
          </p:cNvSpPr>
          <p:nvPr/>
        </p:nvSpPr>
        <p:spPr>
          <a:xfrm>
            <a:off x="2769530" y="5427963"/>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600" dirty="0" smtClean="0"/>
              <a:t>?</a:t>
            </a:r>
            <a:endParaRPr lang="en-US" sz="3600" dirty="0"/>
          </a:p>
        </p:txBody>
      </p:sp>
      <p:sp>
        <p:nvSpPr>
          <p:cNvPr id="5" name="Content Placeholder 1"/>
          <p:cNvSpPr txBox="1">
            <a:spLocks/>
          </p:cNvSpPr>
          <p:nvPr/>
        </p:nvSpPr>
        <p:spPr>
          <a:xfrm>
            <a:off x="6657305" y="3377324"/>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t>?</a:t>
            </a:r>
            <a:endParaRPr lang="en-US" sz="4000" dirty="0"/>
          </a:p>
        </p:txBody>
      </p:sp>
      <p:sp>
        <p:nvSpPr>
          <p:cNvPr id="6" name="Content Placeholder 1"/>
          <p:cNvSpPr txBox="1">
            <a:spLocks/>
          </p:cNvSpPr>
          <p:nvPr/>
        </p:nvSpPr>
        <p:spPr>
          <a:xfrm>
            <a:off x="6657305" y="5153235"/>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7200" dirty="0" smtClean="0"/>
              <a:t>?</a:t>
            </a:r>
            <a:endParaRPr lang="en-US" sz="7200" dirty="0"/>
          </a:p>
        </p:txBody>
      </p:sp>
      <p:sp>
        <p:nvSpPr>
          <p:cNvPr id="7" name="Content Placeholder 1"/>
          <p:cNvSpPr txBox="1">
            <a:spLocks/>
          </p:cNvSpPr>
          <p:nvPr/>
        </p:nvSpPr>
        <p:spPr>
          <a:xfrm>
            <a:off x="4667707" y="3652052"/>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t>?</a:t>
            </a:r>
            <a:endParaRPr lang="en-US" sz="4000" dirty="0"/>
          </a:p>
        </p:txBody>
      </p:sp>
      <p:sp>
        <p:nvSpPr>
          <p:cNvPr id="8" name="Content Placeholder 1"/>
          <p:cNvSpPr txBox="1">
            <a:spLocks/>
          </p:cNvSpPr>
          <p:nvPr/>
        </p:nvSpPr>
        <p:spPr>
          <a:xfrm>
            <a:off x="1476797" y="3926780"/>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600" dirty="0" smtClean="0"/>
              <a:t>?</a:t>
            </a:r>
            <a:endParaRPr lang="en-US" sz="3600" dirty="0"/>
          </a:p>
        </p:txBody>
      </p:sp>
      <p:sp>
        <p:nvSpPr>
          <p:cNvPr id="9" name="Content Placeholder 1"/>
          <p:cNvSpPr txBox="1">
            <a:spLocks/>
          </p:cNvSpPr>
          <p:nvPr/>
        </p:nvSpPr>
        <p:spPr>
          <a:xfrm>
            <a:off x="4347830" y="4969629"/>
            <a:ext cx="518808" cy="54945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dirty="0" smtClean="0"/>
              <a:t>?</a:t>
            </a:r>
            <a:endParaRPr lang="en-US" dirty="0"/>
          </a:p>
        </p:txBody>
      </p:sp>
    </p:spTree>
    <p:extLst>
      <p:ext uri="{BB962C8B-B14F-4D97-AF65-F5344CB8AC3E}">
        <p14:creationId xmlns:p14="http://schemas.microsoft.com/office/powerpoint/2010/main" val="3806531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a:t>
            </a:r>
            <a:endParaRPr lang="en-US" dirty="0"/>
          </a:p>
        </p:txBody>
      </p:sp>
      <p:pic>
        <p:nvPicPr>
          <p:cNvPr id="4" name="Picture 3" descr="big-dat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757" y="3065521"/>
            <a:ext cx="3810000" cy="2603500"/>
          </a:xfrm>
          <a:prstGeom prst="rect">
            <a:avLst/>
          </a:prstGeom>
        </p:spPr>
      </p:pic>
      <p:sp>
        <p:nvSpPr>
          <p:cNvPr id="8" name="Content Placeholder 1"/>
          <p:cNvSpPr>
            <a:spLocks noGrp="1"/>
          </p:cNvSpPr>
          <p:nvPr>
            <p:ph idx="1"/>
          </p:nvPr>
        </p:nvSpPr>
        <p:spPr>
          <a:xfrm>
            <a:off x="457200" y="3563740"/>
            <a:ext cx="7408333" cy="2024657"/>
          </a:xfrm>
        </p:spPr>
        <p:txBody>
          <a:bodyPr>
            <a:normAutofit/>
          </a:bodyPr>
          <a:lstStyle/>
          <a:p>
            <a:r>
              <a:rPr lang="en-US" dirty="0" smtClean="0">
                <a:solidFill>
                  <a:schemeClr val="tx1"/>
                </a:solidFill>
              </a:rPr>
              <a:t>Public Transit Agencies</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Transportation Data</a:t>
            </a:r>
            <a:endParaRPr lang="en-US" dirty="0"/>
          </a:p>
        </p:txBody>
      </p:sp>
    </p:spTree>
    <p:extLst>
      <p:ext uri="{BB962C8B-B14F-4D97-AF65-F5344CB8AC3E}">
        <p14:creationId xmlns:p14="http://schemas.microsoft.com/office/powerpoint/2010/main" val="23235550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563740"/>
            <a:ext cx="7408333" cy="2024657"/>
          </a:xfrm>
        </p:spPr>
        <p:txBody>
          <a:bodyPr>
            <a:normAutofit/>
          </a:bodyPr>
          <a:lstStyle/>
          <a:p>
            <a:r>
              <a:rPr lang="en-US" dirty="0">
                <a:solidFill>
                  <a:schemeClr val="tx1"/>
                </a:solidFill>
              </a:rPr>
              <a:t>MBTA’s </a:t>
            </a:r>
            <a:r>
              <a:rPr lang="en-US" dirty="0" smtClean="0">
                <a:solidFill>
                  <a:schemeClr val="tx1"/>
                </a:solidFill>
              </a:rPr>
              <a:t>Fare Collection System</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Internal and External Patterns</a:t>
            </a:r>
            <a:endParaRPr lang="en-US" dirty="0"/>
          </a:p>
        </p:txBody>
      </p:sp>
      <p:sp>
        <p:nvSpPr>
          <p:cNvPr id="3" name="Title 2"/>
          <p:cNvSpPr>
            <a:spLocks noGrp="1"/>
          </p:cNvSpPr>
          <p:nvPr>
            <p:ph type="title"/>
          </p:nvPr>
        </p:nvSpPr>
        <p:spPr/>
        <p:txBody>
          <a:bodyPr/>
          <a:lstStyle/>
          <a:p>
            <a:r>
              <a:rPr lang="en-US" dirty="0" smtClean="0"/>
              <a:t>MBTA</a:t>
            </a:r>
            <a:endParaRPr lang="en-US" dirty="0"/>
          </a:p>
        </p:txBody>
      </p:sp>
      <p:pic>
        <p:nvPicPr>
          <p:cNvPr id="4" name="Picture 3" desc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616" y="3237417"/>
            <a:ext cx="2654300" cy="2654300"/>
          </a:xfrm>
          <a:prstGeom prst="rect">
            <a:avLst/>
          </a:prstGeom>
        </p:spPr>
      </p:pic>
    </p:spTree>
    <p:extLst>
      <p:ext uri="{BB962C8B-B14F-4D97-AF65-F5344CB8AC3E}">
        <p14:creationId xmlns:p14="http://schemas.microsoft.com/office/powerpoint/2010/main" val="28220988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77025"/>
            <a:ext cx="6062154" cy="690546"/>
          </a:xfrm>
        </p:spPr>
        <p:txBody>
          <a:bodyPr/>
          <a:lstStyle/>
          <a:p>
            <a:pPr marL="0" indent="0">
              <a:buNone/>
            </a:pPr>
            <a:r>
              <a:rPr lang="en-US" i="1" dirty="0"/>
              <a:t>“How does weather affect MBTA ridership?”</a:t>
            </a:r>
          </a:p>
        </p:txBody>
      </p:sp>
      <p:sp>
        <p:nvSpPr>
          <p:cNvPr id="3" name="Title 2"/>
          <p:cNvSpPr>
            <a:spLocks noGrp="1"/>
          </p:cNvSpPr>
          <p:nvPr>
            <p:ph type="title"/>
          </p:nvPr>
        </p:nvSpPr>
        <p:spPr/>
        <p:txBody>
          <a:bodyPr/>
          <a:lstStyle/>
          <a:p>
            <a:r>
              <a:rPr lang="en-US" dirty="0" smtClean="0"/>
              <a:t>Problems</a:t>
            </a:r>
            <a:endParaRPr lang="en-US" dirty="0"/>
          </a:p>
        </p:txBody>
      </p:sp>
      <p:sp>
        <p:nvSpPr>
          <p:cNvPr id="4" name="Content Placeholder 1"/>
          <p:cNvSpPr txBox="1">
            <a:spLocks/>
          </p:cNvSpPr>
          <p:nvPr/>
        </p:nvSpPr>
        <p:spPr>
          <a:xfrm>
            <a:off x="1476377" y="4258117"/>
            <a:ext cx="6062154" cy="690546"/>
          </a:xfrm>
          <a:prstGeom prst="rect">
            <a:avLst/>
          </a:prstGeom>
        </p:spPr>
        <p:txBody>
          <a:bodyPr vert="horz" lIns="91440" tIns="45720" rIns="91440" bIns="45720" rtlCol="0">
            <a:normAutofit fontScale="925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i="1" dirty="0" smtClean="0"/>
              <a:t>“How does snow affect ridership on the MBTA?”</a:t>
            </a:r>
            <a:endParaRPr lang="en-US" i="1" dirty="0"/>
          </a:p>
        </p:txBody>
      </p:sp>
      <p:sp>
        <p:nvSpPr>
          <p:cNvPr id="5" name="Content Placeholder 1"/>
          <p:cNvSpPr txBox="1">
            <a:spLocks/>
          </p:cNvSpPr>
          <p:nvPr/>
        </p:nvSpPr>
        <p:spPr>
          <a:xfrm>
            <a:off x="2237496" y="5482369"/>
            <a:ext cx="6449304" cy="865726"/>
          </a:xfrm>
          <a:prstGeom prst="rect">
            <a:avLst/>
          </a:prstGeom>
        </p:spPr>
        <p:txBody>
          <a:bodyPr vert="horz" lIns="91440" tIns="45720" rIns="91440" bIns="45720" rtlCol="0">
            <a:normAutofit fontScale="850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i="1" dirty="0"/>
              <a:t>“How did the ridership during the 2015 Boston Blizzards differ from normal ridership</a:t>
            </a:r>
            <a:r>
              <a:rPr lang="en-US" i="1" dirty="0" smtClean="0"/>
              <a:t>, and </a:t>
            </a:r>
            <a:r>
              <a:rPr lang="en-US" i="1" dirty="0"/>
              <a:t>ridership during other snow storms?”</a:t>
            </a:r>
          </a:p>
        </p:txBody>
      </p:sp>
    </p:spTree>
    <p:extLst>
      <p:ext uri="{BB962C8B-B14F-4D97-AF65-F5344CB8AC3E}">
        <p14:creationId xmlns:p14="http://schemas.microsoft.com/office/powerpoint/2010/main" val="37378492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229599" cy="3450696"/>
          </a:xfrm>
        </p:spPr>
        <p:txBody>
          <a:bodyPr>
            <a:normAutofit/>
          </a:bodyPr>
          <a:lstStyle/>
          <a:p>
            <a:pPr marL="0" indent="0">
              <a:buNone/>
            </a:pPr>
            <a:r>
              <a:rPr lang="en-US" sz="2800" b="1" dirty="0"/>
              <a:t>Making Data </a:t>
            </a:r>
            <a:r>
              <a:rPr lang="en-US" sz="2800" b="1" dirty="0" smtClean="0"/>
              <a:t>Matter… - </a:t>
            </a:r>
            <a:r>
              <a:rPr lang="en-US" sz="2800" b="1" dirty="0" err="1" smtClean="0"/>
              <a:t>Tribone</a:t>
            </a:r>
            <a:endParaRPr lang="en-US" sz="2800" b="1" dirty="0" smtClean="0"/>
          </a:p>
          <a:p>
            <a:pPr marL="0" indent="0">
              <a:buNone/>
            </a:pPr>
            <a:endParaRPr lang="en-US" dirty="0"/>
          </a:p>
          <a:p>
            <a:r>
              <a:rPr lang="en-US" dirty="0" smtClean="0"/>
              <a:t>Focused </a:t>
            </a:r>
            <a:r>
              <a:rPr lang="en-US" dirty="0"/>
              <a:t>on </a:t>
            </a:r>
            <a:r>
              <a:rPr lang="en-US" dirty="0" smtClean="0"/>
              <a:t>Performance Metrics</a:t>
            </a:r>
            <a:endParaRPr lang="en-US" dirty="0"/>
          </a:p>
          <a:p>
            <a:r>
              <a:rPr lang="en-US" dirty="0"/>
              <a:t>Estimating Crowds from Fare-Collection </a:t>
            </a:r>
            <a:r>
              <a:rPr lang="en-US" dirty="0" smtClean="0"/>
              <a:t>Data</a:t>
            </a:r>
          </a:p>
          <a:p>
            <a:r>
              <a:rPr lang="en-US" dirty="0" smtClean="0"/>
              <a:t>Room for Improvement</a:t>
            </a:r>
            <a:endParaRPr lang="en-US" dirty="0"/>
          </a:p>
          <a:p>
            <a:endParaRPr lang="en-US" dirty="0"/>
          </a:p>
        </p:txBody>
      </p:sp>
      <p:sp>
        <p:nvSpPr>
          <p:cNvPr id="3" name="Title 2"/>
          <p:cNvSpPr>
            <a:spLocks noGrp="1"/>
          </p:cNvSpPr>
          <p:nvPr>
            <p:ph type="title"/>
          </p:nvPr>
        </p:nvSpPr>
        <p:spPr/>
        <p:txBody>
          <a:bodyPr/>
          <a:lstStyle/>
          <a:p>
            <a:r>
              <a:rPr lang="en-US" dirty="0" smtClean="0"/>
              <a:t>Previous Work</a:t>
            </a:r>
            <a:endParaRPr lang="en-US" dirty="0"/>
          </a:p>
        </p:txBody>
      </p:sp>
    </p:spTree>
    <p:extLst>
      <p:ext uri="{BB962C8B-B14F-4D97-AF65-F5344CB8AC3E}">
        <p14:creationId xmlns:p14="http://schemas.microsoft.com/office/powerpoint/2010/main" val="21478320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229599" cy="3450696"/>
          </a:xfrm>
        </p:spPr>
        <p:txBody>
          <a:bodyPr>
            <a:normAutofit/>
          </a:bodyPr>
          <a:lstStyle/>
          <a:p>
            <a:pPr marL="0" indent="0">
              <a:buNone/>
            </a:pPr>
            <a:r>
              <a:rPr lang="en-US" sz="2800" b="1" dirty="0"/>
              <a:t>Automatic Data… Passenger </a:t>
            </a:r>
            <a:r>
              <a:rPr lang="en-US" sz="2800" b="1" dirty="0" smtClean="0"/>
              <a:t>Demand... - </a:t>
            </a:r>
            <a:r>
              <a:rPr lang="en-US" sz="2800" b="1" dirty="0" err="1" smtClean="0"/>
              <a:t>Frumin</a:t>
            </a:r>
            <a:endParaRPr lang="en-US" sz="2800" b="1" dirty="0"/>
          </a:p>
          <a:p>
            <a:endParaRPr lang="en-US" dirty="0" smtClean="0"/>
          </a:p>
          <a:p>
            <a:r>
              <a:rPr lang="en-US" dirty="0" smtClean="0"/>
              <a:t>Analysis </a:t>
            </a:r>
            <a:r>
              <a:rPr lang="en-US" dirty="0"/>
              <a:t>of </a:t>
            </a:r>
            <a:r>
              <a:rPr lang="en-US" dirty="0" smtClean="0"/>
              <a:t>Passenger Demand </a:t>
            </a:r>
          </a:p>
          <a:p>
            <a:r>
              <a:rPr lang="en-US" dirty="0" smtClean="0"/>
              <a:t>Passenger Patterns</a:t>
            </a:r>
            <a:endParaRPr lang="en-US" dirty="0"/>
          </a:p>
        </p:txBody>
      </p:sp>
      <p:sp>
        <p:nvSpPr>
          <p:cNvPr id="3" name="Title 2"/>
          <p:cNvSpPr>
            <a:spLocks noGrp="1"/>
          </p:cNvSpPr>
          <p:nvPr>
            <p:ph type="title"/>
          </p:nvPr>
        </p:nvSpPr>
        <p:spPr/>
        <p:txBody>
          <a:bodyPr/>
          <a:lstStyle/>
          <a:p>
            <a:r>
              <a:rPr lang="en-US" dirty="0" smtClean="0"/>
              <a:t>Previous Work</a:t>
            </a:r>
            <a:endParaRPr lang="en-US" dirty="0"/>
          </a:p>
        </p:txBody>
      </p:sp>
    </p:spTree>
    <p:extLst>
      <p:ext uri="{BB962C8B-B14F-4D97-AF65-F5344CB8AC3E}">
        <p14:creationId xmlns:p14="http://schemas.microsoft.com/office/powerpoint/2010/main" val="30313941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800" b="1" dirty="0"/>
              <a:t>MBTA Blue Book, 2014</a:t>
            </a:r>
          </a:p>
        </p:txBody>
      </p:sp>
      <p:sp>
        <p:nvSpPr>
          <p:cNvPr id="3" name="Title 2"/>
          <p:cNvSpPr>
            <a:spLocks noGrp="1"/>
          </p:cNvSpPr>
          <p:nvPr>
            <p:ph type="title"/>
          </p:nvPr>
        </p:nvSpPr>
        <p:spPr/>
        <p:txBody>
          <a:bodyPr/>
          <a:lstStyle/>
          <a:p>
            <a:r>
              <a:rPr lang="en-US" dirty="0" smtClean="0"/>
              <a:t>Previous Work</a:t>
            </a:r>
            <a:endParaRPr lang="en-US" dirty="0"/>
          </a:p>
        </p:txBody>
      </p:sp>
      <p:pic>
        <p:nvPicPr>
          <p:cNvPr id="4" name="Picture 3" descr="blue-boo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016" y="3422650"/>
            <a:ext cx="4186710" cy="3071835"/>
          </a:xfrm>
          <a:prstGeom prst="rect">
            <a:avLst/>
          </a:prstGeom>
        </p:spPr>
      </p:pic>
    </p:spTree>
    <p:extLst>
      <p:ext uri="{BB962C8B-B14F-4D97-AF65-F5344CB8AC3E}">
        <p14:creationId xmlns:p14="http://schemas.microsoft.com/office/powerpoint/2010/main" val="7533688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800" b="1" dirty="0" err="1" smtClean="0"/>
              <a:t>MBTAViz</a:t>
            </a:r>
            <a:endParaRPr lang="en-US" sz="2800" b="1" dirty="0"/>
          </a:p>
        </p:txBody>
      </p:sp>
      <p:sp>
        <p:nvSpPr>
          <p:cNvPr id="3" name="Title 2"/>
          <p:cNvSpPr>
            <a:spLocks noGrp="1"/>
          </p:cNvSpPr>
          <p:nvPr>
            <p:ph type="title"/>
          </p:nvPr>
        </p:nvSpPr>
        <p:spPr/>
        <p:txBody>
          <a:bodyPr/>
          <a:lstStyle/>
          <a:p>
            <a:r>
              <a:rPr lang="en-US" dirty="0" smtClean="0"/>
              <a:t>Previous Work</a:t>
            </a:r>
            <a:endParaRPr lang="en-US" dirty="0"/>
          </a:p>
        </p:txBody>
      </p:sp>
      <p:pic>
        <p:nvPicPr>
          <p:cNvPr id="5" name="Picture 4" descr="mbtaviz.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0" y="2519363"/>
            <a:ext cx="3670300" cy="3606800"/>
          </a:xfrm>
          <a:prstGeom prst="rect">
            <a:avLst/>
          </a:prstGeom>
        </p:spPr>
      </p:pic>
      <p:sp>
        <p:nvSpPr>
          <p:cNvPr id="6" name="TextBox 5"/>
          <p:cNvSpPr txBox="1"/>
          <p:nvPr/>
        </p:nvSpPr>
        <p:spPr>
          <a:xfrm>
            <a:off x="5354368" y="6488668"/>
            <a:ext cx="3789632" cy="369332"/>
          </a:xfrm>
          <a:prstGeom prst="rect">
            <a:avLst/>
          </a:prstGeom>
          <a:noFill/>
        </p:spPr>
        <p:txBody>
          <a:bodyPr wrap="square" rtlCol="0">
            <a:spAutoFit/>
          </a:bodyPr>
          <a:lstStyle/>
          <a:p>
            <a:pPr algn="r"/>
            <a:r>
              <a:rPr lang="en-US" i="1" dirty="0"/>
              <a:t>http://</a:t>
            </a:r>
            <a:r>
              <a:rPr lang="en-US" i="1" dirty="0" err="1" smtClean="0"/>
              <a:t>mbtaviz.github.io</a:t>
            </a:r>
            <a:endParaRPr lang="en-US" i="1" dirty="0"/>
          </a:p>
        </p:txBody>
      </p:sp>
    </p:spTree>
    <p:extLst>
      <p:ext uri="{BB962C8B-B14F-4D97-AF65-F5344CB8AC3E}">
        <p14:creationId xmlns:p14="http://schemas.microsoft.com/office/powerpoint/2010/main" val="33245337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Transportation Data</a:t>
            </a:r>
            <a:endParaRPr lang="en-US" dirty="0"/>
          </a:p>
        </p:txBody>
      </p:sp>
      <p:pic>
        <p:nvPicPr>
          <p:cNvPr id="7" name="Picture 6" descr="transport_dat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617" y="3672390"/>
            <a:ext cx="5956491" cy="1604380"/>
          </a:xfrm>
          <a:prstGeom prst="rect">
            <a:avLst/>
          </a:prstGeom>
        </p:spPr>
      </p:pic>
    </p:spTree>
    <p:extLst>
      <p:ext uri="{BB962C8B-B14F-4D97-AF65-F5344CB8AC3E}">
        <p14:creationId xmlns:p14="http://schemas.microsoft.com/office/powerpoint/2010/main" val="396066185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174</TotalTime>
  <Words>597</Words>
  <Application>Microsoft Macintosh PowerPoint</Application>
  <PresentationFormat>On-screen Show (4:3)</PresentationFormat>
  <Paragraphs>91</Paragraphs>
  <Slides>15</Slides>
  <Notes>9</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Waveform</vt:lpstr>
      <vt:lpstr>MBTA Captstone</vt:lpstr>
      <vt:lpstr>Overview</vt:lpstr>
      <vt:lpstr>MBTA</vt:lpstr>
      <vt:lpstr>Problems</vt:lpstr>
      <vt:lpstr>Previous Work</vt:lpstr>
      <vt:lpstr>Previous Work</vt:lpstr>
      <vt:lpstr>Previous Work</vt:lpstr>
      <vt:lpstr>Previous Work</vt:lpstr>
      <vt:lpstr>Transportation Data</vt:lpstr>
      <vt:lpstr>Weather Data</vt:lpstr>
      <vt:lpstr>Exploration</vt:lpstr>
      <vt:lpstr>Exploration</vt:lpstr>
      <vt:lpstr>Exploration</vt:lpstr>
      <vt:lpstr>Future Work</vt:lpstr>
      <vt:lpstr>Questions</vt:lpstr>
    </vt:vector>
  </TitlesOfParts>
  <Company>Florida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MBTA Captstone</dc:title>
  <dc:creator>Aaron Zampaglione</dc:creator>
  <cp:lastModifiedBy>Aaron Zampaglione</cp:lastModifiedBy>
  <cp:revision>47</cp:revision>
  <dcterms:created xsi:type="dcterms:W3CDTF">2015-02-23T21:09:14Z</dcterms:created>
  <dcterms:modified xsi:type="dcterms:W3CDTF">2015-02-24T00:03:43Z</dcterms:modified>
</cp:coreProperties>
</file>