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43" r:id="rId3"/>
    <p:sldId id="444" r:id="rId4"/>
    <p:sldId id="445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0" r:id="rId20"/>
    <p:sldId id="461" r:id="rId21"/>
    <p:sldId id="274" r:id="rId22"/>
  </p:sldIdLst>
  <p:sldSz cx="12190413" cy="6859588"/>
  <p:notesSz cx="6858000" cy="9144000"/>
  <p:defaultTextStyle>
    <a:defPPr>
      <a:defRPr lang="ru-RU"/>
    </a:defPPr>
    <a:lvl1pPr marL="0" algn="l" defTabSz="10123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6168" algn="l" defTabSz="10123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2335" algn="l" defTabSz="10123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18503" algn="l" defTabSz="10123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24669" algn="l" defTabSz="10123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0837" algn="l" defTabSz="10123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37004" algn="l" defTabSz="10123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43172" algn="l" defTabSz="10123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49340" algn="l" defTabSz="101233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FF7C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88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660" y="-108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7212640" y="3810886"/>
            <a:ext cx="4977778" cy="911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7212668" y="3897912"/>
            <a:ext cx="4977753" cy="192069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7212668" y="4116120"/>
            <a:ext cx="4977753" cy="914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7212661" y="4165369"/>
            <a:ext cx="2620939" cy="18292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7212661" y="4200544"/>
            <a:ext cx="2620939" cy="914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7212661" y="3963319"/>
            <a:ext cx="4083788" cy="2743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9834063" y="4061923"/>
            <a:ext cx="2133322" cy="3658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50507"/>
            <a:ext cx="12190413" cy="24422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" y="3676382"/>
            <a:ext cx="12190414" cy="14070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8550960" y="3643934"/>
            <a:ext cx="3639460" cy="248489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12190413" cy="370255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09523" y="2402446"/>
            <a:ext cx="11276132" cy="1470366"/>
          </a:xfrm>
        </p:spPr>
        <p:txBody>
          <a:bodyPr anchor="b"/>
          <a:lstStyle>
            <a:lvl1pPr>
              <a:defRPr sz="49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609520" y="3900841"/>
            <a:ext cx="6603141" cy="1753006"/>
          </a:xfrm>
        </p:spPr>
        <p:txBody>
          <a:bodyPr/>
          <a:lstStyle>
            <a:lvl1pPr marL="70864" indent="0" algn="l">
              <a:buNone/>
              <a:defRPr sz="2700">
                <a:solidFill>
                  <a:schemeClr val="tx2"/>
                </a:solidFill>
              </a:defRPr>
            </a:lvl1pPr>
            <a:lvl2pPr marL="506168" indent="0" algn="ctr">
              <a:buNone/>
            </a:lvl2pPr>
            <a:lvl3pPr marL="1012335" indent="0" algn="ctr">
              <a:buNone/>
            </a:lvl3pPr>
            <a:lvl4pPr marL="1518503" indent="0" algn="ctr">
              <a:buNone/>
            </a:lvl4pPr>
            <a:lvl5pPr marL="2024669" indent="0" algn="ctr">
              <a:buNone/>
            </a:lvl5pPr>
            <a:lvl6pPr marL="2530837" indent="0" algn="ctr">
              <a:buNone/>
            </a:lvl6pPr>
            <a:lvl7pPr marL="3037004" indent="0" algn="ctr">
              <a:buNone/>
            </a:lvl7pPr>
            <a:lvl8pPr marL="3543172" indent="0" algn="ctr">
              <a:buNone/>
            </a:lvl8pPr>
            <a:lvl9pPr marL="404934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8939639" y="4207214"/>
            <a:ext cx="1279993" cy="457306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01.07.2021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7212661" y="4206262"/>
            <a:ext cx="1726975" cy="45730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1092007" y="1136"/>
            <a:ext cx="996819" cy="365845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1223" y="1143265"/>
            <a:ext cx="2539669" cy="548767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20" y="1143265"/>
            <a:ext cx="8330115" cy="548767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59" y="1981662"/>
            <a:ext cx="10361851" cy="1362390"/>
          </a:xfrm>
        </p:spPr>
        <p:txBody>
          <a:bodyPr anchor="b">
            <a:noAutofit/>
          </a:bodyPr>
          <a:lstStyle>
            <a:lvl1pPr algn="l">
              <a:buNone/>
              <a:defRPr sz="48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59" y="3367870"/>
            <a:ext cx="10361851" cy="1510061"/>
          </a:xfrm>
        </p:spPr>
        <p:txBody>
          <a:bodyPr anchor="t"/>
          <a:lstStyle>
            <a:lvl1pPr marL="50617" indent="0">
              <a:buNone/>
              <a:defRPr sz="2300" b="0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521" y="2249947"/>
            <a:ext cx="5384099" cy="4527011"/>
          </a:xfrm>
        </p:spPr>
        <p:txBody>
          <a:bodyPr/>
          <a:lstStyle>
            <a:lvl1pPr>
              <a:defRPr sz="2200"/>
            </a:lvl1pPr>
            <a:lvl2pPr>
              <a:defRPr sz="21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6795" y="2249947"/>
            <a:ext cx="5384099" cy="4527011"/>
          </a:xfrm>
        </p:spPr>
        <p:txBody>
          <a:bodyPr/>
          <a:lstStyle>
            <a:lvl1pPr>
              <a:defRPr sz="2200"/>
            </a:lvl1pPr>
            <a:lvl2pPr>
              <a:defRPr sz="21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936" y="1143265"/>
            <a:ext cx="11174546" cy="1070096"/>
          </a:xfrm>
        </p:spPr>
        <p:txBody>
          <a:bodyPr anchor="ctr"/>
          <a:lstStyle>
            <a:lvl1pPr>
              <a:defRPr sz="44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7934" y="2245490"/>
            <a:ext cx="5388162" cy="457306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0617" indent="0">
              <a:buNone/>
              <a:defRPr sz="21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294153" y="2245490"/>
            <a:ext cx="5388332" cy="457306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0617" indent="0">
              <a:buNone/>
              <a:defRPr sz="21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507934" y="2709146"/>
            <a:ext cx="5388162" cy="38871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290260" y="2709146"/>
            <a:ext cx="5388332" cy="38871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01.07.2021</a:t>
            </a:fld>
            <a:endParaRPr lang="ru-RU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3" y="1143265"/>
            <a:ext cx="10971371" cy="1070096"/>
          </a:xfrm>
        </p:spPr>
        <p:txBody>
          <a:bodyPr anchor="ctr"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777097" y="612790"/>
            <a:ext cx="1276186" cy="457306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01.07.2021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7009487" y="612790"/>
            <a:ext cx="1767610" cy="457306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98230" y="2272"/>
            <a:ext cx="1015867" cy="36584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7066" y="1102224"/>
            <a:ext cx="4510453" cy="878028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137066" y="2011192"/>
            <a:ext cx="4510453" cy="4618789"/>
          </a:xfrm>
        </p:spPr>
        <p:txBody>
          <a:bodyPr/>
          <a:lstStyle>
            <a:lvl1pPr marL="10123" indent="0">
              <a:buNone/>
              <a:defRPr sz="16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03173" y="776466"/>
            <a:ext cx="6802251" cy="5853515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52971" y="1109421"/>
            <a:ext cx="782302" cy="4682721"/>
          </a:xfrm>
        </p:spPr>
        <p:txBody>
          <a:bodyPr vert="vert270" lIns="50617" tIns="0" rIns="50617" anchor="t"/>
          <a:lstStyle>
            <a:lvl1pPr algn="ctr">
              <a:buNone/>
              <a:defRPr sz="22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8158" y="1143265"/>
            <a:ext cx="6095207" cy="4573059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16868" y="3275070"/>
            <a:ext cx="3453950" cy="2517072"/>
          </a:xfrm>
        </p:spPr>
        <p:txBody>
          <a:bodyPr lIns="0" tIns="0" rIns="50617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01.07.2021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905"/>
            <a:ext cx="12190413" cy="844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12190413" cy="31073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7" y="308352"/>
            <a:ext cx="12190414" cy="9146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7212640" y="360333"/>
            <a:ext cx="4977778" cy="911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7212668" y="440219"/>
            <a:ext cx="4977753" cy="18007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7208847" y="497620"/>
            <a:ext cx="4083788" cy="27439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9830250" y="589080"/>
            <a:ext cx="2133322" cy="3658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12111714" y="-2001"/>
            <a:ext cx="76826" cy="621936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12057741" y="-2001"/>
            <a:ext cx="36572" cy="621936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12032339" y="-2001"/>
            <a:ext cx="12191" cy="621936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11965673" y="-2001"/>
            <a:ext cx="36572" cy="621936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11886023" y="381"/>
            <a:ext cx="73142" cy="585351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11829762" y="381"/>
            <a:ext cx="12191" cy="585351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1234" tIns="50617" rIns="101234" bIns="5061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523" y="1143265"/>
            <a:ext cx="10971371" cy="1067047"/>
          </a:xfrm>
          <a:prstGeom prst="rect">
            <a:avLst/>
          </a:prstGeom>
        </p:spPr>
        <p:txBody>
          <a:bodyPr vert="horz" lIns="101234" tIns="50617" rIns="101234" bIns="50617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523" y="2249946"/>
            <a:ext cx="10971371" cy="4326114"/>
          </a:xfrm>
          <a:prstGeom prst="rect">
            <a:avLst/>
          </a:prstGeom>
        </p:spPr>
        <p:txBody>
          <a:bodyPr vert="horz" lIns="101234" tIns="50617" rIns="101234" bIns="50617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8780905" y="612790"/>
            <a:ext cx="1276186" cy="457306"/>
          </a:xfrm>
          <a:prstGeom prst="rect">
            <a:avLst/>
          </a:prstGeom>
        </p:spPr>
        <p:txBody>
          <a:bodyPr vert="horz" lIns="101234" tIns="50617" rIns="101234" bIns="50617"/>
          <a:lstStyle>
            <a:lvl1pPr algn="l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01.07.2021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7009487" y="612790"/>
            <a:ext cx="1767610" cy="457306"/>
          </a:xfrm>
          <a:prstGeom prst="rect">
            <a:avLst/>
          </a:prstGeom>
        </p:spPr>
        <p:txBody>
          <a:bodyPr vert="horz" lIns="101234" tIns="50617" rIns="101234" bIns="50617"/>
          <a:lstStyle>
            <a:lvl1pPr algn="r" eaLnBrk="1" latinLnBrk="0" hangingPunct="1">
              <a:defRPr kumimoji="0" sz="900">
                <a:solidFill>
                  <a:schemeClr val="accent2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98230" y="2272"/>
            <a:ext cx="1015867" cy="365845"/>
          </a:xfrm>
          <a:prstGeom prst="rect">
            <a:avLst/>
          </a:prstGeom>
        </p:spPr>
        <p:txBody>
          <a:bodyPr vert="horz" lIns="101234" tIns="50617" rIns="101234" bIns="50617" anchor="b"/>
          <a:lstStyle>
            <a:lvl1pPr algn="r" eaLnBrk="1" latinLnBrk="0" hangingPunct="1">
              <a:defRPr kumimoji="0" sz="20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04934" indent="-283454" algn="l" rtl="0" eaLnBrk="1" latinLnBrk="0" hangingPunct="1">
        <a:spcBef>
          <a:spcPts val="332"/>
        </a:spcBef>
        <a:buClr>
          <a:schemeClr val="accent3"/>
        </a:buClr>
        <a:buFont typeface="Georgia"/>
        <a:buChar char="•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28881" indent="-273330" algn="l" rtl="0" eaLnBrk="1" latinLnBrk="0" hangingPunct="1">
        <a:spcBef>
          <a:spcPts val="332"/>
        </a:spcBef>
        <a:buClr>
          <a:schemeClr val="accent2"/>
        </a:buClr>
        <a:buFont typeface="Georgia"/>
        <a:buChar char="▫"/>
        <a:defRPr kumimoji="0" sz="2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22458" indent="-242961" algn="l" rtl="0" eaLnBrk="1" latinLnBrk="0" hangingPunct="1">
        <a:spcBef>
          <a:spcPts val="332"/>
        </a:spcBef>
        <a:buClr>
          <a:schemeClr val="accent1"/>
        </a:buClr>
        <a:buFont typeface="Wingdings 2"/>
        <a:buChar char=""/>
        <a:defRPr kumimoji="0"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05913" indent="-222713" algn="l" rtl="0" eaLnBrk="1" latinLnBrk="0" hangingPunct="1">
        <a:spcBef>
          <a:spcPts val="332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38749" indent="-202467" algn="l" rtl="0" eaLnBrk="1" latinLnBrk="0" hangingPunct="1">
        <a:spcBef>
          <a:spcPts val="332"/>
        </a:spcBef>
        <a:buClr>
          <a:schemeClr val="accent3"/>
        </a:buClr>
        <a:buFont typeface="Georgia"/>
        <a:buChar char="▫"/>
        <a:defRPr kumimoji="0" sz="22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781710" indent="-202467" algn="l" rtl="0" eaLnBrk="1" latinLnBrk="0" hangingPunct="1">
        <a:spcBef>
          <a:spcPts val="332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024669" indent="-202467" algn="l" rtl="0" eaLnBrk="1" latinLnBrk="0" hangingPunct="1">
        <a:spcBef>
          <a:spcPts val="332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247383" indent="-202467" algn="l" rtl="0" eaLnBrk="1" latinLnBrk="0" hangingPunct="1">
        <a:spcBef>
          <a:spcPts val="332"/>
        </a:spcBef>
        <a:buClr>
          <a:schemeClr val="accent3"/>
        </a:buClr>
        <a:buFont typeface="Georgia"/>
        <a:buChar char="◦"/>
        <a:defRPr kumimoji="0" sz="17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480221" indent="-202467" algn="l" rtl="0" eaLnBrk="1" latinLnBrk="0" hangingPunct="1">
        <a:spcBef>
          <a:spcPts val="332"/>
        </a:spcBef>
        <a:buClr>
          <a:schemeClr val="accent3"/>
        </a:buClr>
        <a:buFont typeface="Georgia"/>
        <a:buChar char="◦"/>
        <a:defRPr kumimoji="0" sz="16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61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23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850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246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083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370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431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493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402887" y="0"/>
            <a:ext cx="5384639" cy="1710808"/>
          </a:xfrm>
          <a:prstGeom prst="rect">
            <a:avLst/>
          </a:prstGeom>
        </p:spPr>
        <p:txBody>
          <a:bodyPr vert="horz" lIns="101234" tIns="50617" rIns="101234" bIns="50617" anchor="b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11100" dirty="0" smtClean="0">
                <a:solidFill>
                  <a:schemeClr val="bg1"/>
                </a:solidFill>
                <a:latin typeface="Roadtest" pitchFamily="2" charset="0"/>
                <a:ea typeface="+mj-ea"/>
                <a:cs typeface="+mj-cs"/>
              </a:rPr>
              <a:t>41-dars</a:t>
            </a:r>
            <a:endParaRPr lang="ru-RU" sz="111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0" y="3144042"/>
            <a:ext cx="12190414" cy="571504"/>
          </a:xfrm>
          <a:prstGeom prst="rect">
            <a:avLst/>
          </a:prstGeom>
        </p:spPr>
        <p:txBody>
          <a:bodyPr vert="horz" lIns="101234" tIns="50617" rIns="101234" bIns="50617">
            <a:noAutofit/>
          </a:bodyPr>
          <a:lstStyle/>
          <a:p>
            <a:pPr marL="70864">
              <a:spcBef>
                <a:spcPts val="332"/>
              </a:spcBef>
              <a:buClr>
                <a:schemeClr val="accent3"/>
              </a:buClr>
              <a:defRPr/>
            </a:pPr>
            <a:r>
              <a:rPr lang="en-US" sz="3300" b="1" dirty="0" smtClean="0">
                <a:solidFill>
                  <a:schemeClr val="bg1"/>
                </a:solidFill>
              </a:rPr>
              <a:t>WHILE, RO`YXATLAR VA LUG`ATLAR</a:t>
            </a:r>
          </a:p>
        </p:txBody>
      </p:sp>
      <p:pic>
        <p:nvPicPr>
          <p:cNvPr id="1029" name="Picture 5" descr="C:\Users\Админ\Desktop\p4p\Python_logo_and_wordmark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987" y="4190614"/>
            <a:ext cx="11998438" cy="2668977"/>
          </a:xfrm>
          <a:prstGeom prst="rect">
            <a:avLst/>
          </a:prstGeom>
          <a:noFill/>
        </p:spPr>
      </p:pic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/>
          <a:srcRect l="40080" t="24725" r="51684" b="59822"/>
          <a:stretch>
            <a:fillRect/>
          </a:stretch>
        </p:blipFill>
        <p:spPr bwMode="auto">
          <a:xfrm>
            <a:off x="10390413" y="0"/>
            <a:ext cx="1800000" cy="13504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041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5000" b="1" i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RO`YXAT ELEMENTLARINI O`CHIRISH</a:t>
            </a:r>
            <a:endParaRPr lang="ru-RU" sz="5000" b="1" i="1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" y="2150607"/>
            <a:ext cx="916703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 err="1" smtClean="0"/>
              <a:t>Avvalgi</a:t>
            </a:r>
            <a:r>
              <a:rPr lang="en-US" sz="3000" dirty="0" smtClean="0"/>
              <a:t> </a:t>
            </a:r>
            <a:r>
              <a:rPr lang="en-US" sz="3000" dirty="0" err="1" smtClean="0"/>
              <a:t>darslarimizning</a:t>
            </a:r>
            <a:r>
              <a:rPr lang="en-US" sz="3000" dirty="0" smtClean="0"/>
              <a:t> </a:t>
            </a:r>
            <a:r>
              <a:rPr lang="en-US" sz="3000" dirty="0" err="1" smtClean="0"/>
              <a:t>birida</a:t>
            </a:r>
            <a:r>
              <a:rPr lang="en-US" sz="3000" dirty="0" smtClean="0"/>
              <a:t> </a:t>
            </a:r>
            <a:r>
              <a:rPr lang="en-US" sz="3000" dirty="0" err="1" smtClean="0"/>
              <a:t>ro`yxat</a:t>
            </a:r>
            <a:r>
              <a:rPr lang="en-US" sz="3000" dirty="0" smtClean="0"/>
              <a:t> </a:t>
            </a:r>
            <a:r>
              <a:rPr lang="en-US" sz="3000" dirty="0" err="1" smtClean="0"/>
              <a:t>elementini</a:t>
            </a:r>
            <a:r>
              <a:rPr lang="en-US" sz="3000" dirty="0" smtClean="0"/>
              <a:t> </a:t>
            </a:r>
            <a:r>
              <a:rPr lang="en-US" sz="3000" dirty="0" err="1" smtClean="0"/>
              <a:t>o`chirish</a:t>
            </a:r>
            <a:r>
              <a:rPr lang="en-US" sz="3000" dirty="0" smtClean="0"/>
              <a:t> </a:t>
            </a:r>
            <a:r>
              <a:rPr lang="en-US" sz="3000" dirty="0" err="1" smtClean="0"/>
              <a:t>uchun</a:t>
            </a:r>
            <a:r>
              <a:rPr lang="en-US" sz="3000" dirty="0" smtClean="0"/>
              <a:t> </a:t>
            </a:r>
            <a:r>
              <a:rPr lang="en-US" sz="3000" b="1" dirty="0" smtClean="0"/>
              <a:t>.remove(</a:t>
            </a:r>
            <a:r>
              <a:rPr lang="en-US" sz="3000" b="1" dirty="0" err="1" smtClean="0"/>
              <a:t>qiymat</a:t>
            </a:r>
            <a:r>
              <a:rPr lang="en-US" sz="3000" b="1" dirty="0" smtClean="0"/>
              <a:t>) </a:t>
            </a:r>
            <a:r>
              <a:rPr lang="en-US" sz="3000" b="1" dirty="0" err="1" smtClean="0"/>
              <a:t>metodi</a:t>
            </a:r>
            <a:r>
              <a:rPr lang="en-US" sz="3000" dirty="0" smtClean="0"/>
              <a:t> </a:t>
            </a:r>
            <a:r>
              <a:rPr lang="en-US" sz="3000" dirty="0" err="1" smtClean="0"/>
              <a:t>bilan</a:t>
            </a:r>
            <a:r>
              <a:rPr lang="en-US" sz="3000" dirty="0" smtClean="0"/>
              <a:t> </a:t>
            </a:r>
            <a:r>
              <a:rPr lang="en-US" sz="3000" dirty="0" err="1" smtClean="0"/>
              <a:t>tanishgan</a:t>
            </a:r>
            <a:r>
              <a:rPr lang="en-US" sz="3000" dirty="0" smtClean="0"/>
              <a:t> </a:t>
            </a:r>
            <a:r>
              <a:rPr lang="en-US" sz="3000" dirty="0" err="1" smtClean="0"/>
              <a:t>edik</a:t>
            </a:r>
            <a:r>
              <a:rPr lang="en-US" sz="3000" dirty="0" smtClean="0"/>
              <a:t>. </a:t>
            </a:r>
            <a:r>
              <a:rPr lang="en-US" sz="3000" dirty="0" err="1" smtClean="0"/>
              <a:t>Esingizda</a:t>
            </a:r>
            <a:r>
              <a:rPr lang="en-US" sz="3000" dirty="0" smtClean="0"/>
              <a:t> </a:t>
            </a:r>
            <a:r>
              <a:rPr lang="en-US" sz="3000" dirty="0" err="1" smtClean="0"/>
              <a:t>bo`lsa</a:t>
            </a:r>
            <a:r>
              <a:rPr lang="en-US" sz="3000" dirty="0" smtClean="0"/>
              <a:t>, </a:t>
            </a:r>
            <a:r>
              <a:rPr lang="en-US" sz="3000" dirty="0" err="1" smtClean="0"/>
              <a:t>bu</a:t>
            </a:r>
            <a:r>
              <a:rPr lang="en-US" sz="3000" dirty="0" smtClean="0"/>
              <a:t> </a:t>
            </a:r>
            <a:r>
              <a:rPr lang="en-US" sz="3000" dirty="0" err="1" smtClean="0"/>
              <a:t>metod</a:t>
            </a:r>
            <a:r>
              <a:rPr lang="en-US" sz="3000" dirty="0" smtClean="0"/>
              <a:t> </a:t>
            </a:r>
            <a:r>
              <a:rPr lang="en-US" sz="3000" dirty="0" err="1" smtClean="0"/>
              <a:t>ro`yxatdan</a:t>
            </a:r>
            <a:r>
              <a:rPr lang="en-US" sz="3000" dirty="0" smtClean="0"/>
              <a:t> eng </a:t>
            </a:r>
            <a:r>
              <a:rPr lang="en-US" sz="3000" dirty="0" err="1" smtClean="0"/>
              <a:t>birinchi</a:t>
            </a:r>
            <a:r>
              <a:rPr lang="en-US" sz="3000" dirty="0" smtClean="0"/>
              <a:t> </a:t>
            </a:r>
            <a:r>
              <a:rPr lang="en-US" sz="3000" dirty="0" err="1" smtClean="0"/>
              <a:t>uchragan</a:t>
            </a:r>
            <a:r>
              <a:rPr lang="en-US" sz="3000" dirty="0" smtClean="0"/>
              <a:t> </a:t>
            </a:r>
            <a:r>
              <a:rPr lang="en-US" sz="3000" dirty="0" err="1" smtClean="0"/>
              <a:t>qiymatni</a:t>
            </a:r>
            <a:r>
              <a:rPr lang="en-US" sz="3000" dirty="0" smtClean="0"/>
              <a:t> </a:t>
            </a:r>
            <a:r>
              <a:rPr lang="en-US" sz="3000" dirty="0" err="1" smtClean="0"/>
              <a:t>o`chiradi</a:t>
            </a:r>
            <a:r>
              <a:rPr lang="en-US" sz="3000" dirty="0" smtClean="0"/>
              <a:t>.</a:t>
            </a:r>
          </a:p>
          <a:p>
            <a:pPr algn="ctr"/>
            <a:endParaRPr lang="en-US" sz="3000" dirty="0" smtClean="0"/>
          </a:p>
          <a:p>
            <a:pPr algn="ctr"/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Agar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ro`yxatimizda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 smtClean="0">
                <a:solidFill>
                  <a:schemeClr val="accent2">
                    <a:lumMod val="50000"/>
                  </a:schemeClr>
                </a:solidFill>
              </a:rPr>
              <a:t>ma’lum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 smtClean="0">
                <a:solidFill>
                  <a:schemeClr val="accent2">
                    <a:lumMod val="50000"/>
                  </a:schemeClr>
                </a:solidFill>
              </a:rPr>
              <a:t>bir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 smtClean="0">
                <a:solidFill>
                  <a:schemeClr val="accent2">
                    <a:lumMod val="50000"/>
                  </a:schemeClr>
                </a:solidFill>
              </a:rPr>
              <a:t>qiymat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bir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necha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bor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 smtClean="0">
                <a:solidFill>
                  <a:schemeClr val="accent2">
                    <a:lumMod val="50000"/>
                  </a:schemeClr>
                </a:solidFill>
              </a:rPr>
              <a:t>takrorlangan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 smtClean="0">
                <a:solidFill>
                  <a:schemeClr val="accent2">
                    <a:lumMod val="50000"/>
                  </a:schemeClr>
                </a:solidFill>
              </a:rPr>
              <a:t>bo`lsa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ularning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 smtClean="0">
                <a:solidFill>
                  <a:schemeClr val="accent2">
                    <a:lumMod val="50000"/>
                  </a:schemeClr>
                </a:solidFill>
              </a:rPr>
              <a:t>barchasini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 smtClean="0">
                <a:solidFill>
                  <a:schemeClr val="accent2">
                    <a:lumMod val="50000"/>
                  </a:schemeClr>
                </a:solidFill>
              </a:rPr>
              <a:t>o`chirib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 smtClean="0">
                <a:solidFill>
                  <a:schemeClr val="accent2">
                    <a:lumMod val="50000"/>
                  </a:schemeClr>
                </a:solidFill>
              </a:rPr>
              <a:t>tashlash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 smtClean="0">
                <a:solidFill>
                  <a:schemeClr val="accent2">
                    <a:lumMod val="50000"/>
                  </a:schemeClr>
                </a:solidFill>
              </a:rPr>
              <a:t>uchun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smtClean="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 smtClean="0">
                <a:solidFill>
                  <a:schemeClr val="accent2">
                    <a:lumMod val="50000"/>
                  </a:schemeClr>
                </a:solidFill>
              </a:rPr>
              <a:t>tsiklidan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foydalanishmiz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mumkin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ru-RU" sz="30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194" name="Picture 2" descr="C:\Users\Админ\Desktop\p4p\1200px-VisualEditor_-_Icon_-_Remove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0413" y="1629794"/>
            <a:ext cx="3600000" cy="36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 l="20492" t="16495" r="34486" b="71142"/>
          <a:stretch>
            <a:fillRect/>
          </a:stretch>
        </p:blipFill>
        <p:spPr bwMode="auto">
          <a:xfrm>
            <a:off x="155206" y="1143778"/>
            <a:ext cx="11880000" cy="173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0" y="3535601"/>
            <a:ext cx="121904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 err="1" smtClean="0">
                <a:solidFill>
                  <a:srgbClr val="C00000"/>
                </a:solidFill>
              </a:rPr>
              <a:t>Natija</a:t>
            </a:r>
            <a:r>
              <a:rPr lang="en-US" sz="3000" b="1" i="1" dirty="0" smtClean="0">
                <a:solidFill>
                  <a:srgbClr val="C00000"/>
                </a:solidFill>
              </a:rPr>
              <a:t>:</a:t>
            </a:r>
          </a:p>
          <a:p>
            <a:pPr algn="ctr"/>
            <a:r>
              <a:rPr lang="en-US" sz="3000" dirty="0" smtClean="0"/>
              <a:t>['</a:t>
            </a:r>
            <a:r>
              <a:rPr lang="en-US" sz="3000" dirty="0" err="1" smtClean="0"/>
              <a:t>lacetti</a:t>
            </a:r>
            <a:r>
              <a:rPr lang="en-US" sz="3000" dirty="0" smtClean="0"/>
              <a:t>', '</a:t>
            </a:r>
            <a:r>
              <a:rPr lang="en-US" sz="3000" dirty="0" err="1" smtClean="0"/>
              <a:t>toyota</a:t>
            </a:r>
            <a:r>
              <a:rPr lang="en-US" sz="3000" dirty="0" smtClean="0"/>
              <a:t>', '</a:t>
            </a:r>
            <a:r>
              <a:rPr lang="en-US" sz="3000" dirty="0" err="1" smtClean="0"/>
              <a:t>audi</a:t>
            </a:r>
            <a:r>
              <a:rPr lang="en-US" sz="3000" dirty="0" smtClean="0"/>
              <a:t>', '</a:t>
            </a:r>
            <a:r>
              <a:rPr lang="en-US" sz="3000" dirty="0" err="1" smtClean="0"/>
              <a:t>malibu</a:t>
            </a:r>
            <a:r>
              <a:rPr lang="en-US" sz="3000" dirty="0" smtClean="0"/>
              <a:t>']</a:t>
            </a:r>
          </a:p>
          <a:p>
            <a:pPr algn="ctr"/>
            <a:endParaRPr lang="en-US" sz="3000" dirty="0" smtClean="0"/>
          </a:p>
          <a:p>
            <a:pPr algn="ctr"/>
            <a:endParaRPr lang="en-US" sz="3000" dirty="0" smtClean="0"/>
          </a:p>
          <a:p>
            <a:pPr lvl="0" algn="ctr"/>
            <a:r>
              <a:rPr lang="ru-RU" sz="3000" i="1" dirty="0" err="1" smtClean="0">
                <a:cs typeface="Arial" pitchFamily="34" charset="0"/>
              </a:rPr>
              <a:t>Yuqoridagi</a:t>
            </a:r>
            <a:r>
              <a:rPr lang="ru-RU" sz="3000" i="1" dirty="0" smtClean="0">
                <a:cs typeface="Arial" pitchFamily="34" charset="0"/>
              </a:rPr>
              <a:t> </a:t>
            </a:r>
            <a:r>
              <a:rPr lang="ru-RU" sz="3000" i="1" dirty="0" err="1" smtClean="0">
                <a:cs typeface="Arial" pitchFamily="34" charset="0"/>
              </a:rPr>
              <a:t>tsikl</a:t>
            </a:r>
            <a:r>
              <a:rPr lang="ru-RU" sz="3000" i="1" dirty="0" smtClean="0">
                <a:cs typeface="Arial" pitchFamily="34" charset="0"/>
              </a:rPr>
              <a:t> </a:t>
            </a:r>
            <a:r>
              <a:rPr lang="ru-RU" sz="3000" i="1" dirty="0" err="1" smtClean="0">
                <a:cs typeface="Arial" pitchFamily="34" charset="0"/>
              </a:rPr>
              <a:t>toki</a:t>
            </a:r>
            <a:r>
              <a:rPr lang="ru-RU" sz="3000" i="1" dirty="0" smtClean="0">
                <a:cs typeface="Arial" pitchFamily="34" charset="0"/>
              </a:rPr>
              <a:t> </a:t>
            </a:r>
            <a:r>
              <a:rPr lang="en-US" sz="3000" b="1" i="1" dirty="0" smtClean="0">
                <a:cs typeface="Arial" pitchFamily="34" charset="0"/>
              </a:rPr>
              <a:t>“</a:t>
            </a:r>
            <a:r>
              <a:rPr lang="ru-RU" sz="3000" b="1" i="1" dirty="0" err="1" smtClean="0">
                <a:cs typeface="Arial" pitchFamily="34" charset="0"/>
              </a:rPr>
              <a:t>cars</a:t>
            </a:r>
            <a:r>
              <a:rPr lang="en-US" sz="3000" b="1" i="1" dirty="0" smtClean="0">
                <a:cs typeface="Arial" pitchFamily="34" charset="0"/>
              </a:rPr>
              <a:t>”</a:t>
            </a:r>
            <a:r>
              <a:rPr lang="ru-RU" sz="3000" i="1" dirty="0" smtClean="0">
                <a:cs typeface="Arial" pitchFamily="34" charset="0"/>
              </a:rPr>
              <a:t> </a:t>
            </a:r>
            <a:r>
              <a:rPr lang="ru-RU" sz="3000" i="1" dirty="0" err="1" smtClean="0">
                <a:cs typeface="Arial" pitchFamily="34" charset="0"/>
              </a:rPr>
              <a:t>degan</a:t>
            </a:r>
            <a:r>
              <a:rPr lang="ru-RU" sz="3000" i="1" dirty="0" smtClean="0">
                <a:cs typeface="Arial" pitchFamily="34" charset="0"/>
              </a:rPr>
              <a:t> </a:t>
            </a:r>
            <a:r>
              <a:rPr lang="ru-RU" sz="3000" i="1" dirty="0" err="1" smtClean="0">
                <a:cs typeface="Arial" pitchFamily="34" charset="0"/>
              </a:rPr>
              <a:t>ro</a:t>
            </a:r>
            <a:r>
              <a:rPr lang="en-US" sz="3000" i="1" dirty="0" smtClean="0">
                <a:cs typeface="Arial" pitchFamily="34" charset="0"/>
              </a:rPr>
              <a:t>`</a:t>
            </a:r>
            <a:r>
              <a:rPr lang="ru-RU" sz="3000" i="1" dirty="0" err="1" smtClean="0">
                <a:cs typeface="Arial" pitchFamily="34" charset="0"/>
              </a:rPr>
              <a:t>yxatda</a:t>
            </a:r>
            <a:r>
              <a:rPr lang="ru-RU" sz="3000" i="1" dirty="0" smtClean="0">
                <a:cs typeface="Arial" pitchFamily="34" charset="0"/>
              </a:rPr>
              <a:t> </a:t>
            </a:r>
            <a:r>
              <a:rPr lang="ru-RU" sz="3000" b="1" i="1" dirty="0" smtClean="0">
                <a:cs typeface="Arial" pitchFamily="34" charset="0"/>
              </a:rPr>
              <a:t>'</a:t>
            </a:r>
            <a:r>
              <a:rPr lang="ru-RU" sz="3000" b="1" i="1" dirty="0" err="1" smtClean="0">
                <a:cs typeface="Arial" pitchFamily="34" charset="0"/>
              </a:rPr>
              <a:t>nexia</a:t>
            </a:r>
            <a:r>
              <a:rPr lang="ru-RU" sz="3000" b="1" i="1" dirty="0" smtClean="0">
                <a:cs typeface="Arial" pitchFamily="34" charset="0"/>
              </a:rPr>
              <a:t>'</a:t>
            </a:r>
            <a:r>
              <a:rPr lang="ru-RU" sz="3000" i="1" dirty="0" smtClean="0">
                <a:cs typeface="Arial" pitchFamily="34" charset="0"/>
              </a:rPr>
              <a:t> </a:t>
            </a:r>
            <a:r>
              <a:rPr lang="ru-RU" sz="3000" i="1" dirty="0" err="1" smtClean="0">
                <a:cs typeface="Arial" pitchFamily="34" charset="0"/>
              </a:rPr>
              <a:t>qiymati</a:t>
            </a:r>
            <a:r>
              <a:rPr lang="ru-RU" sz="3000" i="1" dirty="0" smtClean="0">
                <a:cs typeface="Arial" pitchFamily="34" charset="0"/>
              </a:rPr>
              <a:t> </a:t>
            </a:r>
            <a:r>
              <a:rPr lang="ru-RU" sz="3000" i="1" dirty="0" err="1" smtClean="0">
                <a:cs typeface="Arial" pitchFamily="34" charset="0"/>
              </a:rPr>
              <a:t>tugagunga</a:t>
            </a:r>
            <a:r>
              <a:rPr lang="ru-RU" sz="3000" i="1" dirty="0" smtClean="0">
                <a:cs typeface="Arial" pitchFamily="34" charset="0"/>
              </a:rPr>
              <a:t> </a:t>
            </a:r>
            <a:r>
              <a:rPr lang="ru-RU" sz="3000" i="1" dirty="0" err="1" smtClean="0">
                <a:cs typeface="Arial" pitchFamily="34" charset="0"/>
              </a:rPr>
              <a:t>qadar</a:t>
            </a:r>
            <a:r>
              <a:rPr lang="ru-RU" sz="3000" i="1" dirty="0" smtClean="0">
                <a:cs typeface="Arial" pitchFamily="34" charset="0"/>
              </a:rPr>
              <a:t> </a:t>
            </a:r>
            <a:r>
              <a:rPr lang="ru-RU" sz="3000" i="1" dirty="0" err="1" smtClean="0">
                <a:cs typeface="Arial" pitchFamily="34" charset="0"/>
              </a:rPr>
              <a:t>takrorlanaveradi</a:t>
            </a:r>
            <a:r>
              <a:rPr lang="ru-RU" sz="3000" i="1" dirty="0" smtClean="0">
                <a:cs typeface="Arial" pitchFamily="34" charset="0"/>
              </a:rPr>
              <a:t>. </a:t>
            </a:r>
          </a:p>
          <a:p>
            <a:pPr algn="ctr"/>
            <a:endParaRPr lang="ru-RU" sz="3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041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5000" b="1" i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RO`YXATDAN RO`YXATGAN ELEMENT KO`CHIRISH</a:t>
            </a:r>
            <a:endParaRPr lang="ru-RU" sz="5000" b="1" i="1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1858158"/>
            <a:ext cx="12190413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Tasavvur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qiling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bizda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ma’lum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bir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ro`yxat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bor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, biz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ro`yxatdagi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har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bir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element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ustida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biror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amalni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bajarib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uni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birinchi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ro`yxatdan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ikkinchi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ro`yxatga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ko`chirib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olmoqchimiz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algn="ctr"/>
            <a:endParaRPr lang="en-US" sz="30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3000" b="1" i="1" dirty="0" err="1" smtClean="0">
                <a:solidFill>
                  <a:schemeClr val="accent2">
                    <a:lumMod val="50000"/>
                  </a:schemeClr>
                </a:solidFill>
              </a:rPr>
              <a:t>Shunday</a:t>
            </a:r>
            <a:r>
              <a:rPr lang="en-US" sz="3000" b="1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 smtClean="0">
                <a:solidFill>
                  <a:schemeClr val="accent2">
                    <a:lumMod val="50000"/>
                  </a:schemeClr>
                </a:solidFill>
              </a:rPr>
              <a:t>holatlarda</a:t>
            </a:r>
            <a:r>
              <a:rPr lang="en-US" sz="3000" b="1" i="1" dirty="0" smtClean="0">
                <a:solidFill>
                  <a:schemeClr val="accent2">
                    <a:lumMod val="50000"/>
                  </a:schemeClr>
                </a:solidFill>
              </a:rPr>
              <a:t> while </a:t>
            </a:r>
            <a:r>
              <a:rPr lang="en-US" sz="3000" b="1" i="1" dirty="0" err="1" smtClean="0">
                <a:solidFill>
                  <a:schemeClr val="accent2">
                    <a:lumMod val="50000"/>
                  </a:schemeClr>
                </a:solidFill>
              </a:rPr>
              <a:t>tsikli</a:t>
            </a:r>
            <a:r>
              <a:rPr lang="en-US" sz="3000" b="1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 smtClean="0">
                <a:solidFill>
                  <a:schemeClr val="accent2">
                    <a:lumMod val="50000"/>
                  </a:schemeClr>
                </a:solidFill>
              </a:rPr>
              <a:t>juda</a:t>
            </a:r>
            <a:r>
              <a:rPr lang="en-US" sz="3000" b="1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 smtClean="0">
                <a:solidFill>
                  <a:schemeClr val="accent2">
                    <a:lumMod val="50000"/>
                  </a:schemeClr>
                </a:solidFill>
              </a:rPr>
              <a:t>qo`l</a:t>
            </a:r>
            <a:r>
              <a:rPr lang="en-US" sz="3000" b="1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err="1" smtClean="0">
                <a:solidFill>
                  <a:schemeClr val="accent2">
                    <a:lumMod val="50000"/>
                  </a:schemeClr>
                </a:solidFill>
              </a:rPr>
              <a:t>keladi</a:t>
            </a:r>
            <a:r>
              <a:rPr lang="en-US" sz="3000" b="1" i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1026" name="Picture 2" descr="C:\Users\Админ\Desktop\p4p\0_kTd5AoGifa6cdx9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6745" y="4699588"/>
            <a:ext cx="7476923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1767801"/>
            <a:ext cx="12190413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i="1" dirty="0" err="1" smtClean="0"/>
              <a:t>Quyidagi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misolni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ko`raylik</a:t>
            </a:r>
            <a:r>
              <a:rPr lang="en-US" sz="3000" i="1" dirty="0" smtClean="0"/>
              <a:t>. </a:t>
            </a:r>
            <a:r>
              <a:rPr lang="en-US" sz="3000" i="1" dirty="0" err="1" smtClean="0"/>
              <a:t>Bizda</a:t>
            </a:r>
            <a:r>
              <a:rPr lang="en-US" sz="3000" i="1" dirty="0" smtClean="0"/>
              <a:t> </a:t>
            </a:r>
            <a:r>
              <a:rPr lang="en-US" sz="3000" b="1" i="1" dirty="0" smtClean="0"/>
              <a:t>“</a:t>
            </a:r>
            <a:r>
              <a:rPr lang="en-US" sz="3000" b="1" i="1" dirty="0" err="1" smtClean="0"/>
              <a:t>talabalar</a:t>
            </a:r>
            <a:r>
              <a:rPr lang="en-US" sz="3000" b="1" i="1" dirty="0" smtClean="0"/>
              <a:t>” </a:t>
            </a:r>
            <a:r>
              <a:rPr lang="en-US" sz="3000" i="1" dirty="0" err="1" smtClean="0"/>
              <a:t>ro`yxati</a:t>
            </a:r>
            <a:r>
              <a:rPr lang="en-US" sz="3000" i="1" dirty="0" smtClean="0"/>
              <a:t> bor.</a:t>
            </a:r>
          </a:p>
          <a:p>
            <a:pPr algn="ctr"/>
            <a:r>
              <a:rPr lang="en-US" sz="3000" b="1" i="1" dirty="0" smtClean="0"/>
              <a:t>while</a:t>
            </a:r>
            <a:r>
              <a:rPr lang="en-US" sz="3000" i="1" dirty="0" smtClean="0"/>
              <a:t> </a:t>
            </a:r>
            <a:r>
              <a:rPr lang="en-US" sz="3000" b="1" i="1" dirty="0" err="1" smtClean="0"/>
              <a:t>tsikli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toki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ro`yxatda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talabalar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bor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ekan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aylanaveradi</a:t>
            </a:r>
            <a:r>
              <a:rPr lang="en-US" sz="3000" i="1" dirty="0" smtClean="0"/>
              <a:t>. </a:t>
            </a:r>
            <a:r>
              <a:rPr lang="en-US" sz="3000" i="1" dirty="0" err="1" smtClean="0"/>
              <a:t>Tsikl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ichida</a:t>
            </a:r>
            <a:r>
              <a:rPr lang="en-US" sz="3000" i="1" dirty="0" smtClean="0"/>
              <a:t> biz </a:t>
            </a:r>
            <a:r>
              <a:rPr lang="en-US" sz="3000" b="1" i="1" dirty="0" smtClean="0"/>
              <a:t>.pop() </a:t>
            </a:r>
            <a:r>
              <a:rPr lang="en-US" sz="3000" b="1" i="1" dirty="0" err="1" smtClean="0"/>
              <a:t>metodi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yordamida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talabaning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ismini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ro`yxatdan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sug`urib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oldik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va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foydalanuvchidan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talabani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baholashni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so`radik</a:t>
            </a:r>
            <a:r>
              <a:rPr lang="en-US" sz="3000" i="1" dirty="0" smtClean="0"/>
              <a:t>.</a:t>
            </a:r>
          </a:p>
          <a:p>
            <a:pPr algn="ctr"/>
            <a:endParaRPr lang="en-US" sz="3000" i="1" dirty="0" smtClean="0"/>
          </a:p>
          <a:p>
            <a:pPr algn="ctr"/>
            <a:r>
              <a:rPr lang="en-US" sz="3000" b="1" dirty="0" err="1" smtClean="0">
                <a:solidFill>
                  <a:schemeClr val="accent2">
                    <a:lumMod val="50000"/>
                  </a:schemeClr>
                </a:solidFill>
              </a:rPr>
              <a:t>Talabaning</a:t>
            </a:r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50000"/>
                  </a:schemeClr>
                </a:solidFill>
              </a:rPr>
              <a:t>ismi</a:t>
            </a:r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50000"/>
                  </a:schemeClr>
                </a:solidFill>
              </a:rPr>
              <a:t>va</a:t>
            </a:r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50000"/>
                  </a:schemeClr>
                </a:solidFill>
              </a:rPr>
              <a:t>bahosini</a:t>
            </a:r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50000"/>
                  </a:schemeClr>
                </a:solidFill>
              </a:rPr>
              <a:t>lug`at</a:t>
            </a:r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50000"/>
                  </a:schemeClr>
                </a:solidFill>
              </a:rPr>
              <a:t>elementi</a:t>
            </a:r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50000"/>
                  </a:schemeClr>
                </a:solidFill>
              </a:rPr>
              <a:t>ko`rinishida</a:t>
            </a:r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50000"/>
                  </a:schemeClr>
                </a:solidFill>
              </a:rPr>
              <a:t>saqlab</a:t>
            </a:r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50000"/>
                  </a:schemeClr>
                </a:solidFill>
              </a:rPr>
              <a:t>qo`ydik</a:t>
            </a:r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en-US" sz="3000" b="1" dirty="0" err="1" smtClean="0">
                <a:solidFill>
                  <a:schemeClr val="accent2">
                    <a:lumMod val="50000"/>
                  </a:schemeClr>
                </a:solidFill>
              </a:rPr>
              <a:t>talaba</a:t>
            </a:r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 - </a:t>
            </a:r>
            <a:r>
              <a:rPr lang="en-US" sz="3000" b="1" dirty="0" err="1" smtClean="0">
                <a:solidFill>
                  <a:schemeClr val="accent2">
                    <a:lumMod val="50000"/>
                  </a:schemeClr>
                </a:solidFill>
              </a:rPr>
              <a:t>kalit</a:t>
            </a:r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3000" b="1" dirty="0" err="1" smtClean="0">
                <a:solidFill>
                  <a:schemeClr val="accent2">
                    <a:lumMod val="50000"/>
                  </a:schemeClr>
                </a:solidFill>
              </a:rPr>
              <a:t>baho</a:t>
            </a:r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 - </a:t>
            </a:r>
            <a:r>
              <a:rPr lang="en-US" sz="3000" b="1" dirty="0" err="1" smtClean="0">
                <a:solidFill>
                  <a:schemeClr val="accent2">
                    <a:lumMod val="50000"/>
                  </a:schemeClr>
                </a:solidFill>
              </a:rPr>
              <a:t>qiymat</a:t>
            </a:r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).</a:t>
            </a:r>
            <a:endParaRPr lang="en-US" sz="3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 l="20345" t="15991" r="41770" b="62374"/>
          <a:stretch>
            <a:fillRect/>
          </a:stretch>
        </p:blipFill>
        <p:spPr bwMode="auto">
          <a:xfrm>
            <a:off x="155206" y="0"/>
            <a:ext cx="11880000" cy="361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 descr="C:\Users\Админ\Desktop\p4p\image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5206" y="3619588"/>
            <a:ext cx="4320000" cy="3240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 rot="16200000">
            <a:off x="1335441" y="4974849"/>
            <a:ext cx="32154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 err="1" smtClean="0">
                <a:solidFill>
                  <a:srgbClr val="C00000"/>
                </a:solidFill>
              </a:rPr>
              <a:t>Natija</a:t>
            </a:r>
            <a:r>
              <a:rPr lang="en-US" sz="3000" b="1" i="1" dirty="0" smtClean="0">
                <a:solidFill>
                  <a:srgbClr val="C00000"/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998633"/>
            <a:ext cx="75239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i="1" dirty="0" err="1" smtClean="0"/>
              <a:t>Yuqorida</a:t>
            </a:r>
            <a:r>
              <a:rPr lang="en-US" sz="3000" i="1" dirty="0" smtClean="0"/>
              <a:t> biz while </a:t>
            </a:r>
            <a:r>
              <a:rPr lang="en-US" sz="3000" i="1" dirty="0" err="1" smtClean="0"/>
              <a:t>tsikli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yordamida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ro`yxat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va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lug`atlar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ustida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bajarish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mumkin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bo`lgan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ba’zi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misollarni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ko`rdik</a:t>
            </a:r>
            <a:r>
              <a:rPr lang="en-US" sz="3000" i="1" dirty="0" smtClean="0"/>
              <a:t>.</a:t>
            </a:r>
          </a:p>
          <a:p>
            <a:pPr algn="ctr"/>
            <a:endParaRPr lang="en-US" sz="3000" i="1" dirty="0" smtClean="0"/>
          </a:p>
          <a:p>
            <a:pPr algn="ctr"/>
            <a:r>
              <a:rPr lang="en-US" sz="3000" dirty="0" err="1" smtClean="0">
                <a:solidFill>
                  <a:schemeClr val="accent2">
                    <a:lumMod val="50000"/>
                  </a:schemeClr>
                </a:solidFill>
              </a:rPr>
              <a:t>Albatta</a:t>
            </a: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2">
                    <a:lumMod val="50000"/>
                  </a:schemeClr>
                </a:solidFill>
              </a:rPr>
              <a:t>dasturlash</a:t>
            </a: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2">
                    <a:lumMod val="50000"/>
                  </a:schemeClr>
                </a:solidFill>
              </a:rPr>
              <a:t>davomida</a:t>
            </a: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2">
                    <a:lumMod val="50000"/>
                  </a:schemeClr>
                </a:solidFill>
              </a:rPr>
              <a:t>bundan</a:t>
            </a: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2">
                    <a:lumMod val="50000"/>
                  </a:schemeClr>
                </a:solidFill>
              </a:rPr>
              <a:t>boshqa</a:t>
            </a: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2">
                    <a:lumMod val="50000"/>
                  </a:schemeClr>
                </a:solidFill>
              </a:rPr>
              <a:t>holatlar</a:t>
            </a: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 ham </a:t>
            </a:r>
            <a:r>
              <a:rPr lang="en-US" sz="3000" dirty="0" err="1" smtClean="0">
                <a:solidFill>
                  <a:schemeClr val="accent2">
                    <a:lumMod val="50000"/>
                  </a:schemeClr>
                </a:solidFill>
              </a:rPr>
              <a:t>uchrashi</a:t>
            </a: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2">
                    <a:lumMod val="50000"/>
                  </a:schemeClr>
                </a:solidFill>
              </a:rPr>
              <a:t>tabiiy</a:t>
            </a: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ru-RU" sz="3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098" name="Picture 2" descr="C:\Users\Админ\Desktop\p4p\software_develop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0413" y="1621968"/>
            <a:ext cx="3600000" cy="36156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041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5000" b="1" i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AMALIYOT</a:t>
            </a:r>
            <a:endParaRPr lang="ru-RU" sz="5000" b="1" i="1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227277"/>
            <a:ext cx="1219041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i="1" dirty="0" err="1" smtClean="0">
                <a:solidFill>
                  <a:srgbClr val="0070C0"/>
                </a:solidFill>
              </a:rPr>
              <a:t>Foydalanuvchidan</a:t>
            </a:r>
            <a:r>
              <a:rPr lang="en-US" sz="3000" i="1" dirty="0" smtClean="0">
                <a:solidFill>
                  <a:srgbClr val="0070C0"/>
                </a:solidFill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</a:rPr>
              <a:t>buyurtma</a:t>
            </a:r>
            <a:r>
              <a:rPr lang="en-US" sz="3000" i="1" dirty="0" smtClean="0">
                <a:solidFill>
                  <a:srgbClr val="0070C0"/>
                </a:solidFill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</a:rPr>
              <a:t>qabul</a:t>
            </a:r>
            <a:r>
              <a:rPr lang="en-US" sz="3000" i="1" dirty="0" smtClean="0">
                <a:solidFill>
                  <a:srgbClr val="0070C0"/>
                </a:solidFill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</a:rPr>
              <a:t>qiluvchi</a:t>
            </a:r>
            <a:r>
              <a:rPr lang="en-US" sz="3000" i="1" dirty="0" smtClean="0">
                <a:solidFill>
                  <a:srgbClr val="0070C0"/>
                </a:solidFill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</a:rPr>
              <a:t>dastur</a:t>
            </a:r>
            <a:r>
              <a:rPr lang="en-US" sz="3000" i="1" dirty="0" smtClean="0">
                <a:solidFill>
                  <a:srgbClr val="0070C0"/>
                </a:solidFill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</a:rPr>
              <a:t>yozing</a:t>
            </a:r>
            <a:r>
              <a:rPr lang="en-US" sz="3000" i="1" dirty="0" smtClean="0">
                <a:solidFill>
                  <a:srgbClr val="0070C0"/>
                </a:solidFill>
              </a:rPr>
              <a:t>. </a:t>
            </a:r>
            <a:r>
              <a:rPr lang="en-US" sz="3000" i="1" dirty="0" err="1" smtClean="0">
                <a:solidFill>
                  <a:srgbClr val="0070C0"/>
                </a:solidFill>
              </a:rPr>
              <a:t>Mahsulotlar</a:t>
            </a:r>
            <a:r>
              <a:rPr lang="en-US" sz="3000" i="1" dirty="0" smtClean="0">
                <a:solidFill>
                  <a:srgbClr val="0070C0"/>
                </a:solidFill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</a:rPr>
              <a:t>nomini</a:t>
            </a:r>
            <a:r>
              <a:rPr lang="en-US" sz="3000" i="1" dirty="0" smtClean="0">
                <a:solidFill>
                  <a:srgbClr val="0070C0"/>
                </a:solidFill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</a:rPr>
              <a:t>birma-bir</a:t>
            </a:r>
            <a:r>
              <a:rPr lang="en-US" sz="3000" i="1" dirty="0" smtClean="0">
                <a:solidFill>
                  <a:srgbClr val="0070C0"/>
                </a:solidFill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</a:rPr>
              <a:t>qabul</a:t>
            </a:r>
            <a:r>
              <a:rPr lang="en-US" sz="3000" i="1" dirty="0" smtClean="0">
                <a:solidFill>
                  <a:srgbClr val="0070C0"/>
                </a:solidFill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</a:rPr>
              <a:t>qilib</a:t>
            </a:r>
            <a:r>
              <a:rPr lang="en-US" sz="3000" i="1" dirty="0" smtClean="0">
                <a:solidFill>
                  <a:srgbClr val="0070C0"/>
                </a:solidFill>
              </a:rPr>
              <a:t>, </a:t>
            </a:r>
            <a:r>
              <a:rPr lang="en-US" sz="3000" i="1" dirty="0" err="1" smtClean="0">
                <a:solidFill>
                  <a:srgbClr val="0070C0"/>
                </a:solidFill>
              </a:rPr>
              <a:t>yangi</a:t>
            </a:r>
            <a:r>
              <a:rPr lang="en-US" sz="3000" i="1" dirty="0" smtClean="0">
                <a:solidFill>
                  <a:srgbClr val="0070C0"/>
                </a:solidFill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</a:rPr>
              <a:t>ro`yxatga</a:t>
            </a:r>
            <a:r>
              <a:rPr lang="en-US" sz="3000" i="1" dirty="0" smtClean="0">
                <a:solidFill>
                  <a:srgbClr val="0070C0"/>
                </a:solidFill>
              </a:rPr>
              <a:t> </a:t>
            </a:r>
            <a:r>
              <a:rPr lang="en-US" sz="3000" i="1" dirty="0" err="1" smtClean="0">
                <a:solidFill>
                  <a:srgbClr val="0070C0"/>
                </a:solidFill>
              </a:rPr>
              <a:t>joylang</a:t>
            </a:r>
            <a:r>
              <a:rPr lang="en-US" sz="3000" i="1" dirty="0" smtClean="0">
                <a:solidFill>
                  <a:srgbClr val="0070C0"/>
                </a:solidFill>
              </a:rPr>
              <a:t>.</a:t>
            </a:r>
          </a:p>
          <a:p>
            <a:pPr algn="ctr"/>
            <a:endParaRPr lang="en-US" sz="3000" i="1" dirty="0" smtClean="0">
              <a:solidFill>
                <a:srgbClr val="0070C0"/>
              </a:solidFill>
            </a:endParaRPr>
          </a:p>
          <a:p>
            <a:pPr algn="ctr"/>
            <a:r>
              <a:rPr lang="en-US" sz="3000" i="1" dirty="0" smtClean="0">
                <a:solidFill>
                  <a:schemeClr val="accent6">
                    <a:lumMod val="50000"/>
                  </a:schemeClr>
                </a:solidFill>
              </a:rPr>
              <a:t>e-</a:t>
            </a:r>
            <a:r>
              <a:rPr lang="en-US" sz="3000" i="1" dirty="0" err="1" smtClean="0">
                <a:solidFill>
                  <a:schemeClr val="accent6">
                    <a:lumMod val="50000"/>
                  </a:schemeClr>
                </a:solidFill>
              </a:rPr>
              <a:t>bozor</a:t>
            </a:r>
            <a:r>
              <a:rPr lang="en-US" sz="3000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6">
                    <a:lumMod val="50000"/>
                  </a:schemeClr>
                </a:solidFill>
              </a:rPr>
              <a:t>uchun</a:t>
            </a:r>
            <a:r>
              <a:rPr lang="en-US" sz="3000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6">
                    <a:lumMod val="50000"/>
                  </a:schemeClr>
                </a:solidFill>
              </a:rPr>
              <a:t>mahsulotlar</a:t>
            </a:r>
            <a:r>
              <a:rPr lang="en-US" sz="3000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6">
                    <a:lumMod val="50000"/>
                  </a:schemeClr>
                </a:solidFill>
              </a:rPr>
              <a:t>va</a:t>
            </a:r>
            <a:r>
              <a:rPr lang="en-US" sz="3000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6">
                    <a:lumMod val="50000"/>
                  </a:schemeClr>
                </a:solidFill>
              </a:rPr>
              <a:t>ularning</a:t>
            </a:r>
            <a:r>
              <a:rPr lang="en-US" sz="3000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6">
                    <a:lumMod val="50000"/>
                  </a:schemeClr>
                </a:solidFill>
              </a:rPr>
              <a:t>narxlari</a:t>
            </a:r>
            <a:r>
              <a:rPr lang="en-US" sz="3000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6">
                    <a:lumMod val="50000"/>
                  </a:schemeClr>
                </a:solidFill>
              </a:rPr>
              <a:t>lug`atini</a:t>
            </a:r>
            <a:r>
              <a:rPr lang="en-US" sz="3000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6">
                    <a:lumMod val="50000"/>
                  </a:schemeClr>
                </a:solidFill>
              </a:rPr>
              <a:t>shakllantiruvchi</a:t>
            </a:r>
            <a:r>
              <a:rPr lang="en-US" sz="3000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6">
                    <a:lumMod val="50000"/>
                  </a:schemeClr>
                </a:solidFill>
              </a:rPr>
              <a:t>dastur</a:t>
            </a:r>
            <a:r>
              <a:rPr lang="en-US" sz="3000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6">
                    <a:lumMod val="50000"/>
                  </a:schemeClr>
                </a:solidFill>
              </a:rPr>
              <a:t>yozing</a:t>
            </a:r>
            <a:r>
              <a:rPr lang="en-US" sz="3000" i="1" dirty="0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sz="3000" i="1" dirty="0" err="1" smtClean="0">
                <a:solidFill>
                  <a:schemeClr val="accent6">
                    <a:lumMod val="50000"/>
                  </a:schemeClr>
                </a:solidFill>
              </a:rPr>
              <a:t>Foydalanuvchidan</a:t>
            </a:r>
            <a:r>
              <a:rPr lang="en-US" sz="3000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6">
                    <a:lumMod val="50000"/>
                  </a:schemeClr>
                </a:solidFill>
              </a:rPr>
              <a:t>lug`atga</a:t>
            </a:r>
            <a:r>
              <a:rPr lang="en-US" sz="3000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6">
                    <a:lumMod val="50000"/>
                  </a:schemeClr>
                </a:solidFill>
              </a:rPr>
              <a:t>bir</a:t>
            </a:r>
            <a:r>
              <a:rPr lang="en-US" sz="3000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6">
                    <a:lumMod val="50000"/>
                  </a:schemeClr>
                </a:solidFill>
              </a:rPr>
              <a:t>nechta</a:t>
            </a:r>
            <a:r>
              <a:rPr lang="en-US" sz="3000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6">
                    <a:lumMod val="50000"/>
                  </a:schemeClr>
                </a:solidFill>
              </a:rPr>
              <a:t>elementlar</a:t>
            </a:r>
            <a:r>
              <a:rPr lang="en-US" sz="3000" i="1" dirty="0" smtClean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sz="3000" i="1" dirty="0" err="1" smtClean="0">
                <a:solidFill>
                  <a:schemeClr val="accent6">
                    <a:lumMod val="50000"/>
                  </a:schemeClr>
                </a:solidFill>
              </a:rPr>
              <a:t>mahsulot</a:t>
            </a:r>
            <a:r>
              <a:rPr lang="en-US" sz="3000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6">
                    <a:lumMod val="50000"/>
                  </a:schemeClr>
                </a:solidFill>
              </a:rPr>
              <a:t>va</a:t>
            </a:r>
            <a:r>
              <a:rPr lang="en-US" sz="3000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6">
                    <a:lumMod val="50000"/>
                  </a:schemeClr>
                </a:solidFill>
              </a:rPr>
              <a:t>uning</a:t>
            </a:r>
            <a:r>
              <a:rPr lang="en-US" sz="3000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6">
                    <a:lumMod val="50000"/>
                  </a:schemeClr>
                </a:solidFill>
              </a:rPr>
              <a:t>narxi</a:t>
            </a:r>
            <a:r>
              <a:rPr lang="en-US" sz="3000" i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sz="3000" i="1" dirty="0" err="1" smtClean="0">
                <a:solidFill>
                  <a:schemeClr val="accent6">
                    <a:lumMod val="50000"/>
                  </a:schemeClr>
                </a:solidFill>
              </a:rPr>
              <a:t>kiritishni</a:t>
            </a:r>
            <a:r>
              <a:rPr lang="en-US" sz="3000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6">
                    <a:lumMod val="50000"/>
                  </a:schemeClr>
                </a:solidFill>
              </a:rPr>
              <a:t>so`rang</a:t>
            </a:r>
            <a:r>
              <a:rPr lang="en-US" sz="3000" i="1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algn="ctr"/>
            <a:endParaRPr lang="en-US" sz="3000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Yuqoridagi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ikki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dasturni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jamlaymiz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Foydalanuvchi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buyurtmasi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ro`yxatidagi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har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bir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mahsulotni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e-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bozordagi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mahsulotlar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bilan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solishitiring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tayyor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ro`yxat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ishlatishingiz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mumkin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). Agar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mahsuot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e-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bozorda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mavjud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bo`lsa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mahsulot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narxini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chiqaring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aks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holda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“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Bizda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bu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mahsulot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yo`q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.”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degan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xabarni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1">
                    <a:lumMod val="50000"/>
                  </a:schemeClr>
                </a:solidFill>
              </a:rPr>
              <a:t>ko`rsating</a:t>
            </a:r>
            <a:r>
              <a:rPr lang="en-US" sz="3000" i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sz="30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844471"/>
            <a:ext cx="1219041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i="1" dirty="0" err="1" smtClean="0">
                <a:solidFill>
                  <a:srgbClr val="7030A0"/>
                </a:solidFill>
              </a:rPr>
              <a:t>Avvalgi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darslarimizda</a:t>
            </a:r>
            <a:r>
              <a:rPr lang="en-US" sz="3000" i="1" dirty="0" smtClean="0">
                <a:solidFill>
                  <a:srgbClr val="7030A0"/>
                </a:solidFill>
              </a:rPr>
              <a:t> for </a:t>
            </a:r>
            <a:r>
              <a:rPr lang="en-US" sz="3000" i="1" dirty="0" err="1" smtClean="0">
                <a:solidFill>
                  <a:srgbClr val="7030A0"/>
                </a:solidFill>
              </a:rPr>
              <a:t>tsikli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yordamida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elektron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tasbeh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tayyorlagan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edik</a:t>
            </a:r>
            <a:r>
              <a:rPr lang="en-US" sz="3000" i="1" dirty="0" smtClean="0">
                <a:solidFill>
                  <a:srgbClr val="7030A0"/>
                </a:solidFill>
              </a:rPr>
              <a:t>. </a:t>
            </a:r>
            <a:r>
              <a:rPr lang="en-US" sz="3000" i="1" dirty="0" err="1" smtClean="0">
                <a:solidFill>
                  <a:srgbClr val="7030A0"/>
                </a:solidFill>
              </a:rPr>
              <a:t>Endi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esa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bu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vazifani</a:t>
            </a:r>
            <a:r>
              <a:rPr lang="en-US" sz="3000" i="1" dirty="0" smtClean="0">
                <a:solidFill>
                  <a:srgbClr val="7030A0"/>
                </a:solidFill>
              </a:rPr>
              <a:t> while </a:t>
            </a:r>
            <a:r>
              <a:rPr lang="en-US" sz="3000" i="1" dirty="0" err="1" smtClean="0">
                <a:solidFill>
                  <a:srgbClr val="7030A0"/>
                </a:solidFill>
              </a:rPr>
              <a:t>tsikli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yordamida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yanada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ko`rkamroq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tayyorlang</a:t>
            </a:r>
            <a:r>
              <a:rPr lang="en-US" sz="3000" i="1" dirty="0" smtClean="0">
                <a:solidFill>
                  <a:srgbClr val="7030A0"/>
                </a:solidFill>
              </a:rPr>
              <a:t>. </a:t>
            </a:r>
            <a:r>
              <a:rPr lang="en-US" sz="3000" i="1" dirty="0" err="1" smtClean="0">
                <a:solidFill>
                  <a:srgbClr val="7030A0"/>
                </a:solidFill>
              </a:rPr>
              <a:t>Bunda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har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bir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zikr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sanaladi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va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albatta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har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bir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zikr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so`ngida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to`xtatish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yoki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davom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ettirishni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so`raladi</a:t>
            </a:r>
            <a:r>
              <a:rPr lang="en-US" sz="3000" i="1" dirty="0" smtClean="0">
                <a:solidFill>
                  <a:srgbClr val="7030A0"/>
                </a:solidFill>
              </a:rPr>
              <a:t>. </a:t>
            </a:r>
            <a:r>
              <a:rPr lang="en-US" sz="3000" i="1" dirty="0" err="1" smtClean="0">
                <a:solidFill>
                  <a:srgbClr val="7030A0"/>
                </a:solidFill>
              </a:rPr>
              <a:t>Yakunda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ja’mi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miqdor</a:t>
            </a:r>
            <a:r>
              <a:rPr lang="en-US" sz="3000" i="1" dirty="0" smtClean="0">
                <a:solidFill>
                  <a:srgbClr val="7030A0"/>
                </a:solidFill>
              </a:rPr>
              <a:t> </a:t>
            </a:r>
            <a:r>
              <a:rPr lang="en-US" sz="3000" i="1" dirty="0" err="1" smtClean="0">
                <a:solidFill>
                  <a:srgbClr val="7030A0"/>
                </a:solidFill>
              </a:rPr>
              <a:t>bildiriladi</a:t>
            </a:r>
            <a:r>
              <a:rPr lang="en-US" sz="3000" i="1" dirty="0" smtClean="0">
                <a:solidFill>
                  <a:srgbClr val="7030A0"/>
                </a:solidFill>
              </a:rPr>
              <a:t>.</a:t>
            </a:r>
          </a:p>
          <a:p>
            <a:pPr algn="ctr"/>
            <a:endParaRPr lang="en-US" sz="3000" i="1" dirty="0" smtClean="0">
              <a:solidFill>
                <a:srgbClr val="7030A0"/>
              </a:solidFill>
            </a:endParaRPr>
          </a:p>
          <a:p>
            <a:pPr algn="ctr"/>
            <a:r>
              <a:rPr lang="en-US" sz="3000" i="1" dirty="0" err="1" smtClean="0">
                <a:solidFill>
                  <a:srgbClr val="00B0F0"/>
                </a:solidFill>
              </a:rPr>
              <a:t>Bizda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b="1" i="1" dirty="0" smtClean="0">
                <a:solidFill>
                  <a:srgbClr val="00B0F0"/>
                </a:solidFill>
              </a:rPr>
              <a:t>“</a:t>
            </a:r>
            <a:r>
              <a:rPr lang="en-US" sz="3000" b="1" i="1" dirty="0" err="1" smtClean="0">
                <a:solidFill>
                  <a:srgbClr val="00B0F0"/>
                </a:solidFill>
              </a:rPr>
              <a:t>aralash</a:t>
            </a:r>
            <a:r>
              <a:rPr lang="en-US" sz="3000" b="1" i="1" dirty="0" smtClean="0">
                <a:solidFill>
                  <a:srgbClr val="00B0F0"/>
                </a:solidFill>
              </a:rPr>
              <a:t>” </a:t>
            </a:r>
            <a:r>
              <a:rPr lang="en-US" sz="3000" i="1" dirty="0" err="1" smtClean="0">
                <a:solidFill>
                  <a:srgbClr val="00B0F0"/>
                </a:solidFill>
              </a:rPr>
              <a:t>nomli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ro`yxat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mavjud</a:t>
            </a:r>
            <a:r>
              <a:rPr lang="en-US" sz="3000" i="1" dirty="0" smtClean="0">
                <a:solidFill>
                  <a:srgbClr val="00B0F0"/>
                </a:solidFill>
              </a:rPr>
              <a:t>. </a:t>
            </a:r>
            <a:r>
              <a:rPr lang="en-US" sz="3000" i="1" dirty="0" err="1" smtClean="0">
                <a:solidFill>
                  <a:srgbClr val="00B0F0"/>
                </a:solidFill>
              </a:rPr>
              <a:t>O`z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nomidan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kelib-chiqgan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holda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ro`yxat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tarkibida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b="1" i="1" dirty="0" err="1" smtClean="0">
                <a:solidFill>
                  <a:srgbClr val="00B0F0"/>
                </a:solidFill>
              </a:rPr>
              <a:t>int</a:t>
            </a:r>
            <a:r>
              <a:rPr lang="en-US" sz="3000" i="1" dirty="0" smtClean="0">
                <a:solidFill>
                  <a:srgbClr val="00B0F0"/>
                </a:solidFill>
              </a:rPr>
              <a:t>, </a:t>
            </a:r>
            <a:r>
              <a:rPr lang="en-US" sz="3000" b="1" i="1" dirty="0" err="1" smtClean="0">
                <a:solidFill>
                  <a:srgbClr val="00B0F0"/>
                </a:solidFill>
              </a:rPr>
              <a:t>str</a:t>
            </a:r>
            <a:r>
              <a:rPr lang="en-US" sz="3000" i="1" dirty="0" smtClean="0">
                <a:solidFill>
                  <a:srgbClr val="00B0F0"/>
                </a:solidFill>
              </a:rPr>
              <a:t>, </a:t>
            </a:r>
            <a:r>
              <a:rPr lang="en-US" sz="3000" b="1" i="1" dirty="0" smtClean="0">
                <a:solidFill>
                  <a:srgbClr val="00B0F0"/>
                </a:solidFill>
              </a:rPr>
              <a:t>float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kabi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har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turdagi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ma’lumotlar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mavjud</a:t>
            </a:r>
            <a:r>
              <a:rPr lang="en-US" sz="3000" i="1" dirty="0" smtClean="0">
                <a:solidFill>
                  <a:srgbClr val="00B0F0"/>
                </a:solidFill>
              </a:rPr>
              <a:t>. </a:t>
            </a:r>
            <a:r>
              <a:rPr lang="en-US" sz="3000" b="1" i="1" dirty="0" smtClean="0">
                <a:solidFill>
                  <a:srgbClr val="00B0F0"/>
                </a:solidFill>
              </a:rPr>
              <a:t>while </a:t>
            </a:r>
            <a:r>
              <a:rPr lang="en-US" sz="3000" b="1" i="1" dirty="0" err="1" smtClean="0">
                <a:solidFill>
                  <a:srgbClr val="00B0F0"/>
                </a:solidFill>
              </a:rPr>
              <a:t>tsikli</a:t>
            </a:r>
            <a:r>
              <a:rPr lang="en-US" sz="3000" b="1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yordamida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ro`yxatda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faqat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bir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turdagi</a:t>
            </a:r>
            <a:r>
              <a:rPr lang="en-US" sz="3000" i="1" dirty="0" smtClean="0">
                <a:solidFill>
                  <a:srgbClr val="00B0F0"/>
                </a:solidFill>
              </a:rPr>
              <a:t> (</a:t>
            </a:r>
            <a:r>
              <a:rPr lang="en-US" sz="3000" i="1" dirty="0" err="1" smtClean="0">
                <a:solidFill>
                  <a:srgbClr val="00B0F0"/>
                </a:solidFill>
              </a:rPr>
              <a:t>misol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uchun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faqat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b="1" i="1" dirty="0" err="1" smtClean="0">
                <a:solidFill>
                  <a:srgbClr val="00B0F0"/>
                </a:solidFill>
              </a:rPr>
              <a:t>str</a:t>
            </a:r>
            <a:r>
              <a:rPr lang="en-US" sz="3000" b="1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turidagi</a:t>
            </a:r>
            <a:r>
              <a:rPr lang="en-US" sz="3000" i="1" dirty="0" smtClean="0">
                <a:solidFill>
                  <a:srgbClr val="00B0F0"/>
                </a:solidFill>
              </a:rPr>
              <a:t>) </a:t>
            </a:r>
            <a:r>
              <a:rPr lang="en-US" sz="3000" i="1" dirty="0" err="1" smtClean="0">
                <a:solidFill>
                  <a:srgbClr val="00B0F0"/>
                </a:solidFill>
              </a:rPr>
              <a:t>ma’lumotlar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qolsin</a:t>
            </a:r>
            <a:r>
              <a:rPr lang="en-US" sz="3000" i="1" dirty="0" smtClean="0">
                <a:solidFill>
                  <a:srgbClr val="00B0F0"/>
                </a:solidFill>
              </a:rPr>
              <a:t>, </a:t>
            </a:r>
            <a:r>
              <a:rPr lang="en-US" sz="3000" i="1" dirty="0" err="1" smtClean="0">
                <a:solidFill>
                  <a:srgbClr val="00B0F0"/>
                </a:solidFill>
              </a:rPr>
              <a:t>qolganlari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yo`qolsin</a:t>
            </a:r>
            <a:r>
              <a:rPr lang="en-US" sz="3000" i="1" dirty="0" smtClean="0">
                <a:solidFill>
                  <a:srgbClr val="00B0F0"/>
                </a:solidFill>
              </a:rPr>
              <a:t>. </a:t>
            </a:r>
            <a:r>
              <a:rPr lang="en-US" sz="3000" i="1" dirty="0" err="1" smtClean="0">
                <a:solidFill>
                  <a:srgbClr val="00B0F0"/>
                </a:solidFill>
              </a:rPr>
              <a:t>Yakunda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tahrirlangan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ro`yxatni</a:t>
            </a:r>
            <a:r>
              <a:rPr lang="en-US" sz="3000" i="1" dirty="0" smtClean="0">
                <a:solidFill>
                  <a:srgbClr val="00B0F0"/>
                </a:solidFill>
              </a:rPr>
              <a:t> </a:t>
            </a:r>
            <a:r>
              <a:rPr lang="en-US" sz="3000" i="1" dirty="0" err="1" smtClean="0">
                <a:solidFill>
                  <a:srgbClr val="00B0F0"/>
                </a:solidFill>
              </a:rPr>
              <a:t>ko`rsatsin</a:t>
            </a:r>
            <a:r>
              <a:rPr lang="en-US" sz="3000" i="1" dirty="0" smtClean="0">
                <a:solidFill>
                  <a:srgbClr val="00B0F0"/>
                </a:solidFill>
              </a:rPr>
              <a:t>. </a:t>
            </a:r>
            <a:endParaRPr lang="en-US" sz="3000" b="1" i="1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306136"/>
            <a:ext cx="1219041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 smtClean="0">
                <a:solidFill>
                  <a:srgbClr val="00B050"/>
                </a:solidFill>
              </a:rPr>
              <a:t>1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dan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b="1" i="1" dirty="0" smtClean="0">
                <a:solidFill>
                  <a:srgbClr val="00B050"/>
                </a:solidFill>
              </a:rPr>
              <a:t>n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gacha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bo`lgan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sonlar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orasida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b="1" i="1" dirty="0" smtClean="0">
                <a:solidFill>
                  <a:srgbClr val="00B050"/>
                </a:solidFill>
              </a:rPr>
              <a:t>a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ga</a:t>
            </a:r>
            <a:r>
              <a:rPr lang="en-US" sz="3000" i="1" dirty="0" smtClean="0">
                <a:solidFill>
                  <a:srgbClr val="00B050"/>
                </a:solidFill>
              </a:rPr>
              <a:t> ham, </a:t>
            </a:r>
            <a:r>
              <a:rPr lang="en-US" sz="3000" b="1" i="1" dirty="0" smtClean="0">
                <a:solidFill>
                  <a:srgbClr val="00B050"/>
                </a:solidFill>
              </a:rPr>
              <a:t>b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ga</a:t>
            </a:r>
            <a:r>
              <a:rPr lang="en-US" sz="3000" i="1" dirty="0" smtClean="0">
                <a:solidFill>
                  <a:srgbClr val="00B050"/>
                </a:solidFill>
              </a:rPr>
              <a:t> ham </a:t>
            </a:r>
            <a:r>
              <a:rPr lang="en-US" sz="3000" i="1" dirty="0" err="1" smtClean="0">
                <a:solidFill>
                  <a:srgbClr val="00B050"/>
                </a:solidFill>
              </a:rPr>
              <a:t>bo`linmaydigan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sonlar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nechtaligini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topuvchi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dastur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tuzing</a:t>
            </a:r>
            <a:r>
              <a:rPr lang="en-US" sz="3000" i="1" dirty="0" smtClean="0">
                <a:solidFill>
                  <a:srgbClr val="00B050"/>
                </a:solidFill>
              </a:rPr>
              <a:t>.</a:t>
            </a:r>
          </a:p>
          <a:p>
            <a:pPr algn="ctr"/>
            <a:r>
              <a:rPr lang="en-US" sz="3000" i="1" dirty="0" err="1" smtClean="0">
                <a:solidFill>
                  <a:srgbClr val="00B050"/>
                </a:solidFill>
              </a:rPr>
              <a:t>Bunda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b="1" i="1" dirty="0" smtClean="0">
                <a:solidFill>
                  <a:srgbClr val="00B050"/>
                </a:solidFill>
              </a:rPr>
              <a:t>n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va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b="1" i="1" dirty="0" smtClean="0">
                <a:solidFill>
                  <a:srgbClr val="00B050"/>
                </a:solidFill>
              </a:rPr>
              <a:t>a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va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b="1" i="1" dirty="0" smtClean="0">
                <a:solidFill>
                  <a:srgbClr val="00B050"/>
                </a:solidFill>
              </a:rPr>
              <a:t>b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lar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foydalanuvchi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tomonidan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kiritiladi</a:t>
            </a:r>
            <a:r>
              <a:rPr lang="en-US" sz="3000" i="1" dirty="0" smtClean="0">
                <a:solidFill>
                  <a:srgbClr val="00B050"/>
                </a:solidFill>
              </a:rPr>
              <a:t>.</a:t>
            </a:r>
          </a:p>
          <a:p>
            <a:pPr algn="ctr"/>
            <a:r>
              <a:rPr lang="en-US" sz="3000" i="1" dirty="0" err="1" smtClean="0">
                <a:solidFill>
                  <a:srgbClr val="00B050"/>
                </a:solidFill>
              </a:rPr>
              <a:t>Izoh</a:t>
            </a:r>
            <a:r>
              <a:rPr lang="en-US" sz="3000" i="1" dirty="0" smtClean="0">
                <a:solidFill>
                  <a:srgbClr val="00B050"/>
                </a:solidFill>
              </a:rPr>
              <a:t>: </a:t>
            </a:r>
            <a:r>
              <a:rPr lang="en-US" sz="3000" b="1" i="1" dirty="0" smtClean="0">
                <a:solidFill>
                  <a:srgbClr val="00B050"/>
                </a:solidFill>
              </a:rPr>
              <a:t>a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va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b="1" i="1" dirty="0" smtClean="0">
                <a:solidFill>
                  <a:srgbClr val="00B050"/>
                </a:solidFill>
              </a:rPr>
              <a:t>b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sonlari</a:t>
            </a:r>
            <a:r>
              <a:rPr lang="en-US" sz="3000" i="1" dirty="0" smtClean="0">
                <a:solidFill>
                  <a:srgbClr val="00B050"/>
                </a:solidFill>
              </a:rPr>
              <a:t> tub </a:t>
            </a:r>
            <a:r>
              <a:rPr lang="en-US" sz="3000" i="1" dirty="0" err="1" smtClean="0">
                <a:solidFill>
                  <a:srgbClr val="00B050"/>
                </a:solidFill>
              </a:rPr>
              <a:t>sonlar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va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ular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b="1" i="1" dirty="0" smtClean="0">
                <a:solidFill>
                  <a:srgbClr val="00B050"/>
                </a:solidFill>
              </a:rPr>
              <a:t>n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dan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kichik</a:t>
            </a:r>
            <a:r>
              <a:rPr lang="en-US" sz="3000" i="1" dirty="0" smtClean="0">
                <a:solidFill>
                  <a:srgbClr val="00B050"/>
                </a:solidFill>
              </a:rPr>
              <a:t> </a:t>
            </a:r>
            <a:r>
              <a:rPr lang="en-US" sz="3000" i="1" dirty="0" err="1" smtClean="0">
                <a:solidFill>
                  <a:srgbClr val="00B050"/>
                </a:solidFill>
              </a:rPr>
              <a:t>bo`ladi</a:t>
            </a:r>
            <a:r>
              <a:rPr lang="en-US" sz="3000" i="1" dirty="0" smtClean="0">
                <a:solidFill>
                  <a:srgbClr val="00B050"/>
                </a:solidFill>
              </a:rPr>
              <a:t>.</a:t>
            </a:r>
          </a:p>
          <a:p>
            <a:pPr algn="ctr"/>
            <a:endParaRPr lang="en-US" sz="3000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3000" i="1" dirty="0" smtClean="0">
                <a:solidFill>
                  <a:srgbClr val="FFC000"/>
                </a:solidFill>
              </a:rPr>
              <a:t>while </a:t>
            </a:r>
            <a:r>
              <a:rPr lang="en-US" sz="3000" i="1" dirty="0" err="1" smtClean="0">
                <a:solidFill>
                  <a:srgbClr val="FFC000"/>
                </a:solidFill>
              </a:rPr>
              <a:t>tsikli</a:t>
            </a:r>
            <a:r>
              <a:rPr lang="en-US" sz="3000" i="1" dirty="0" smtClean="0">
                <a:solidFill>
                  <a:srgbClr val="FFC000"/>
                </a:solidFill>
              </a:rPr>
              <a:t> </a:t>
            </a:r>
            <a:r>
              <a:rPr lang="en-US" sz="3000" i="1" dirty="0" err="1" smtClean="0">
                <a:solidFill>
                  <a:srgbClr val="FFC000"/>
                </a:solidFill>
              </a:rPr>
              <a:t>yordamida</a:t>
            </a:r>
            <a:r>
              <a:rPr lang="en-US" sz="3000" i="1" dirty="0" smtClean="0">
                <a:solidFill>
                  <a:srgbClr val="FFC000"/>
                </a:solidFill>
              </a:rPr>
              <a:t> </a:t>
            </a:r>
            <a:r>
              <a:rPr lang="en-US" sz="3000" i="1" dirty="0" err="1" smtClean="0">
                <a:solidFill>
                  <a:srgbClr val="FFC000"/>
                </a:solidFill>
              </a:rPr>
              <a:t>mukammal</a:t>
            </a:r>
            <a:r>
              <a:rPr lang="en-US" sz="3000" i="1" dirty="0" smtClean="0">
                <a:solidFill>
                  <a:srgbClr val="FFC000"/>
                </a:solidFill>
              </a:rPr>
              <a:t> </a:t>
            </a:r>
            <a:r>
              <a:rPr lang="en-US" sz="3000" i="1" dirty="0" err="1" smtClean="0">
                <a:solidFill>
                  <a:srgbClr val="FFC000"/>
                </a:solidFill>
              </a:rPr>
              <a:t>sonlar</a:t>
            </a:r>
            <a:r>
              <a:rPr lang="en-US" sz="3000" i="1" dirty="0" smtClean="0">
                <a:solidFill>
                  <a:srgbClr val="FFC000"/>
                </a:solidFill>
              </a:rPr>
              <a:t> </a:t>
            </a:r>
            <a:r>
              <a:rPr lang="en-US" sz="3000" i="1" dirty="0" err="1" smtClean="0">
                <a:solidFill>
                  <a:srgbClr val="FFC000"/>
                </a:solidFill>
              </a:rPr>
              <a:t>ro`yxatini</a:t>
            </a:r>
            <a:r>
              <a:rPr lang="en-US" sz="3000" i="1" dirty="0" smtClean="0">
                <a:solidFill>
                  <a:srgbClr val="FFC000"/>
                </a:solidFill>
              </a:rPr>
              <a:t> </a:t>
            </a:r>
            <a:r>
              <a:rPr lang="en-US" sz="3000" i="1" dirty="0" err="1" smtClean="0">
                <a:solidFill>
                  <a:srgbClr val="FFC000"/>
                </a:solidFill>
              </a:rPr>
              <a:t>yarating</a:t>
            </a:r>
            <a:r>
              <a:rPr lang="en-US" sz="3000" i="1" dirty="0" smtClean="0">
                <a:solidFill>
                  <a:srgbClr val="FFC000"/>
                </a:solidFill>
              </a:rPr>
              <a:t>. </a:t>
            </a:r>
            <a:r>
              <a:rPr lang="en-US" sz="3000" i="1" dirty="0" err="1" smtClean="0">
                <a:solidFill>
                  <a:srgbClr val="FFC000"/>
                </a:solidFill>
              </a:rPr>
              <a:t>Mukammal</a:t>
            </a:r>
            <a:r>
              <a:rPr lang="en-US" sz="3000" i="1" dirty="0" smtClean="0">
                <a:solidFill>
                  <a:srgbClr val="FFC000"/>
                </a:solidFill>
              </a:rPr>
              <a:t> </a:t>
            </a:r>
            <a:r>
              <a:rPr lang="en-US" sz="3000" i="1" dirty="0" err="1" smtClean="0">
                <a:solidFill>
                  <a:srgbClr val="FFC000"/>
                </a:solidFill>
              </a:rPr>
              <a:t>sonlar</a:t>
            </a:r>
            <a:r>
              <a:rPr lang="en-US" sz="3000" i="1" dirty="0" smtClean="0">
                <a:solidFill>
                  <a:srgbClr val="FFC000"/>
                </a:solidFill>
              </a:rPr>
              <a:t> – </a:t>
            </a:r>
            <a:r>
              <a:rPr lang="en-US" sz="3000" i="1" dirty="0" err="1" smtClean="0">
                <a:solidFill>
                  <a:srgbClr val="FFC000"/>
                </a:solidFill>
              </a:rPr>
              <a:t>o`zidan</a:t>
            </a:r>
            <a:r>
              <a:rPr lang="en-US" sz="3000" i="1" dirty="0" smtClean="0">
                <a:solidFill>
                  <a:srgbClr val="FFC000"/>
                </a:solidFill>
              </a:rPr>
              <a:t> </a:t>
            </a:r>
            <a:r>
              <a:rPr lang="en-US" sz="3000" i="1" dirty="0" err="1" smtClean="0">
                <a:solidFill>
                  <a:srgbClr val="FFC000"/>
                </a:solidFill>
              </a:rPr>
              <a:t>tashqari</a:t>
            </a:r>
            <a:r>
              <a:rPr lang="en-US" sz="3000" i="1" dirty="0" smtClean="0">
                <a:solidFill>
                  <a:srgbClr val="FFC000"/>
                </a:solidFill>
              </a:rPr>
              <a:t> </a:t>
            </a:r>
            <a:r>
              <a:rPr lang="en-US" sz="3000" i="1" dirty="0" err="1" smtClean="0">
                <a:solidFill>
                  <a:srgbClr val="FFC000"/>
                </a:solidFill>
              </a:rPr>
              <a:t>barcha</a:t>
            </a:r>
            <a:r>
              <a:rPr lang="en-US" sz="3000" i="1" dirty="0" smtClean="0">
                <a:solidFill>
                  <a:srgbClr val="FFC000"/>
                </a:solidFill>
              </a:rPr>
              <a:t> </a:t>
            </a:r>
            <a:r>
              <a:rPr lang="en-US" sz="3000" i="1" dirty="0" err="1" smtClean="0">
                <a:solidFill>
                  <a:srgbClr val="FFC000"/>
                </a:solidFill>
              </a:rPr>
              <a:t>bo`luvchilari</a:t>
            </a:r>
            <a:r>
              <a:rPr lang="en-US" sz="3000" i="1" dirty="0" smtClean="0">
                <a:solidFill>
                  <a:srgbClr val="FFC000"/>
                </a:solidFill>
              </a:rPr>
              <a:t> </a:t>
            </a:r>
            <a:r>
              <a:rPr lang="en-US" sz="3000" i="1" dirty="0" err="1" smtClean="0">
                <a:solidFill>
                  <a:srgbClr val="FFC000"/>
                </a:solidFill>
              </a:rPr>
              <a:t>yig`indisiga</a:t>
            </a:r>
            <a:r>
              <a:rPr lang="en-US" sz="3000" i="1" dirty="0" smtClean="0">
                <a:solidFill>
                  <a:srgbClr val="FFC000"/>
                </a:solidFill>
              </a:rPr>
              <a:t> </a:t>
            </a:r>
            <a:r>
              <a:rPr lang="en-US" sz="3000" i="1" dirty="0" err="1" smtClean="0">
                <a:solidFill>
                  <a:srgbClr val="FFC000"/>
                </a:solidFill>
              </a:rPr>
              <a:t>teng</a:t>
            </a:r>
            <a:r>
              <a:rPr lang="en-US" sz="3000" i="1" dirty="0" smtClean="0">
                <a:solidFill>
                  <a:srgbClr val="FFC000"/>
                </a:solidFill>
              </a:rPr>
              <a:t> </a:t>
            </a:r>
            <a:r>
              <a:rPr lang="en-US" sz="3000" i="1" dirty="0" err="1" smtClean="0">
                <a:solidFill>
                  <a:srgbClr val="FFC000"/>
                </a:solidFill>
              </a:rPr>
              <a:t>bo`lgan</a:t>
            </a:r>
            <a:r>
              <a:rPr lang="en-US" sz="3000" i="1" dirty="0" smtClean="0">
                <a:solidFill>
                  <a:srgbClr val="FFC000"/>
                </a:solidFill>
              </a:rPr>
              <a:t> </a:t>
            </a:r>
            <a:r>
              <a:rPr lang="en-US" sz="3000" i="1" dirty="0" err="1" smtClean="0">
                <a:solidFill>
                  <a:srgbClr val="FFC000"/>
                </a:solidFill>
              </a:rPr>
              <a:t>sonlardir</a:t>
            </a:r>
            <a:r>
              <a:rPr lang="en-US" sz="3000" i="1" dirty="0" smtClean="0">
                <a:solidFill>
                  <a:srgbClr val="FFC000"/>
                </a:solidFill>
              </a:rPr>
              <a:t>. </a:t>
            </a:r>
            <a:r>
              <a:rPr lang="en-US" sz="3000" i="1" dirty="0" err="1" smtClean="0">
                <a:solidFill>
                  <a:srgbClr val="FFC000"/>
                </a:solidFill>
              </a:rPr>
              <a:t>Misol</a:t>
            </a:r>
            <a:r>
              <a:rPr lang="en-US" sz="3000" i="1" dirty="0" smtClean="0">
                <a:solidFill>
                  <a:srgbClr val="FFC000"/>
                </a:solidFill>
              </a:rPr>
              <a:t> </a:t>
            </a:r>
            <a:r>
              <a:rPr lang="en-US" sz="3000" i="1" dirty="0" err="1" smtClean="0">
                <a:solidFill>
                  <a:srgbClr val="FFC000"/>
                </a:solidFill>
              </a:rPr>
              <a:t>uchun</a:t>
            </a:r>
            <a:r>
              <a:rPr lang="en-US" sz="3000" i="1" dirty="0" smtClean="0">
                <a:solidFill>
                  <a:srgbClr val="FFC000"/>
                </a:solidFill>
              </a:rPr>
              <a:t>:</a:t>
            </a:r>
          </a:p>
          <a:p>
            <a:pPr algn="ctr"/>
            <a:r>
              <a:rPr lang="en-US" sz="3000" i="1" dirty="0" smtClean="0">
                <a:solidFill>
                  <a:srgbClr val="FFC000"/>
                </a:solidFill>
              </a:rPr>
              <a:t>6 = 1 + 2 + 3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03947"/>
            <a:ext cx="1219041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while </a:t>
            </a:r>
            <a:r>
              <a:rPr lang="en-US" b="1" i="1" dirty="0" err="1" smtClean="0">
                <a:solidFill>
                  <a:srgbClr val="FF0000"/>
                </a:solidFill>
              </a:rPr>
              <a:t>tsikli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yordamida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inglizcha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so`zlarni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yodlash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uchun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ru-RU" b="1" i="1" dirty="0" smtClean="0">
                <a:solidFill>
                  <a:srgbClr val="FF0000"/>
                </a:solidFill>
              </a:rPr>
              <a:t>тренажёр </a:t>
            </a:r>
            <a:r>
              <a:rPr lang="en-US" b="1" i="1" dirty="0" err="1" smtClean="0">
                <a:solidFill>
                  <a:srgbClr val="FF0000"/>
                </a:solidFill>
              </a:rPr>
              <a:t>dastur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err="1" smtClean="0">
                <a:solidFill>
                  <a:srgbClr val="FF0000"/>
                </a:solidFill>
              </a:rPr>
              <a:t>tuzing</a:t>
            </a:r>
            <a:r>
              <a:rPr lang="en-US" b="1" i="1" dirty="0" smtClean="0">
                <a:solidFill>
                  <a:srgbClr val="FF0000"/>
                </a:solidFill>
              </a:rPr>
              <a:t>.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err="1" smtClean="0">
                <a:solidFill>
                  <a:srgbClr val="FF0000"/>
                </a:solidFill>
              </a:rPr>
              <a:t>Ingliz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tilidan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bilimlarimizni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mustahkamlaymiz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  <a:endParaRPr lang="ru-RU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1-inglizcha </a:t>
            </a:r>
            <a:r>
              <a:rPr lang="en-US" i="1" dirty="0" err="1" smtClean="0">
                <a:solidFill>
                  <a:srgbClr val="FF0000"/>
                </a:solidFill>
              </a:rPr>
              <a:t>so`zni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kiriting</a:t>
            </a:r>
            <a:r>
              <a:rPr lang="ru-RU" i="1" dirty="0" smtClean="0">
                <a:solidFill>
                  <a:srgbClr val="FF0000"/>
                </a:solidFill>
              </a:rPr>
              <a:t> (</a:t>
            </a:r>
            <a:r>
              <a:rPr lang="en-US" i="1" dirty="0" err="1" smtClean="0">
                <a:solidFill>
                  <a:srgbClr val="FF0000"/>
                </a:solidFill>
              </a:rPr>
              <a:t>yakunlash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uchun</a:t>
            </a:r>
            <a:r>
              <a:rPr lang="en-US" i="1" dirty="0" smtClean="0">
                <a:solidFill>
                  <a:srgbClr val="FF0000"/>
                </a:solidFill>
              </a:rPr>
              <a:t> “</a:t>
            </a:r>
            <a:r>
              <a:rPr lang="en-US" i="1" dirty="0" err="1" smtClean="0">
                <a:solidFill>
                  <a:srgbClr val="FF0000"/>
                </a:solidFill>
              </a:rPr>
              <a:t>tamom</a:t>
            </a:r>
            <a:r>
              <a:rPr lang="en-US" i="1" dirty="0" smtClean="0">
                <a:solidFill>
                  <a:srgbClr val="FF0000"/>
                </a:solidFill>
              </a:rPr>
              <a:t>” </a:t>
            </a:r>
            <a:r>
              <a:rPr lang="en-US" i="1" dirty="0" err="1" smtClean="0">
                <a:solidFill>
                  <a:srgbClr val="FF0000"/>
                </a:solidFill>
              </a:rPr>
              <a:t>so`zini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kiriting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  <a:r>
              <a:rPr lang="ru-RU" i="1" dirty="0" smtClean="0">
                <a:solidFill>
                  <a:srgbClr val="FF0000"/>
                </a:solidFill>
              </a:rPr>
              <a:t>)</a:t>
            </a:r>
            <a:r>
              <a:rPr lang="en-US" i="1" dirty="0" smtClean="0">
                <a:solidFill>
                  <a:srgbClr val="FF0000"/>
                </a:solidFill>
              </a:rPr>
              <a:t>: hello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“hello” </a:t>
            </a:r>
            <a:r>
              <a:rPr lang="en-US" i="1" dirty="0" err="1" smtClean="0">
                <a:solidFill>
                  <a:srgbClr val="FF0000"/>
                </a:solidFill>
              </a:rPr>
              <a:t>so`zining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o`zbekcha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tarjimasini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kiriting</a:t>
            </a:r>
            <a:r>
              <a:rPr lang="en-US" i="1" dirty="0" smtClean="0">
                <a:solidFill>
                  <a:srgbClr val="FF0000"/>
                </a:solidFill>
              </a:rPr>
              <a:t>: </a:t>
            </a:r>
            <a:r>
              <a:rPr lang="en-US" i="1" dirty="0" err="1" smtClean="0">
                <a:solidFill>
                  <a:srgbClr val="FF0000"/>
                </a:solidFill>
              </a:rPr>
              <a:t>salom</a:t>
            </a:r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2-inglizcha </a:t>
            </a:r>
            <a:r>
              <a:rPr lang="en-US" i="1" dirty="0" err="1" smtClean="0">
                <a:solidFill>
                  <a:srgbClr val="FF0000"/>
                </a:solidFill>
              </a:rPr>
              <a:t>so`zni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kiriting</a:t>
            </a:r>
            <a:r>
              <a:rPr lang="ru-RU" i="1" dirty="0" smtClean="0">
                <a:solidFill>
                  <a:srgbClr val="FF0000"/>
                </a:solidFill>
              </a:rPr>
              <a:t> (</a:t>
            </a:r>
            <a:r>
              <a:rPr lang="en-US" i="1" dirty="0" err="1" smtClean="0">
                <a:solidFill>
                  <a:srgbClr val="FF0000"/>
                </a:solidFill>
              </a:rPr>
              <a:t>yakunlash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uchun</a:t>
            </a:r>
            <a:r>
              <a:rPr lang="en-US" i="1" dirty="0" smtClean="0">
                <a:solidFill>
                  <a:srgbClr val="FF0000"/>
                </a:solidFill>
              </a:rPr>
              <a:t> “</a:t>
            </a:r>
            <a:r>
              <a:rPr lang="en-US" i="1" dirty="0" err="1" smtClean="0">
                <a:solidFill>
                  <a:srgbClr val="FF0000"/>
                </a:solidFill>
              </a:rPr>
              <a:t>tamom</a:t>
            </a:r>
            <a:r>
              <a:rPr lang="en-US" i="1" dirty="0" smtClean="0">
                <a:solidFill>
                  <a:srgbClr val="FF0000"/>
                </a:solidFill>
              </a:rPr>
              <a:t>” </a:t>
            </a:r>
            <a:r>
              <a:rPr lang="en-US" i="1" dirty="0" err="1" smtClean="0">
                <a:solidFill>
                  <a:srgbClr val="FF0000"/>
                </a:solidFill>
              </a:rPr>
              <a:t>so`zini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kiriting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  <a:r>
              <a:rPr lang="ru-RU" i="1" dirty="0" smtClean="0">
                <a:solidFill>
                  <a:srgbClr val="FF0000"/>
                </a:solidFill>
              </a:rPr>
              <a:t>)</a:t>
            </a:r>
            <a:r>
              <a:rPr lang="en-US" i="1" dirty="0" smtClean="0">
                <a:solidFill>
                  <a:srgbClr val="FF0000"/>
                </a:solidFill>
              </a:rPr>
              <a:t>: </a:t>
            </a:r>
            <a:r>
              <a:rPr lang="en-US" i="1" dirty="0" smtClean="0">
                <a:solidFill>
                  <a:srgbClr val="FF0000"/>
                </a:solidFill>
              </a:rPr>
              <a:t>car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“car” </a:t>
            </a:r>
            <a:r>
              <a:rPr lang="en-US" i="1" dirty="0" err="1" smtClean="0">
                <a:solidFill>
                  <a:srgbClr val="FF0000"/>
                </a:solidFill>
              </a:rPr>
              <a:t>so`zining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o`zbekcha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tarjimasini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kiriting</a:t>
            </a:r>
            <a:r>
              <a:rPr lang="en-US" i="1" dirty="0" smtClean="0">
                <a:solidFill>
                  <a:srgbClr val="FF0000"/>
                </a:solidFill>
              </a:rPr>
              <a:t>: </a:t>
            </a:r>
            <a:r>
              <a:rPr lang="en-US" i="1" dirty="0" err="1" smtClean="0">
                <a:solidFill>
                  <a:srgbClr val="FF0000"/>
                </a:solidFill>
              </a:rPr>
              <a:t>mashina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...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5-inglizcha </a:t>
            </a:r>
            <a:r>
              <a:rPr lang="en-US" i="1" dirty="0" err="1" smtClean="0">
                <a:solidFill>
                  <a:srgbClr val="FF0000"/>
                </a:solidFill>
              </a:rPr>
              <a:t>so`zni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kiriting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ru-RU" i="1" dirty="0" smtClean="0">
                <a:solidFill>
                  <a:srgbClr val="FF0000"/>
                </a:solidFill>
              </a:rPr>
              <a:t>(</a:t>
            </a:r>
            <a:r>
              <a:rPr lang="en-US" i="1" dirty="0" err="1" smtClean="0">
                <a:solidFill>
                  <a:srgbClr val="FF0000"/>
                </a:solidFill>
              </a:rPr>
              <a:t>yakunlash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uchun</a:t>
            </a:r>
            <a:r>
              <a:rPr lang="en-US" i="1" dirty="0" smtClean="0">
                <a:solidFill>
                  <a:srgbClr val="FF0000"/>
                </a:solidFill>
              </a:rPr>
              <a:t> “</a:t>
            </a:r>
            <a:r>
              <a:rPr lang="en-US" i="1" dirty="0" err="1" smtClean="0">
                <a:solidFill>
                  <a:srgbClr val="FF0000"/>
                </a:solidFill>
              </a:rPr>
              <a:t>tamom</a:t>
            </a:r>
            <a:r>
              <a:rPr lang="en-US" i="1" dirty="0" smtClean="0">
                <a:solidFill>
                  <a:srgbClr val="FF0000"/>
                </a:solidFill>
              </a:rPr>
              <a:t>” </a:t>
            </a:r>
            <a:r>
              <a:rPr lang="en-US" i="1" dirty="0" err="1" smtClean="0">
                <a:solidFill>
                  <a:srgbClr val="FF0000"/>
                </a:solidFill>
              </a:rPr>
              <a:t>so`zini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kiriting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  <a:r>
              <a:rPr lang="ru-RU" i="1" dirty="0" smtClean="0">
                <a:solidFill>
                  <a:srgbClr val="FF0000"/>
                </a:solidFill>
              </a:rPr>
              <a:t>)</a:t>
            </a:r>
            <a:r>
              <a:rPr lang="en-US" i="1" dirty="0" smtClean="0">
                <a:solidFill>
                  <a:srgbClr val="FF0000"/>
                </a:solidFill>
              </a:rPr>
              <a:t>: </a:t>
            </a:r>
            <a:r>
              <a:rPr lang="en-US" i="1" dirty="0" smtClean="0">
                <a:solidFill>
                  <a:srgbClr val="FF0000"/>
                </a:solidFill>
              </a:rPr>
              <a:t>flower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“flower” </a:t>
            </a:r>
            <a:r>
              <a:rPr lang="en-US" i="1" dirty="0" err="1" smtClean="0">
                <a:solidFill>
                  <a:srgbClr val="FF0000"/>
                </a:solidFill>
              </a:rPr>
              <a:t>so`zining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o`zbekcha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tarjimasini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kiriting</a:t>
            </a:r>
            <a:r>
              <a:rPr lang="en-US" i="1" dirty="0" smtClean="0">
                <a:solidFill>
                  <a:srgbClr val="FF0000"/>
                </a:solidFill>
              </a:rPr>
              <a:t>: </a:t>
            </a:r>
            <a:r>
              <a:rPr lang="en-US" i="1" dirty="0" err="1" smtClean="0">
                <a:solidFill>
                  <a:srgbClr val="FF0000"/>
                </a:solidFill>
              </a:rPr>
              <a:t>gul</a:t>
            </a:r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6-inglizcha </a:t>
            </a:r>
            <a:r>
              <a:rPr lang="en-US" i="1" dirty="0" err="1" smtClean="0">
                <a:solidFill>
                  <a:srgbClr val="FF0000"/>
                </a:solidFill>
              </a:rPr>
              <a:t>so`zni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kiriting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ru-RU" i="1" dirty="0" smtClean="0">
                <a:solidFill>
                  <a:srgbClr val="FF0000"/>
                </a:solidFill>
              </a:rPr>
              <a:t>(</a:t>
            </a:r>
            <a:r>
              <a:rPr lang="en-US" i="1" dirty="0" err="1" smtClean="0">
                <a:solidFill>
                  <a:srgbClr val="FF0000"/>
                </a:solidFill>
              </a:rPr>
              <a:t>yakunlash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uchun</a:t>
            </a:r>
            <a:r>
              <a:rPr lang="en-US" i="1" dirty="0" smtClean="0">
                <a:solidFill>
                  <a:srgbClr val="FF0000"/>
                </a:solidFill>
              </a:rPr>
              <a:t> “</a:t>
            </a:r>
            <a:r>
              <a:rPr lang="en-US" i="1" dirty="0" err="1" smtClean="0">
                <a:solidFill>
                  <a:srgbClr val="FF0000"/>
                </a:solidFill>
              </a:rPr>
              <a:t>tamom</a:t>
            </a:r>
            <a:r>
              <a:rPr lang="en-US" i="1" dirty="0" smtClean="0">
                <a:solidFill>
                  <a:srgbClr val="FF0000"/>
                </a:solidFill>
              </a:rPr>
              <a:t>” </a:t>
            </a:r>
            <a:r>
              <a:rPr lang="en-US" i="1" dirty="0" err="1" smtClean="0">
                <a:solidFill>
                  <a:srgbClr val="FF0000"/>
                </a:solidFill>
              </a:rPr>
              <a:t>so`zini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kiriting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  <a:r>
              <a:rPr lang="ru-RU" i="1" dirty="0" smtClean="0">
                <a:solidFill>
                  <a:srgbClr val="FF0000"/>
                </a:solidFill>
              </a:rPr>
              <a:t>)</a:t>
            </a:r>
            <a:r>
              <a:rPr lang="en-US" i="1" dirty="0" smtClean="0">
                <a:solidFill>
                  <a:srgbClr val="FF0000"/>
                </a:solidFill>
              </a:rPr>
              <a:t>: </a:t>
            </a:r>
            <a:r>
              <a:rPr lang="en-US" i="1" dirty="0" err="1" smtClean="0">
                <a:solidFill>
                  <a:srgbClr val="FF0000"/>
                </a:solidFill>
              </a:rPr>
              <a:t>tamom</a:t>
            </a:r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err="1" smtClean="0">
                <a:solidFill>
                  <a:srgbClr val="FF0000"/>
                </a:solidFill>
              </a:rPr>
              <a:t>Diqqat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sinovni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boshlaymiz</a:t>
            </a:r>
            <a:r>
              <a:rPr lang="en-US" i="1" dirty="0" smtClean="0">
                <a:solidFill>
                  <a:srgbClr val="FF0000"/>
                </a:solidFill>
              </a:rPr>
              <a:t>...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hello -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car - 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...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flower </a:t>
            </a:r>
            <a:r>
              <a:rPr lang="en-US" i="1" dirty="0" smtClean="0">
                <a:solidFill>
                  <a:srgbClr val="FF0000"/>
                </a:solidFill>
              </a:rPr>
              <a:t>–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i="1" dirty="0" err="1" smtClean="0">
                <a:solidFill>
                  <a:srgbClr val="FF0000"/>
                </a:solidFill>
              </a:rPr>
              <a:t>falonta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to`g`ri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falon-falon-falonlari</a:t>
            </a:r>
            <a:r>
              <a:rPr lang="en-US" i="1" dirty="0" smtClean="0">
                <a:solidFill>
                  <a:srgbClr val="FF0000"/>
                </a:solidFill>
              </a:rPr>
              <a:t>...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falonta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noto`g`ri</a:t>
            </a:r>
            <a:r>
              <a:rPr lang="en-US" i="1" dirty="0" smtClean="0">
                <a:solidFill>
                  <a:srgbClr val="FF0000"/>
                </a:solidFill>
              </a:rPr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falon-falon-falonlari</a:t>
            </a:r>
            <a:r>
              <a:rPr lang="en-US" i="1" dirty="0" smtClean="0">
                <a:solidFill>
                  <a:srgbClr val="FF0000"/>
                </a:solidFill>
              </a:rPr>
              <a:t>…</a:t>
            </a:r>
            <a:endParaRPr lang="ru-RU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041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5000" b="1" i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while YORDAMIDA RO`YXATNI TO`LDIRISH</a:t>
            </a:r>
            <a:endParaRPr lang="ru-RU" sz="5000" b="1" i="1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150607"/>
            <a:ext cx="795259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i="1" dirty="0" smtClean="0">
                <a:solidFill>
                  <a:schemeClr val="bg1">
                    <a:lumMod val="50000"/>
                  </a:schemeClr>
                </a:solidFill>
              </a:rPr>
              <a:t>While </a:t>
            </a:r>
            <a:r>
              <a:rPr lang="en-US" sz="3000" i="1" dirty="0" err="1" smtClean="0">
                <a:solidFill>
                  <a:schemeClr val="bg1">
                    <a:lumMod val="50000"/>
                  </a:schemeClr>
                </a:solidFill>
              </a:rPr>
              <a:t>tsikli</a:t>
            </a:r>
            <a:r>
              <a:rPr lang="en-US" sz="3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bg1">
                    <a:lumMod val="50000"/>
                  </a:schemeClr>
                </a:solidFill>
              </a:rPr>
              <a:t>yordamida</a:t>
            </a:r>
            <a:r>
              <a:rPr lang="en-US" sz="3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bg1">
                    <a:lumMod val="50000"/>
                  </a:schemeClr>
                </a:solidFill>
              </a:rPr>
              <a:t>ro`yxatlar</a:t>
            </a:r>
            <a:r>
              <a:rPr lang="en-US" sz="3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bg1">
                    <a:lumMod val="50000"/>
                  </a:schemeClr>
                </a:solidFill>
              </a:rPr>
              <a:t>bilan</a:t>
            </a:r>
            <a:r>
              <a:rPr lang="en-US" sz="3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bg1">
                    <a:lumMod val="50000"/>
                  </a:schemeClr>
                </a:solidFill>
              </a:rPr>
              <a:t>ishlashni</a:t>
            </a:r>
            <a:r>
              <a:rPr lang="en-US" sz="3000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bg1">
                    <a:lumMod val="50000"/>
                  </a:schemeClr>
                </a:solidFill>
              </a:rPr>
              <a:t>o`rganamiz</a:t>
            </a:r>
            <a:r>
              <a:rPr lang="en-US" sz="3000" i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algn="ctr"/>
            <a:endParaRPr lang="en-US" sz="3000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just"/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Ro`yxatlar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lug`atlar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)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bilan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ishlashda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smtClean="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tisklining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foydalari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juda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ko`p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Misol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uchun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foydalanuvchidan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bir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nechta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ma’lumotlarni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qabul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qilib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olish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ro`yxatdan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takrorlanuvchi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qiymatlarni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o`chirib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tashlash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yoki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bir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ro`yxatni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ikkinchi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ro`yxatga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ko`chirishda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smtClean="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tsiklidan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foydalanishimiz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mumkin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sz="30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Админ\Desktop\p4p\While-loop-diagram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52660" y="2128215"/>
            <a:ext cx="3737753" cy="47313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43712"/>
            <a:ext cx="121904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i="1" dirty="0" err="1" smtClean="0">
                <a:solidFill>
                  <a:schemeClr val="accent4">
                    <a:lumMod val="50000"/>
                  </a:schemeClr>
                </a:solidFill>
              </a:rPr>
              <a:t>Foydalanuvchidan</a:t>
            </a:r>
            <a:r>
              <a:rPr lang="en-US" sz="3000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</a:rPr>
              <a:t>n</a:t>
            </a:r>
            <a:r>
              <a:rPr lang="en-US" sz="3000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4">
                    <a:lumMod val="50000"/>
                  </a:schemeClr>
                </a:solidFill>
              </a:rPr>
              <a:t>ning</a:t>
            </a:r>
            <a:r>
              <a:rPr lang="en-US" sz="3000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4">
                    <a:lumMod val="50000"/>
                  </a:schemeClr>
                </a:solidFill>
              </a:rPr>
              <a:t>qiymatini</a:t>
            </a:r>
            <a:r>
              <a:rPr lang="en-US" sz="3000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4">
                    <a:lumMod val="50000"/>
                  </a:schemeClr>
                </a:solidFill>
              </a:rPr>
              <a:t>qabul</a:t>
            </a:r>
            <a:r>
              <a:rPr lang="en-US" sz="3000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4">
                    <a:lumMod val="50000"/>
                  </a:schemeClr>
                </a:solidFill>
              </a:rPr>
              <a:t>qilib</a:t>
            </a:r>
            <a:r>
              <a:rPr lang="en-US" sz="3000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4">
                    <a:lumMod val="50000"/>
                  </a:schemeClr>
                </a:solidFill>
              </a:rPr>
              <a:t>olib</a:t>
            </a:r>
            <a:r>
              <a:rPr lang="en-US" sz="3000" i="1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US" sz="3000" i="1" dirty="0" err="1" smtClean="0">
                <a:solidFill>
                  <a:schemeClr val="accent4">
                    <a:lumMod val="50000"/>
                  </a:schemeClr>
                </a:solidFill>
              </a:rPr>
              <a:t>ushbu</a:t>
            </a:r>
            <a:r>
              <a:rPr lang="en-US" sz="3000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4">
                    <a:lumMod val="50000"/>
                  </a:schemeClr>
                </a:solidFill>
              </a:rPr>
              <a:t>qonuniyatga</a:t>
            </a:r>
            <a:r>
              <a:rPr lang="en-US" sz="3000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4">
                    <a:lumMod val="50000"/>
                  </a:schemeClr>
                </a:solidFill>
              </a:rPr>
              <a:t>mos</a:t>
            </a:r>
            <a:r>
              <a:rPr lang="en-US" sz="3000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4">
                    <a:lumMod val="50000"/>
                  </a:schemeClr>
                </a:solidFill>
              </a:rPr>
              <a:t>keluvchi</a:t>
            </a:r>
            <a:r>
              <a:rPr lang="en-US" sz="3000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4">
                    <a:lumMod val="50000"/>
                  </a:schemeClr>
                </a:solidFill>
              </a:rPr>
              <a:t>qiymatni</a:t>
            </a:r>
            <a:r>
              <a:rPr lang="en-US" sz="3000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4">
                    <a:lumMod val="50000"/>
                  </a:schemeClr>
                </a:solidFill>
              </a:rPr>
              <a:t>hisoblang</a:t>
            </a:r>
            <a:r>
              <a:rPr lang="en-US" sz="3000" i="1" dirty="0" smtClean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en-US" sz="3000" i="1" dirty="0" err="1" smtClean="0">
                <a:solidFill>
                  <a:schemeClr val="accent4">
                    <a:lumMod val="50000"/>
                  </a:schemeClr>
                </a:solidFill>
              </a:rPr>
              <a:t>Albatta</a:t>
            </a:r>
            <a:r>
              <a:rPr lang="en-US" sz="3000" i="1" dirty="0" smtClean="0">
                <a:solidFill>
                  <a:schemeClr val="accent4">
                    <a:lumMod val="50000"/>
                  </a:schemeClr>
                </a:solidFill>
              </a:rPr>
              <a:t> while </a:t>
            </a:r>
            <a:r>
              <a:rPr lang="en-US" sz="3000" i="1" dirty="0" err="1" smtClean="0">
                <a:solidFill>
                  <a:schemeClr val="accent4">
                    <a:lumMod val="50000"/>
                  </a:schemeClr>
                </a:solidFill>
              </a:rPr>
              <a:t>tsikli</a:t>
            </a:r>
            <a:r>
              <a:rPr lang="en-US" sz="3000" i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4">
                    <a:lumMod val="50000"/>
                  </a:schemeClr>
                </a:solidFill>
              </a:rPr>
              <a:t>yordamida</a:t>
            </a:r>
            <a:r>
              <a:rPr lang="en-US" sz="3000" i="1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ru-RU" sz="30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44473" t="36058" r="39604" b="57761"/>
          <a:stretch>
            <a:fillRect/>
          </a:stretch>
        </p:blipFill>
        <p:spPr bwMode="auto">
          <a:xfrm>
            <a:off x="3395206" y="5742347"/>
            <a:ext cx="5400000" cy="1117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 l="44503" t="35565" r="39025" b="55163"/>
          <a:stretch>
            <a:fillRect/>
          </a:stretch>
        </p:blipFill>
        <p:spPr bwMode="auto">
          <a:xfrm>
            <a:off x="3395206" y="2286786"/>
            <a:ext cx="5400000" cy="16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0" y="4572802"/>
            <a:ext cx="121904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i="1" dirty="0" err="1" smtClean="0">
                <a:solidFill>
                  <a:srgbClr val="002060"/>
                </a:solidFill>
              </a:rPr>
              <a:t>Foydalanuvchidan</a:t>
            </a:r>
            <a:r>
              <a:rPr lang="en-US" sz="3000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smtClean="0">
                <a:solidFill>
                  <a:srgbClr val="002060"/>
                </a:solidFill>
              </a:rPr>
              <a:t>n</a:t>
            </a:r>
            <a:r>
              <a:rPr lang="en-US" sz="3000" i="1" dirty="0" smtClean="0">
                <a:solidFill>
                  <a:srgbClr val="002060"/>
                </a:solidFill>
              </a:rPr>
              <a:t> </a:t>
            </a:r>
            <a:r>
              <a:rPr lang="en-US" sz="3000" i="1" dirty="0" err="1" smtClean="0">
                <a:solidFill>
                  <a:srgbClr val="002060"/>
                </a:solidFill>
              </a:rPr>
              <a:t>va</a:t>
            </a:r>
            <a:r>
              <a:rPr lang="en-US" sz="3000" i="1" dirty="0" smtClean="0">
                <a:solidFill>
                  <a:srgbClr val="002060"/>
                </a:solidFill>
              </a:rPr>
              <a:t> </a:t>
            </a:r>
            <a:r>
              <a:rPr lang="en-US" sz="3000" b="1" i="1" dirty="0" smtClean="0">
                <a:solidFill>
                  <a:srgbClr val="002060"/>
                </a:solidFill>
              </a:rPr>
              <a:t>k</a:t>
            </a:r>
            <a:r>
              <a:rPr lang="en-US" sz="3000" i="1" dirty="0" smtClean="0">
                <a:solidFill>
                  <a:srgbClr val="002060"/>
                </a:solidFill>
              </a:rPr>
              <a:t> </a:t>
            </a:r>
            <a:r>
              <a:rPr lang="en-US" sz="3000" i="1" dirty="0" err="1" smtClean="0">
                <a:solidFill>
                  <a:srgbClr val="002060"/>
                </a:solidFill>
              </a:rPr>
              <a:t>ning</a:t>
            </a:r>
            <a:r>
              <a:rPr lang="en-US" sz="3000" i="1" dirty="0" smtClean="0">
                <a:solidFill>
                  <a:srgbClr val="002060"/>
                </a:solidFill>
              </a:rPr>
              <a:t> </a:t>
            </a:r>
            <a:r>
              <a:rPr lang="en-US" sz="3000" i="1" dirty="0" err="1" smtClean="0">
                <a:solidFill>
                  <a:srgbClr val="002060"/>
                </a:solidFill>
              </a:rPr>
              <a:t>qiymatini</a:t>
            </a:r>
            <a:r>
              <a:rPr lang="en-US" sz="3000" i="1" dirty="0" smtClean="0">
                <a:solidFill>
                  <a:srgbClr val="002060"/>
                </a:solidFill>
              </a:rPr>
              <a:t> </a:t>
            </a:r>
            <a:r>
              <a:rPr lang="en-US" sz="3000" i="1" dirty="0" err="1" smtClean="0">
                <a:solidFill>
                  <a:srgbClr val="002060"/>
                </a:solidFill>
              </a:rPr>
              <a:t>qabul</a:t>
            </a:r>
            <a:r>
              <a:rPr lang="en-US" sz="3000" i="1" dirty="0" smtClean="0">
                <a:solidFill>
                  <a:srgbClr val="002060"/>
                </a:solidFill>
              </a:rPr>
              <a:t> </a:t>
            </a:r>
            <a:r>
              <a:rPr lang="en-US" sz="3000" i="1" dirty="0" err="1" smtClean="0">
                <a:solidFill>
                  <a:srgbClr val="002060"/>
                </a:solidFill>
              </a:rPr>
              <a:t>qilib</a:t>
            </a:r>
            <a:r>
              <a:rPr lang="en-US" sz="3000" i="1" dirty="0" smtClean="0">
                <a:solidFill>
                  <a:srgbClr val="002060"/>
                </a:solidFill>
              </a:rPr>
              <a:t> </a:t>
            </a:r>
            <a:r>
              <a:rPr lang="en-US" sz="3000" i="1" dirty="0" err="1" smtClean="0">
                <a:solidFill>
                  <a:srgbClr val="002060"/>
                </a:solidFill>
              </a:rPr>
              <a:t>olib</a:t>
            </a:r>
            <a:r>
              <a:rPr lang="en-US" sz="3000" i="1" dirty="0" smtClean="0">
                <a:solidFill>
                  <a:srgbClr val="002060"/>
                </a:solidFill>
              </a:rPr>
              <a:t>, </a:t>
            </a:r>
            <a:r>
              <a:rPr lang="en-US" sz="3000" i="1" dirty="0" err="1" smtClean="0">
                <a:solidFill>
                  <a:srgbClr val="002060"/>
                </a:solidFill>
              </a:rPr>
              <a:t>ushbu</a:t>
            </a:r>
            <a:r>
              <a:rPr lang="en-US" sz="3000" i="1" dirty="0" smtClean="0">
                <a:solidFill>
                  <a:srgbClr val="002060"/>
                </a:solidFill>
              </a:rPr>
              <a:t> </a:t>
            </a:r>
            <a:r>
              <a:rPr lang="en-US" sz="3000" i="1" dirty="0" err="1" smtClean="0">
                <a:solidFill>
                  <a:srgbClr val="002060"/>
                </a:solidFill>
              </a:rPr>
              <a:t>qonuniyatga</a:t>
            </a:r>
            <a:r>
              <a:rPr lang="en-US" sz="3000" i="1" dirty="0" smtClean="0">
                <a:solidFill>
                  <a:srgbClr val="002060"/>
                </a:solidFill>
              </a:rPr>
              <a:t> </a:t>
            </a:r>
            <a:r>
              <a:rPr lang="en-US" sz="3000" i="1" dirty="0" err="1" smtClean="0">
                <a:solidFill>
                  <a:srgbClr val="002060"/>
                </a:solidFill>
              </a:rPr>
              <a:t>mos</a:t>
            </a:r>
            <a:r>
              <a:rPr lang="en-US" sz="3000" i="1" dirty="0" smtClean="0">
                <a:solidFill>
                  <a:srgbClr val="002060"/>
                </a:solidFill>
              </a:rPr>
              <a:t> </a:t>
            </a:r>
            <a:r>
              <a:rPr lang="en-US" sz="3000" i="1" dirty="0" err="1" smtClean="0">
                <a:solidFill>
                  <a:srgbClr val="002060"/>
                </a:solidFill>
              </a:rPr>
              <a:t>keluvchi</a:t>
            </a:r>
            <a:r>
              <a:rPr lang="en-US" sz="3000" i="1" dirty="0" smtClean="0">
                <a:solidFill>
                  <a:srgbClr val="002060"/>
                </a:solidFill>
              </a:rPr>
              <a:t> </a:t>
            </a:r>
            <a:r>
              <a:rPr lang="en-US" sz="3000" i="1" dirty="0" err="1" smtClean="0">
                <a:solidFill>
                  <a:srgbClr val="002060"/>
                </a:solidFill>
              </a:rPr>
              <a:t>qiymatni</a:t>
            </a:r>
            <a:r>
              <a:rPr lang="en-US" sz="3000" i="1" dirty="0" smtClean="0">
                <a:solidFill>
                  <a:srgbClr val="002060"/>
                </a:solidFill>
              </a:rPr>
              <a:t> </a:t>
            </a:r>
            <a:r>
              <a:rPr lang="en-US" sz="3000" i="1" dirty="0" err="1" smtClean="0">
                <a:solidFill>
                  <a:srgbClr val="002060"/>
                </a:solidFill>
              </a:rPr>
              <a:t>hisoblang</a:t>
            </a:r>
            <a:r>
              <a:rPr lang="en-US" sz="3000" i="1" dirty="0" smtClean="0">
                <a:solidFill>
                  <a:srgbClr val="002060"/>
                </a:solidFill>
              </a:rPr>
              <a:t>.</a:t>
            </a:r>
            <a:endParaRPr lang="ru-RU" sz="30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дмин\Downloads\Telegram Desktop\f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395" y="379588"/>
            <a:ext cx="11525623" cy="64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4476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82806"/>
            <a:ext cx="630952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Quyidagi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dasturga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e’tibor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bering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avval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smtClean="0">
                <a:solidFill>
                  <a:schemeClr val="accent2">
                    <a:lumMod val="50000"/>
                  </a:schemeClr>
                </a:solidFill>
              </a:rPr>
              <a:t>“</a:t>
            </a:r>
            <a:r>
              <a:rPr lang="en-US" sz="3000" b="1" i="1" dirty="0" err="1" smtClean="0">
                <a:solidFill>
                  <a:schemeClr val="accent2">
                    <a:lumMod val="50000"/>
                  </a:schemeClr>
                </a:solidFill>
              </a:rPr>
              <a:t>ismlar</a:t>
            </a:r>
            <a:r>
              <a:rPr lang="en-US" sz="3000" b="1" i="1" dirty="0" smtClean="0">
                <a:solidFill>
                  <a:schemeClr val="accent2">
                    <a:lumMod val="50000"/>
                  </a:schemeClr>
                </a:solidFill>
              </a:rPr>
              <a:t>”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degan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b`'sh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ro`yxat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yaratib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oldik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.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Keyin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esa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i="1" dirty="0" smtClean="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tsikli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yordamida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foydalanuvchidan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ro`yxatga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ism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qo`shishni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i="1" dirty="0" err="1" smtClean="0">
                <a:solidFill>
                  <a:schemeClr val="accent2">
                    <a:lumMod val="50000"/>
                  </a:schemeClr>
                </a:solidFill>
              </a:rPr>
              <a:t>so`raymiz</a:t>
            </a:r>
            <a:r>
              <a:rPr lang="en-US" sz="3000" i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algn="ctr"/>
            <a:endParaRPr lang="en-US" sz="3000" dirty="0" smtClean="0"/>
          </a:p>
          <a:p>
            <a:pPr algn="just"/>
            <a:r>
              <a:rPr lang="en-US" sz="3000" dirty="0" err="1" smtClean="0"/>
              <a:t>So`ngra</a:t>
            </a:r>
            <a:r>
              <a:rPr lang="en-US" sz="3000" dirty="0" smtClean="0"/>
              <a:t> </a:t>
            </a:r>
            <a:r>
              <a:rPr lang="en-US" sz="3000" dirty="0" err="1" smtClean="0"/>
              <a:t>foydalanuvchidan</a:t>
            </a:r>
            <a:r>
              <a:rPr lang="en-US" sz="3000" dirty="0" smtClean="0"/>
              <a:t> </a:t>
            </a:r>
            <a:r>
              <a:rPr lang="en-US" sz="3000" dirty="0" err="1" smtClean="0"/>
              <a:t>yana</a:t>
            </a:r>
            <a:r>
              <a:rPr lang="en-US" sz="3000" dirty="0" smtClean="0"/>
              <a:t> ism </a:t>
            </a:r>
            <a:r>
              <a:rPr lang="en-US" sz="3000" dirty="0" err="1" smtClean="0"/>
              <a:t>qo`shmoqchi</a:t>
            </a:r>
            <a:r>
              <a:rPr lang="en-US" sz="3000" dirty="0" smtClean="0"/>
              <a:t> </a:t>
            </a:r>
            <a:r>
              <a:rPr lang="en-US" sz="3000" dirty="0" err="1" smtClean="0"/>
              <a:t>yoki</a:t>
            </a:r>
            <a:r>
              <a:rPr lang="en-US" sz="3000" dirty="0" smtClean="0"/>
              <a:t> </a:t>
            </a:r>
            <a:r>
              <a:rPr lang="en-US" sz="3000" dirty="0" err="1" smtClean="0"/>
              <a:t>yo`q</a:t>
            </a:r>
            <a:r>
              <a:rPr lang="en-US" sz="3000" dirty="0" smtClean="0"/>
              <a:t> </a:t>
            </a:r>
            <a:r>
              <a:rPr lang="en-US" sz="3000" dirty="0" err="1" smtClean="0"/>
              <a:t>ekanligini</a:t>
            </a:r>
            <a:r>
              <a:rPr lang="en-US" sz="3000" dirty="0" smtClean="0"/>
              <a:t> </a:t>
            </a:r>
            <a:r>
              <a:rPr lang="en-US" sz="3000" dirty="0" err="1" smtClean="0"/>
              <a:t>so`raymiz</a:t>
            </a:r>
            <a:r>
              <a:rPr lang="en-US" sz="3000" dirty="0" smtClean="0"/>
              <a:t> </a:t>
            </a:r>
            <a:r>
              <a:rPr lang="en-US" sz="3000" dirty="0" err="1" smtClean="0"/>
              <a:t>va</a:t>
            </a:r>
            <a:r>
              <a:rPr lang="en-US" sz="3000" dirty="0" smtClean="0"/>
              <a:t> </a:t>
            </a:r>
            <a:r>
              <a:rPr lang="en-US" sz="3000" dirty="0" err="1" smtClean="0"/>
              <a:t>foydalanuvchining</a:t>
            </a:r>
            <a:r>
              <a:rPr lang="en-US" sz="3000" dirty="0" smtClean="0"/>
              <a:t> </a:t>
            </a:r>
            <a:r>
              <a:rPr lang="en-US" sz="3000" dirty="0" err="1" smtClean="0"/>
              <a:t>javobiga</a:t>
            </a:r>
            <a:r>
              <a:rPr lang="en-US" sz="3000" dirty="0" smtClean="0"/>
              <a:t> </a:t>
            </a:r>
            <a:r>
              <a:rPr lang="en-US" sz="3000" dirty="0" err="1" smtClean="0"/>
              <a:t>ko`ra</a:t>
            </a:r>
            <a:r>
              <a:rPr lang="en-US" sz="3000" dirty="0" smtClean="0"/>
              <a:t> </a:t>
            </a:r>
            <a:r>
              <a:rPr lang="en-US" sz="3000" dirty="0" err="1" smtClean="0"/>
              <a:t>yoki</a:t>
            </a:r>
            <a:r>
              <a:rPr lang="en-US" sz="3000" dirty="0" smtClean="0"/>
              <a:t> </a:t>
            </a:r>
            <a:r>
              <a:rPr lang="en-US" sz="3000" b="1" i="1" dirty="0" smtClean="0"/>
              <a:t>while</a:t>
            </a:r>
            <a:r>
              <a:rPr lang="en-US" sz="3000" dirty="0" smtClean="0"/>
              <a:t> </a:t>
            </a:r>
            <a:r>
              <a:rPr lang="en-US" sz="3000" dirty="0" err="1" smtClean="0"/>
              <a:t>ni</a:t>
            </a:r>
            <a:r>
              <a:rPr lang="en-US" sz="3000" dirty="0" smtClean="0"/>
              <a:t> </a:t>
            </a:r>
            <a:r>
              <a:rPr lang="en-US" sz="3000" dirty="0" err="1" smtClean="0"/>
              <a:t>boshiga</a:t>
            </a:r>
            <a:r>
              <a:rPr lang="en-US" sz="3000" dirty="0" smtClean="0"/>
              <a:t> </a:t>
            </a:r>
            <a:r>
              <a:rPr lang="en-US" sz="3000" dirty="0" err="1" smtClean="0"/>
              <a:t>qaytamiz</a:t>
            </a:r>
            <a:r>
              <a:rPr lang="en-US" sz="3000" dirty="0" smtClean="0"/>
              <a:t>, </a:t>
            </a:r>
            <a:r>
              <a:rPr lang="en-US" sz="3000" dirty="0" err="1" smtClean="0"/>
              <a:t>yoki</a:t>
            </a:r>
            <a:r>
              <a:rPr lang="en-US" sz="3000" dirty="0" smtClean="0"/>
              <a:t> </a:t>
            </a:r>
            <a:r>
              <a:rPr lang="en-US" sz="3000" dirty="0" err="1" smtClean="0"/>
              <a:t>tsiklni</a:t>
            </a:r>
            <a:r>
              <a:rPr lang="en-US" sz="3000" dirty="0" smtClean="0"/>
              <a:t> </a:t>
            </a:r>
            <a:r>
              <a:rPr lang="en-US" sz="3000" dirty="0" err="1" smtClean="0"/>
              <a:t>to`xtatamiz</a:t>
            </a:r>
            <a:r>
              <a:rPr lang="en-US" sz="3000" dirty="0" smtClean="0"/>
              <a:t>.</a:t>
            </a:r>
            <a:endParaRPr lang="ru-RU" sz="3000" dirty="0"/>
          </a:p>
        </p:txBody>
      </p:sp>
      <p:pic>
        <p:nvPicPr>
          <p:cNvPr id="2052" name="Picture 4" descr="C:\Users\Админ\Desktop\p4p\baby-names-we-like.jpg"/>
          <p:cNvPicPr>
            <a:picLocks noChangeAspect="1" noChangeArrowheads="1"/>
          </p:cNvPicPr>
          <p:nvPr/>
        </p:nvPicPr>
        <p:blipFill>
          <a:blip r:embed="rId2"/>
          <a:srcRect l="24532" t="4177" r="29757" b="2094"/>
          <a:stretch>
            <a:fillRect/>
          </a:stretch>
        </p:blipFill>
        <p:spPr bwMode="auto">
          <a:xfrm>
            <a:off x="6952462" y="215084"/>
            <a:ext cx="5000660" cy="64294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20492" t="16495" r="47114" b="43326"/>
          <a:stretch>
            <a:fillRect/>
          </a:stretch>
        </p:blipFill>
        <p:spPr bwMode="auto">
          <a:xfrm>
            <a:off x="1055206" y="98269"/>
            <a:ext cx="10080000" cy="6663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Админ\Desktop\p4p\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206" y="1071033"/>
            <a:ext cx="11880000" cy="5788555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-1" y="382806"/>
            <a:ext cx="121904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 err="1" smtClean="0">
                <a:solidFill>
                  <a:srgbClr val="C00000"/>
                </a:solidFill>
              </a:rPr>
              <a:t>Natija</a:t>
            </a:r>
            <a:r>
              <a:rPr lang="en-US" sz="3000" b="1" i="1" dirty="0" smtClean="0">
                <a:solidFill>
                  <a:srgbClr val="C00000"/>
                </a:solidFill>
              </a:rPr>
              <a:t>:</a:t>
            </a:r>
            <a:endParaRPr lang="ru-RU" sz="3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0491" t="34009" r="58645" b="54659"/>
          <a:stretch>
            <a:fillRect/>
          </a:stretch>
        </p:blipFill>
        <p:spPr bwMode="auto">
          <a:xfrm>
            <a:off x="695206" y="1"/>
            <a:ext cx="10800000" cy="3126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 descr="C:\Users\Админ\Desktop\p4p\image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206" y="4114347"/>
            <a:ext cx="10800000" cy="2744471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0" y="3429794"/>
            <a:ext cx="121904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 err="1" smtClean="0">
                <a:solidFill>
                  <a:srgbClr val="C00000"/>
                </a:solidFill>
              </a:rPr>
              <a:t>Natija</a:t>
            </a:r>
            <a:r>
              <a:rPr lang="en-US" sz="3000" b="1" i="1" dirty="0" smtClean="0">
                <a:solidFill>
                  <a:srgbClr val="C00000"/>
                </a:solidFill>
              </a:rPr>
              <a:t>:</a:t>
            </a:r>
            <a:endParaRPr lang="ru-RU" sz="3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041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5000" b="1" i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while YORDAMIDA LUG`ATNI TO`LDIRISH</a:t>
            </a:r>
            <a:endParaRPr lang="ru-RU" sz="5000" b="1" i="1" dirty="0" smtClean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" y="1767801"/>
            <a:ext cx="680958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i="1" dirty="0" err="1" smtClean="0"/>
              <a:t>Yuqoridagi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usul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bilan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lug`atlarni</a:t>
            </a:r>
            <a:r>
              <a:rPr lang="en-US" sz="3000" i="1" dirty="0" smtClean="0"/>
              <a:t> ham </a:t>
            </a:r>
            <a:r>
              <a:rPr lang="en-US" sz="3000" i="1" dirty="0" err="1" smtClean="0"/>
              <a:t>shakllantirishimiz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mumkin</a:t>
            </a:r>
            <a:r>
              <a:rPr lang="en-US" sz="3000" i="1" dirty="0" smtClean="0"/>
              <a:t>. </a:t>
            </a:r>
            <a:r>
              <a:rPr lang="en-US" sz="3000" i="1" dirty="0" err="1" smtClean="0"/>
              <a:t>Quyidagi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kodda</a:t>
            </a:r>
            <a:r>
              <a:rPr lang="en-US" sz="3000" i="1" dirty="0" smtClean="0"/>
              <a:t> </a:t>
            </a:r>
            <a:r>
              <a:rPr lang="en-US" sz="3000" b="1" i="1" dirty="0" smtClean="0"/>
              <a:t>“ism”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bu</a:t>
            </a:r>
            <a:r>
              <a:rPr lang="en-US" sz="3000" i="1" dirty="0" smtClean="0"/>
              <a:t> </a:t>
            </a:r>
            <a:r>
              <a:rPr lang="en-US" sz="3000" b="1" i="1" dirty="0" err="1" smtClean="0"/>
              <a:t>kalit</a:t>
            </a:r>
            <a:r>
              <a:rPr lang="en-US" sz="3000" i="1" dirty="0" smtClean="0"/>
              <a:t>, </a:t>
            </a:r>
            <a:r>
              <a:rPr lang="en-US" sz="3000" b="1" i="1" dirty="0" smtClean="0"/>
              <a:t>“</a:t>
            </a:r>
            <a:r>
              <a:rPr lang="en-US" sz="3000" b="1" i="1" dirty="0" err="1" smtClean="0"/>
              <a:t>yosh</a:t>
            </a:r>
            <a:r>
              <a:rPr lang="en-US" sz="3000" b="1" i="1" dirty="0" smtClean="0"/>
              <a:t>”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esa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kalitga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mos</a:t>
            </a:r>
            <a:r>
              <a:rPr lang="en-US" sz="3000" i="1" dirty="0" smtClean="0"/>
              <a:t> </a:t>
            </a:r>
            <a:r>
              <a:rPr lang="en-US" sz="3000" i="1" dirty="0" err="1" smtClean="0"/>
              <a:t>keluvchi</a:t>
            </a:r>
            <a:r>
              <a:rPr lang="en-US" sz="3000" i="1" dirty="0" smtClean="0"/>
              <a:t> </a:t>
            </a:r>
            <a:r>
              <a:rPr lang="en-US" sz="3000" b="1" i="1" dirty="0" err="1" smtClean="0"/>
              <a:t>qiymat</a:t>
            </a:r>
            <a:r>
              <a:rPr lang="en-US" sz="3000" i="1" dirty="0" smtClean="0"/>
              <a:t>.</a:t>
            </a:r>
          </a:p>
          <a:p>
            <a:pPr algn="ctr"/>
            <a:endParaRPr lang="en-US" sz="3000" i="1" dirty="0" smtClean="0"/>
          </a:p>
          <a:p>
            <a:pPr algn="ctr"/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while</a:t>
            </a: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2">
                    <a:lumMod val="50000"/>
                  </a:schemeClr>
                </a:solidFill>
              </a:rPr>
              <a:t>tsiklining</a:t>
            </a: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50000"/>
                  </a:schemeClr>
                </a:solidFill>
              </a:rPr>
              <a:t>davomiyligi</a:t>
            </a: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2">
                    <a:lumMod val="50000"/>
                  </a:schemeClr>
                </a:solidFill>
              </a:rPr>
              <a:t>esa</a:t>
            </a: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“</a:t>
            </a:r>
            <a:r>
              <a:rPr lang="en-US" sz="3000" b="1" dirty="0" err="1" smtClean="0">
                <a:solidFill>
                  <a:schemeClr val="accent2">
                    <a:lumMod val="50000"/>
                  </a:schemeClr>
                </a:solidFill>
              </a:rPr>
              <a:t>ishora</a:t>
            </a:r>
            <a:r>
              <a:rPr lang="en-US" sz="3000" b="1" dirty="0" smtClean="0">
                <a:solidFill>
                  <a:schemeClr val="accent2">
                    <a:lumMod val="50000"/>
                  </a:schemeClr>
                </a:solidFill>
              </a:rPr>
              <a:t>” </a:t>
            </a:r>
            <a:r>
              <a:rPr lang="en-US" sz="3000" dirty="0" err="1" smtClean="0">
                <a:solidFill>
                  <a:schemeClr val="accent2">
                    <a:lumMod val="50000"/>
                  </a:schemeClr>
                </a:solidFill>
              </a:rPr>
              <a:t>ning</a:t>
            </a: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2">
                    <a:lumMod val="50000"/>
                  </a:schemeClr>
                </a:solidFill>
              </a:rPr>
              <a:t>qiymatiga</a:t>
            </a: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000" b="1" dirty="0" err="1" smtClean="0">
                <a:solidFill>
                  <a:schemeClr val="accent2">
                    <a:lumMod val="50000"/>
                  </a:schemeClr>
                </a:solidFill>
              </a:rPr>
              <a:t>bog`liq</a:t>
            </a:r>
            <a:r>
              <a:rPr lang="en-US" sz="30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ru-RU" sz="3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146" name="Picture 2" descr="C:\Users\Админ\Desktop\p4p\williams_kv_db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10413" y="1889323"/>
            <a:ext cx="4680000" cy="30809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0492" t="16495" r="43271" b="42296"/>
          <a:stretch>
            <a:fillRect/>
          </a:stretch>
        </p:blipFill>
        <p:spPr bwMode="auto">
          <a:xfrm>
            <a:off x="695206" y="157067"/>
            <a:ext cx="10800000" cy="654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Админ\Desktop\p4p\image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6182" y="1786720"/>
            <a:ext cx="7200000" cy="2963177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0" y="643712"/>
            <a:ext cx="1219041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i="1" dirty="0" err="1" smtClean="0">
                <a:solidFill>
                  <a:srgbClr val="C00000"/>
                </a:solidFill>
              </a:rPr>
              <a:t>Natija</a:t>
            </a:r>
            <a:r>
              <a:rPr lang="en-US" sz="3000" b="1" i="1" dirty="0" smtClean="0">
                <a:solidFill>
                  <a:srgbClr val="C00000"/>
                </a:solidFill>
              </a:rPr>
              <a:t>:</a:t>
            </a:r>
            <a:endParaRPr lang="ru-RU" sz="3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2665</TotalTime>
  <Words>773</Words>
  <PresentationFormat>Произвольный</PresentationFormat>
  <Paragraphs>75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Городская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</dc:creator>
  <cp:lastModifiedBy>Админ</cp:lastModifiedBy>
  <cp:revision>1534</cp:revision>
  <dcterms:created xsi:type="dcterms:W3CDTF">2021-06-01T05:39:49Z</dcterms:created>
  <dcterms:modified xsi:type="dcterms:W3CDTF">2021-07-01T07:40:54Z</dcterms:modified>
</cp:coreProperties>
</file>