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4" r:id="rId4"/>
    <p:sldId id="257" r:id="rId5"/>
    <p:sldId id="275" r:id="rId6"/>
    <p:sldId id="291" r:id="rId7"/>
    <p:sldId id="292" r:id="rId8"/>
    <p:sldId id="277" r:id="rId9"/>
    <p:sldId id="287" r:id="rId10"/>
    <p:sldId id="279" r:id="rId11"/>
    <p:sldId id="282" r:id="rId12"/>
    <p:sldId id="281" r:id="rId13"/>
    <p:sldId id="289" r:id="rId14"/>
    <p:sldId id="293" r:id="rId15"/>
    <p:sldId id="294" r:id="rId16"/>
    <p:sldId id="295" r:id="rId17"/>
    <p:sldId id="296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6666"/>
    <a:srgbClr val="93D9DD"/>
    <a:srgbClr val="EEBCE7"/>
    <a:srgbClr val="F0A2F0"/>
    <a:srgbClr val="EA7AEA"/>
    <a:srgbClr val="A91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3787" y="2470068"/>
            <a:ext cx="9601200" cy="1383476"/>
          </a:xfrm>
        </p:spPr>
        <p:txBody>
          <a:bodyPr>
            <a:noAutofit/>
          </a:bodyPr>
          <a:lstStyle/>
          <a:p>
            <a:r>
              <a:rPr lang="en-US" sz="6600" b="1" dirty="0"/>
              <a:t>Set Calculator/ Subset Checker / set cardinality comparison tool</a:t>
            </a:r>
          </a:p>
        </p:txBody>
      </p:sp>
    </p:spTree>
    <p:extLst>
      <p:ext uri="{BB962C8B-B14F-4D97-AF65-F5344CB8AC3E}">
        <p14:creationId xmlns:p14="http://schemas.microsoft.com/office/powerpoint/2010/main" val="379938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7C75-9593-3D91-71D4-5A73F734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Cardinality of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9A75-DA52-028B-53BB-3C895602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2518832"/>
            <a:ext cx="10572750" cy="3318936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A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Cardinality of Sets</a:t>
            </a: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A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cardinality of a set is simply the number of elements it contains. It's like counting the members of a club.</a:t>
            </a:r>
            <a:br>
              <a:rPr lang="en-A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cardinality of a set A is often denoted as |A| or n(A).</a:t>
            </a:r>
            <a:br>
              <a:rPr lang="en-A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= {1, 2, 3}, then |A| = 3.</a:t>
            </a:r>
            <a:br>
              <a:rPr lang="en-A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is Cardinality Important?</a:t>
            </a:r>
            <a:br>
              <a:rPr lang="en-US" sz="2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Cardinality is a fundamental concept in set theory and has applications in various fields, including:</a:t>
            </a:r>
            <a:b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A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Science:</a:t>
            </a:r>
            <a:r>
              <a:rPr lang="en-A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Analysing data structures and algorithms.</a:t>
            </a:r>
            <a:b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A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Mathematics:</a:t>
            </a:r>
            <a:r>
              <a:rPr lang="en-A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Proving theorems and solving problems in discrete mathematics.</a:t>
            </a:r>
            <a:b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A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Probability and Statistics:</a:t>
            </a:r>
            <a:r>
              <a:rPr lang="en-A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Calculating probabilities and statistical measures.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9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3772-1720-0046-8708-338778A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Algorithm for Cordinality Comparison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83A4A-D909-B9DE-6B4E-0D71A238848C}"/>
              </a:ext>
            </a:extLst>
          </p:cNvPr>
          <p:cNvSpPr txBox="1"/>
          <p:nvPr/>
        </p:nvSpPr>
        <p:spPr>
          <a:xfrm>
            <a:off x="824245" y="253713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Cordinality Comparison: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4CB71-C6BF-999E-B8D8-CAF3216F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72" y="2906471"/>
            <a:ext cx="6697014" cy="31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0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EE37-ED1E-8B9D-FC75-AFD5D189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sets in Real Life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87592-C4B3-9D03-B004-F7258FD59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899" y="2648909"/>
            <a:ext cx="3592468" cy="3326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0C792-0294-9E10-F1D0-3E1C45498F58}"/>
              </a:ext>
            </a:extLst>
          </p:cNvPr>
          <p:cNvSpPr txBox="1"/>
          <p:nvPr/>
        </p:nvSpPr>
        <p:spPr>
          <a:xfrm>
            <a:off x="978790" y="2910625"/>
            <a:ext cx="63457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Kitchen:</a:t>
            </a:r>
            <a:br>
              <a:rPr lang="en-US" sz="2400" b="1" dirty="0"/>
            </a:br>
            <a:r>
              <a:rPr lang="en-US" sz="2400" dirty="0"/>
              <a:t>Kitchen is the most popular example of sets.</a:t>
            </a:r>
            <a:br>
              <a:rPr lang="en-US" sz="2400" dirty="0"/>
            </a:br>
            <a:r>
              <a:rPr lang="en-US" sz="2400" dirty="0"/>
              <a:t>Our mother always keeps the kitchen well arranged.</a:t>
            </a:r>
            <a:br>
              <a:rPr lang="en-US" sz="2400" dirty="0"/>
            </a:br>
            <a:r>
              <a:rPr lang="en-US" sz="2400" dirty="0"/>
              <a:t>The plates are kept separate from bowls and cups. </a:t>
            </a:r>
            <a:br>
              <a:rPr lang="en-US" sz="2400" dirty="0"/>
            </a:br>
            <a:r>
              <a:rPr lang="en-US" sz="2400" dirty="0"/>
              <a:t>Sets of similar utensils are kept separately.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598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94F3E-5860-1BCB-7EBB-2503C425E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02-844A-E075-0A21-4EBEEB3E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sets in Real Life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4AD6D-34D2-6B81-9CE8-8980F177F6E4}"/>
              </a:ext>
            </a:extLst>
          </p:cNvPr>
          <p:cNvSpPr txBox="1"/>
          <p:nvPr/>
        </p:nvSpPr>
        <p:spPr>
          <a:xfrm>
            <a:off x="978790" y="2910625"/>
            <a:ext cx="64260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School Bags:</a:t>
            </a:r>
            <a:br>
              <a:rPr lang="en-US" sz="2400" b="1" dirty="0"/>
            </a:br>
            <a:r>
              <a:rPr lang="en-US" sz="2400" dirty="0"/>
              <a:t>School</a:t>
            </a:r>
            <a:r>
              <a:rPr lang="en-US" sz="2400" b="1" dirty="0"/>
              <a:t> </a:t>
            </a:r>
            <a:r>
              <a:rPr lang="en-US" sz="2400" dirty="0"/>
              <a:t>bags of children's is also an example of sets.</a:t>
            </a:r>
            <a:br>
              <a:rPr lang="en-US" sz="2400" dirty="0"/>
            </a:br>
            <a:r>
              <a:rPr lang="en-US" sz="2400" dirty="0"/>
              <a:t>There are usually divisions in school bag were the</a:t>
            </a:r>
            <a:br>
              <a:rPr lang="en-US" sz="2400" dirty="0"/>
            </a:br>
            <a:r>
              <a:rPr lang="en-US" sz="2400" dirty="0"/>
              <a:t>sets of notebooks and textbooks are kept separately.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A88E7-5954-DD28-2583-C34E2C4E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07" y="2510660"/>
            <a:ext cx="3915177" cy="36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8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2783A-AB9A-5A3D-A804-09DC8F7D1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5D46-B9C4-9D44-E049-0ABB98BB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Subsets in Real Life</a:t>
            </a:r>
          </a:p>
        </p:txBody>
      </p:sp>
      <p:pic>
        <p:nvPicPr>
          <p:cNvPr id="1026" name="Picture 2" descr="The Importance of a School Library for Students">
            <a:extLst>
              <a:ext uri="{FF2B5EF4-FFF2-40B4-BE49-F238E27FC236}">
                <a16:creationId xmlns:a16="http://schemas.microsoft.com/office/drawing/2014/main" id="{A7E33AC7-C40F-3FB7-DBBA-4648480B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443" y="2696514"/>
            <a:ext cx="4762500" cy="327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6A2B2-75F9-9679-293A-72D3FBEB5E74}"/>
              </a:ext>
            </a:extLst>
          </p:cNvPr>
          <p:cNvSpPr txBox="1"/>
          <p:nvPr/>
        </p:nvSpPr>
        <p:spPr>
          <a:xfrm>
            <a:off x="978790" y="2910625"/>
            <a:ext cx="52840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Library:</a:t>
            </a:r>
            <a:br>
              <a:rPr lang="en-US" sz="2400" b="1" dirty="0"/>
            </a:br>
            <a:r>
              <a:rPr lang="en-US" sz="2400" dirty="0"/>
              <a:t>A student has a list of books they need for</a:t>
            </a:r>
            <a:br>
              <a:rPr lang="en-US" sz="2400" dirty="0"/>
            </a:br>
            <a:r>
              <a:rPr lang="en-US" sz="2400" dirty="0"/>
              <a:t> research. The librarian uses the subset </a:t>
            </a:r>
            <a:br>
              <a:rPr lang="en-US" sz="2400" dirty="0"/>
            </a:br>
            <a:r>
              <a:rPr lang="en-US" sz="2400" dirty="0"/>
              <a:t>checker to verify if all requested books</a:t>
            </a:r>
            <a:br>
              <a:rPr lang="en-US" sz="2400" dirty="0"/>
            </a:br>
            <a:r>
              <a:rPr lang="en-US" sz="2400" dirty="0"/>
              <a:t> (subset) are available in the library’s </a:t>
            </a:r>
            <a:br>
              <a:rPr lang="en-US" sz="2400" dirty="0"/>
            </a:br>
            <a:r>
              <a:rPr lang="en-US" sz="2400" dirty="0"/>
              <a:t>collection (universal set).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448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1CB42-95F3-EF3B-4996-9294316B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92C8-3FFB-B112-7AD1-30634024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Subsets in Real Life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64C79-9EF5-28C1-DFD1-D700A77A5400}"/>
              </a:ext>
            </a:extLst>
          </p:cNvPr>
          <p:cNvSpPr txBox="1"/>
          <p:nvPr/>
        </p:nvSpPr>
        <p:spPr>
          <a:xfrm>
            <a:off x="1146216" y="2749941"/>
            <a:ext cx="47978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Toybox:</a:t>
            </a:r>
            <a:br>
              <a:rPr lang="en-US" sz="2400" dirty="0"/>
            </a:br>
            <a:r>
              <a:rPr lang="en-US" sz="2400" dirty="0"/>
              <a:t>A child wants to make sure all the toys</a:t>
            </a:r>
            <a:br>
              <a:rPr lang="en-US" sz="2400" dirty="0"/>
            </a:br>
            <a:r>
              <a:rPr lang="en-US" sz="2400" dirty="0"/>
              <a:t> they plan to take to school are already</a:t>
            </a:r>
            <a:br>
              <a:rPr lang="en-US" sz="2400" dirty="0"/>
            </a:br>
            <a:r>
              <a:rPr lang="en-US" sz="2400" dirty="0"/>
              <a:t> in their backpack. They check if every</a:t>
            </a:r>
            <a:br>
              <a:rPr lang="en-US" sz="2400" dirty="0"/>
            </a:br>
            <a:r>
              <a:rPr lang="en-US" sz="2400" dirty="0"/>
              <a:t> toy (subset) they’ve selected, like toy</a:t>
            </a:r>
            <a:br>
              <a:rPr lang="en-US" sz="2400" dirty="0"/>
            </a:br>
            <a:r>
              <a:rPr lang="en-US" sz="2400" dirty="0"/>
              <a:t> cars and a doll, is part of the larger</a:t>
            </a:r>
            <a:br>
              <a:rPr lang="en-US" sz="2400" dirty="0"/>
            </a:br>
            <a:r>
              <a:rPr lang="en-US" sz="2400" dirty="0"/>
              <a:t> collection of toys they have at home</a:t>
            </a:r>
            <a:br>
              <a:rPr lang="en-US" sz="2400" dirty="0"/>
            </a:br>
            <a:r>
              <a:rPr lang="en-US" sz="2400" dirty="0"/>
              <a:t> (universal set). </a:t>
            </a:r>
            <a:endParaRPr lang="en-US" sz="2400" b="1" dirty="0"/>
          </a:p>
        </p:txBody>
      </p:sp>
      <p:pic>
        <p:nvPicPr>
          <p:cNvPr id="2050" name="Picture 2" descr="Solid Wood Rustic Toy Box - On Sale ...">
            <a:extLst>
              <a:ext uri="{FF2B5EF4-FFF2-40B4-BE49-F238E27FC236}">
                <a16:creationId xmlns:a16="http://schemas.microsoft.com/office/drawing/2014/main" id="{C5D03AF9-DD80-4F6B-4CB7-CD4BC0CD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865" y="2589257"/>
            <a:ext cx="3864733" cy="336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1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5C44B-5832-D814-E003-796A516DC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8827-42FC-A5ED-C2E8-E2F9D7F4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Cordinality in Real Life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BBBB7-B55C-EA5B-CDE1-87E0AAFCA54E}"/>
              </a:ext>
            </a:extLst>
          </p:cNvPr>
          <p:cNvSpPr txBox="1"/>
          <p:nvPr/>
        </p:nvSpPr>
        <p:spPr>
          <a:xfrm>
            <a:off x="1146215" y="2749941"/>
            <a:ext cx="64523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Comparing Social Media Followers:</a:t>
            </a:r>
            <a:br>
              <a:rPr lang="en-US" sz="2400" dirty="0"/>
            </a:br>
            <a:r>
              <a:rPr lang="en-US" sz="2400" dirty="0"/>
              <a:t>Imagine you want to compare the number of followers on your social media account with that</a:t>
            </a:r>
            <a:br>
              <a:rPr lang="en-US" sz="2400" dirty="0"/>
            </a:br>
            <a:r>
              <a:rPr lang="en-US" sz="2400" dirty="0"/>
              <a:t> of a friend’s. You count your followers and </a:t>
            </a:r>
            <a:br>
              <a:rPr lang="en-US" sz="2400" dirty="0"/>
            </a:br>
            <a:r>
              <a:rPr lang="en-US" sz="2400" dirty="0"/>
              <a:t>compare the numbers. The person with more followers has the larger cardinality, which might indicate their popularity or influence</a:t>
            </a:r>
            <a:br>
              <a:rPr lang="en-US" sz="2400" dirty="0"/>
            </a:br>
            <a:r>
              <a:rPr lang="en-US" sz="2400" dirty="0"/>
              <a:t> on social media.</a:t>
            </a:r>
            <a:endParaRPr lang="en-US" sz="2400" b="1" dirty="0"/>
          </a:p>
        </p:txBody>
      </p:sp>
      <p:pic>
        <p:nvPicPr>
          <p:cNvPr id="4098" name="Picture 2" descr="How to Grow Your Social Media Followers ...">
            <a:extLst>
              <a:ext uri="{FF2B5EF4-FFF2-40B4-BE49-F238E27FC236}">
                <a16:creationId xmlns:a16="http://schemas.microsoft.com/office/drawing/2014/main" id="{E6BACC6C-36D7-98F8-18FA-4F691A1C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212" y="2828927"/>
            <a:ext cx="3430408" cy="29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6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F9607-0C71-7E36-B4B3-7A1036FE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EAAE-4148-E991-A4CC-54581A6E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Cordinality in Real Life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B64AA-B97C-0123-C840-9231404763B1}"/>
              </a:ext>
            </a:extLst>
          </p:cNvPr>
          <p:cNvSpPr txBox="1"/>
          <p:nvPr/>
        </p:nvSpPr>
        <p:spPr>
          <a:xfrm>
            <a:off x="1146216" y="2749941"/>
            <a:ext cx="6787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Comparing Class Sizes:</a:t>
            </a:r>
            <a:br>
              <a:rPr lang="en-US" sz="2400" dirty="0"/>
            </a:br>
            <a:r>
              <a:rPr lang="en-US" sz="2400" dirty="0"/>
              <a:t>A teacher compares the number of students</a:t>
            </a:r>
            <a:br>
              <a:rPr lang="en-US" sz="2400" dirty="0"/>
            </a:br>
            <a:r>
              <a:rPr lang="en-US" sz="2400" dirty="0"/>
              <a:t> in two classes to determine which class is </a:t>
            </a:r>
            <a:br>
              <a:rPr lang="en-US" sz="2400" dirty="0"/>
            </a:br>
            <a:r>
              <a:rPr lang="en-US" sz="2400" dirty="0"/>
              <a:t>larger. By comparing the cardinality (number</a:t>
            </a:r>
            <a:br>
              <a:rPr lang="en-US" sz="2400" dirty="0"/>
            </a:br>
            <a:r>
              <a:rPr lang="en-US" sz="2400" dirty="0"/>
              <a:t> of students) of each class, the teacher can</a:t>
            </a:r>
            <a:br>
              <a:rPr lang="en-US" sz="2400" dirty="0"/>
            </a:br>
            <a:r>
              <a:rPr lang="en-US" sz="2400" dirty="0"/>
              <a:t> plan accordingly, such as deciding which</a:t>
            </a:r>
            <a:br>
              <a:rPr lang="en-US" sz="2400" dirty="0"/>
            </a:br>
            <a:r>
              <a:rPr lang="en-US" sz="2400" dirty="0"/>
              <a:t> class needs more resources.</a:t>
            </a:r>
            <a:endParaRPr lang="en-US" sz="2400" b="1" dirty="0"/>
          </a:p>
        </p:txBody>
      </p:sp>
      <p:pic>
        <p:nvPicPr>
          <p:cNvPr id="3076" name="Picture 4" descr="Opinion: UCLA must reduce class sizes ...">
            <a:extLst>
              <a:ext uri="{FF2B5EF4-FFF2-40B4-BE49-F238E27FC236}">
                <a16:creationId xmlns:a16="http://schemas.microsoft.com/office/drawing/2014/main" id="{0445D300-76AA-1D2D-27F4-0CA8A691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68" y="2728912"/>
            <a:ext cx="4105815" cy="292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0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2873829" y="1199408"/>
            <a:ext cx="6412675" cy="950026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1" y="3016071"/>
            <a:ext cx="54617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floor for questions and address any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concerns or clarifications.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540" y="2682661"/>
            <a:ext cx="327705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21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805049" y="1816920"/>
            <a:ext cx="8490857" cy="3182587"/>
          </a:xfrm>
          <a:prstGeom prst="horizontalScroll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7876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0665" y="1533963"/>
            <a:ext cx="63176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Presented To: </a:t>
            </a:r>
          </a:p>
          <a:p>
            <a:r>
              <a:rPr lang="en-US" sz="2800" b="1" dirty="0"/>
              <a:t>        Mr. Husnain Haider</a:t>
            </a:r>
            <a:br>
              <a:rPr lang="en-US" sz="2800" b="1" u="sng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05049" y="3233935"/>
            <a:ext cx="47760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Presented by: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/>
              <a:t>Azan Asghar              BsCs-24026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/>
              <a:t>Muhammad Arqam    BsCs-24146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/>
              <a:t>Faraz Waseem            BsCs-24076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/>
              <a:t>Aqib Ramzan             BsCs-24074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/>
              <a:t>Abdul Wasay              BsCs-24006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B9ECB-AFB2-6837-09D4-70893AC7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488" y="1225474"/>
            <a:ext cx="3400900" cy="212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8E101-D782-ECE0-6488-96A5C367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488" y="3832649"/>
            <a:ext cx="340089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8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2C326F5-13D7-91EF-5B86-B95664AA8543}"/>
              </a:ext>
            </a:extLst>
          </p:cNvPr>
          <p:cNvSpPr/>
          <p:nvPr/>
        </p:nvSpPr>
        <p:spPr>
          <a:xfrm>
            <a:off x="2878964" y="1175197"/>
            <a:ext cx="6465194" cy="988454"/>
          </a:xfrm>
          <a:prstGeom prst="snip2DiagRect">
            <a:avLst/>
          </a:prstGeom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4CA440-8169-F19E-B448-3200321C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C9C2F-26A0-BD09-DFBD-B1AD4F7AAB3D}"/>
              </a:ext>
            </a:extLst>
          </p:cNvPr>
          <p:cNvSpPr txBox="1"/>
          <p:nvPr/>
        </p:nvSpPr>
        <p:spPr>
          <a:xfrm>
            <a:off x="1609860" y="2653052"/>
            <a:ext cx="1582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Agenda: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65B8B-E282-0B1D-DFCD-C01670733359}"/>
              </a:ext>
            </a:extLst>
          </p:cNvPr>
          <p:cNvSpPr txBox="1"/>
          <p:nvPr/>
        </p:nvSpPr>
        <p:spPr>
          <a:xfrm>
            <a:off x="1210611" y="3105056"/>
            <a:ext cx="5318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Introduction to 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Set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Basic Algorithm for Set Operations: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Subsets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Basic Algorithm for Subset Checker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Cordinality of 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Basic Algorithm for Cordinality Comparison Tool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Applications of sets and Real-World Examples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 Thought-Provoking Questions and Discussion    </a:t>
            </a:r>
          </a:p>
        </p:txBody>
      </p:sp>
    </p:spTree>
    <p:extLst>
      <p:ext uri="{BB962C8B-B14F-4D97-AF65-F5344CB8AC3E}">
        <p14:creationId xmlns:p14="http://schemas.microsoft.com/office/powerpoint/2010/main" val="345884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p Ribbon 6"/>
          <p:cNvSpPr/>
          <p:nvPr/>
        </p:nvSpPr>
        <p:spPr>
          <a:xfrm>
            <a:off x="1460666" y="950026"/>
            <a:ext cx="9132125" cy="1136351"/>
          </a:xfrm>
          <a:prstGeom prst="ribbon2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845" y="509551"/>
            <a:ext cx="9601196" cy="177536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4200" dirty="0"/>
              <a:t>Introduction To Sets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1526" y="2591704"/>
            <a:ext cx="96011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u="sng" dirty="0"/>
              <a:t>Set:</a:t>
            </a:r>
            <a:r>
              <a:rPr lang="en-US" b="1" dirty="0"/>
              <a:t>  A set is a collection of well-defined and distinct objects or elements</a:t>
            </a:r>
            <a:r>
              <a:rPr lang="en-US" dirty="0"/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/>
              <a:t>Representation: </a:t>
            </a:r>
            <a:r>
              <a:rPr lang="en-US" dirty="0"/>
              <a:t>A set is represented by a capital letter symbol and the number of</a:t>
            </a:r>
            <a:br>
              <a:rPr lang="en-US" dirty="0"/>
            </a:br>
            <a:r>
              <a:rPr lang="en-US" dirty="0"/>
              <a:t>elements enclosed in a curly brackets.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/>
              <a:t>Ways of Describing Sets: </a:t>
            </a:r>
            <a:r>
              <a:rPr lang="en-US" dirty="0"/>
              <a:t>There are three different ways of describing a set..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/>
              <a:t>1. The Descriptive Method: </a:t>
            </a:r>
            <a:br>
              <a:rPr lang="en-US" sz="2400" b="1" dirty="0"/>
            </a:br>
            <a:r>
              <a:rPr lang="en-US" sz="2400" b="1" dirty="0"/>
              <a:t>2. The Tabular Method:</a:t>
            </a:r>
            <a:br>
              <a:rPr lang="en-US" sz="2400" b="1" dirty="0"/>
            </a:br>
            <a:r>
              <a:rPr lang="en-US" sz="2400" b="1" dirty="0"/>
              <a:t>3. Set-builder method: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8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5DB5-655A-B2FF-1036-D2146290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03" y="85351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Operation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B868E-77EF-DEFD-3531-353D79F2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8" y="3780254"/>
            <a:ext cx="2292439" cy="2066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060CC6-BE98-8C56-67C1-026B5759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520" y="3826674"/>
            <a:ext cx="2292439" cy="2020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A5BB4-B056-65C6-E36C-1464EFC96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366" y="3826674"/>
            <a:ext cx="2292439" cy="20203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071AD3-C9E7-5E16-F64E-980A5CDD4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212" y="3826674"/>
            <a:ext cx="2292438" cy="2020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981D5-B759-841B-8B8A-0C24EB6613DA}"/>
              </a:ext>
            </a:extLst>
          </p:cNvPr>
          <p:cNvSpPr txBox="1"/>
          <p:nvPr/>
        </p:nvSpPr>
        <p:spPr>
          <a:xfrm>
            <a:off x="1040214" y="2645651"/>
            <a:ext cx="2306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 Union (</a:t>
            </a:r>
            <a:r>
              <a:rPr lang="en-US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denoted as :A </a:t>
            </a:r>
            <a:r>
              <a:rPr lang="en-US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2BEE3-CB17-FA4C-2C9F-B4501A46ED37}"/>
              </a:ext>
            </a:extLst>
          </p:cNvPr>
          <p:cNvSpPr txBox="1"/>
          <p:nvPr/>
        </p:nvSpPr>
        <p:spPr>
          <a:xfrm>
            <a:off x="3540520" y="2645652"/>
            <a:ext cx="222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Intersection (∩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b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is denoted as A∩B.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9D728-6712-7FB3-BD8F-870FA507A4BF}"/>
              </a:ext>
            </a:extLst>
          </p:cNvPr>
          <p:cNvSpPr txBox="1"/>
          <p:nvPr/>
        </p:nvSpPr>
        <p:spPr>
          <a:xfrm>
            <a:off x="6198840" y="2645653"/>
            <a:ext cx="213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Difference (−):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is denoted as A-B.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7B88F-AA7F-42BE-824A-0935E2A452B0}"/>
              </a:ext>
            </a:extLst>
          </p:cNvPr>
          <p:cNvSpPr txBox="1"/>
          <p:nvPr/>
        </p:nvSpPr>
        <p:spPr>
          <a:xfrm>
            <a:off x="8845643" y="264565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Aft>
                <a:spcPts val="1000"/>
              </a:spcAft>
              <a:buClr>
                <a:schemeClr val="tx1"/>
              </a:buClr>
              <a:buNone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Complement (‘): </a:t>
            </a:r>
            <a:b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denoted as U-A.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0B4AD-9FE8-097C-006E-5C34D9A2C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2159-10FE-3862-DE4F-3D877E2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 for Set Operations: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C2144-36B9-06BC-6CC6-4FC9C3234425}"/>
              </a:ext>
            </a:extLst>
          </p:cNvPr>
          <p:cNvSpPr txBox="1"/>
          <p:nvPr/>
        </p:nvSpPr>
        <p:spPr>
          <a:xfrm>
            <a:off x="1004552" y="2511377"/>
            <a:ext cx="267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Union of two sets: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611F6-AA18-14D4-DAA4-53A14B0A244C}"/>
              </a:ext>
            </a:extLst>
          </p:cNvPr>
          <p:cNvSpPr txBox="1"/>
          <p:nvPr/>
        </p:nvSpPr>
        <p:spPr>
          <a:xfrm>
            <a:off x="6475932" y="2534986"/>
            <a:ext cx="360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Intersection of two sets: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AC215-0975-4642-A055-FD0B3D0A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" y="2996650"/>
            <a:ext cx="5246457" cy="3082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3EBF7-CC6D-7300-E309-FF71ECBF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9" y="3007380"/>
            <a:ext cx="5246457" cy="30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7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853F5-A03C-48EA-43C7-97CFCA17F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4C8C-F333-9EF9-8054-5DC4502E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 for Set Operations: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6EA55-35FC-21DC-411E-94226CC61B9E}"/>
              </a:ext>
            </a:extLst>
          </p:cNvPr>
          <p:cNvSpPr txBox="1"/>
          <p:nvPr/>
        </p:nvSpPr>
        <p:spPr>
          <a:xfrm>
            <a:off x="1004552" y="2511377"/>
            <a:ext cx="337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Difference of two sets: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211C8-A3D5-5521-1D57-A525FF7945B3}"/>
              </a:ext>
            </a:extLst>
          </p:cNvPr>
          <p:cNvSpPr txBox="1"/>
          <p:nvPr/>
        </p:nvSpPr>
        <p:spPr>
          <a:xfrm>
            <a:off x="6566085" y="2534986"/>
            <a:ext cx="360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Complement of two sets: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18DDD8-BE7B-159D-19CB-E4734FF4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54" y="3005348"/>
            <a:ext cx="5076100" cy="3138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9E226F-AD72-C27C-3421-C1DA73033EB9}"/>
              </a:ext>
            </a:extLst>
          </p:cNvPr>
          <p:cNvSpPr txBox="1"/>
          <p:nvPr/>
        </p:nvSpPr>
        <p:spPr>
          <a:xfrm>
            <a:off x="8995638" y="5458490"/>
            <a:ext cx="2172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Arr2 is Universal 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689245-92C8-F3E9-C07A-BD609518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46" y="2981899"/>
            <a:ext cx="5253054" cy="31229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E82027-646E-F7EA-8506-B6137D004C1E}"/>
              </a:ext>
            </a:extLst>
          </p:cNvPr>
          <p:cNvSpPr txBox="1"/>
          <p:nvPr/>
        </p:nvSpPr>
        <p:spPr>
          <a:xfrm>
            <a:off x="3841934" y="5404826"/>
            <a:ext cx="140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Arr2 is Set B</a:t>
            </a:r>
          </a:p>
        </p:txBody>
      </p:sp>
    </p:spTree>
    <p:extLst>
      <p:ext uri="{BB962C8B-B14F-4D97-AF65-F5344CB8AC3E}">
        <p14:creationId xmlns:p14="http://schemas.microsoft.com/office/powerpoint/2010/main" val="371231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AE60-72E7-36C5-A48E-2C34A3EC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249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 sz="5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Subsets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2681-4456-20A7-379A-9D27EF4B8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820" y="2556932"/>
            <a:ext cx="10153917" cy="3318936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A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Subset:</a:t>
            </a:r>
            <a: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set A is a subset of another set B if every element of A is also an element of B.</a:t>
            </a:r>
            <a:b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 denote this as A ⊆ B.</a:t>
            </a:r>
            <a:b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Types Of Subsets:</a:t>
            </a:r>
            <a:b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A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1- Proper Subset</a:t>
            </a:r>
            <a: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proper subset is one that contains </a:t>
            </a:r>
            <a:b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few elements of</a:t>
            </a:r>
            <a:b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original set .</a:t>
            </a:r>
            <a: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denote this as A ⊂ B.</a:t>
            </a:r>
            <a:b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b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A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A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Proper Subset</a:t>
            </a:r>
            <a: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improper subset, contains every</a:t>
            </a:r>
            <a:br>
              <a:rPr lang="en-US" sz="20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 of the original</a:t>
            </a:r>
            <a:b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along with the null set.</a:t>
            </a:r>
            <a: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denote this as A ⊂ B.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3A4C5-1031-6B19-AEA4-83A0A3AB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933" y="3570888"/>
            <a:ext cx="2638793" cy="1648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4AAF2-FD16-E0A4-8F88-4EF1DC1AABBB}"/>
              </a:ext>
            </a:extLst>
          </p:cNvPr>
          <p:cNvSpPr txBox="1"/>
          <p:nvPr/>
        </p:nvSpPr>
        <p:spPr>
          <a:xfrm>
            <a:off x="8491130" y="5229537"/>
            <a:ext cx="299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ven diagram showing that </a:t>
            </a:r>
            <a:br>
              <a:rPr lang="en-US" b="1" dirty="0"/>
            </a:br>
            <a:r>
              <a:rPr lang="en-US" b="1" dirty="0"/>
              <a:t>set A is subset of set B.</a:t>
            </a:r>
          </a:p>
        </p:txBody>
      </p:sp>
    </p:spTree>
    <p:extLst>
      <p:ext uri="{BB962C8B-B14F-4D97-AF65-F5344CB8AC3E}">
        <p14:creationId xmlns:p14="http://schemas.microsoft.com/office/powerpoint/2010/main" val="313289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5B70-976A-EA7F-E7FF-D855F98D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 for Subset Checker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9D2072-1E28-3A38-E6E3-BC0F87C42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669" y="2569811"/>
            <a:ext cx="9601196" cy="3318936"/>
          </a:xfrm>
        </p:spPr>
        <p:txBody>
          <a:bodyPr/>
          <a:lstStyle/>
          <a:p>
            <a:r>
              <a:rPr lang="en-US" b="1" dirty="0"/>
              <a:t>Subset Checker:</a:t>
            </a:r>
          </a:p>
        </p:txBody>
      </p:sp>
      <p:pic>
        <p:nvPicPr>
          <p:cNvPr id="1026" name="Picture 2" descr="Cardinality - Meaning, Symbol, Examples | Cardinality of a Set">
            <a:extLst>
              <a:ext uri="{FF2B5EF4-FFF2-40B4-BE49-F238E27FC236}">
                <a16:creationId xmlns:a16="http://schemas.microsoft.com/office/drawing/2014/main" id="{E85985E7-1866-F1B0-737C-F1A0A6BD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42" y="3343814"/>
            <a:ext cx="1267493" cy="202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4E578D-6A53-5CEA-B1A6-8A67B02D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18" y="2581873"/>
            <a:ext cx="5892526" cy="34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9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1242</TotalTime>
  <Words>889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Organic</vt:lpstr>
      <vt:lpstr>Set Calculator/ Subset Checker / set cardinality comparison tool</vt:lpstr>
      <vt:lpstr>PowerPoint Presentation</vt:lpstr>
      <vt:lpstr>Overview</vt:lpstr>
      <vt:lpstr>Introduction To Sets</vt:lpstr>
      <vt:lpstr>Set Operation</vt:lpstr>
      <vt:lpstr>Basic Algorithm for Set Operations:</vt:lpstr>
      <vt:lpstr>Basic Algorithm for Set Operations:</vt:lpstr>
      <vt:lpstr>Subsets </vt:lpstr>
      <vt:lpstr>Basic Algorithm for Subset Checker</vt:lpstr>
      <vt:lpstr>Cardinality of Sets</vt:lpstr>
      <vt:lpstr>Basic Algorithm for Cordinality Comparison</vt:lpstr>
      <vt:lpstr>Applications of sets in Real Life</vt:lpstr>
      <vt:lpstr>Applications of sets in Real Life</vt:lpstr>
      <vt:lpstr>Applications of Subsets in Real Life</vt:lpstr>
      <vt:lpstr>Applications of Subsets in Real Life</vt:lpstr>
      <vt:lpstr>Applications of Cordinality in Real Life</vt:lpstr>
      <vt:lpstr>Applications of Cordinality in Real Life</vt:lpstr>
      <vt:lpstr>Questions and Answers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Introduction to Mathematical Modelling</dc:title>
  <dc:creator>Microsoft account</dc:creator>
  <cp:lastModifiedBy>Azan Asghar</cp:lastModifiedBy>
  <cp:revision>48</cp:revision>
  <dcterms:created xsi:type="dcterms:W3CDTF">2024-10-23T17:15:01Z</dcterms:created>
  <dcterms:modified xsi:type="dcterms:W3CDTF">2024-12-04T12:27:50Z</dcterms:modified>
</cp:coreProperties>
</file>