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5b899b0c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5b899b0c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5b899b0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5b899b0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5b899b0c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5b899b0c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b899b0c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b899b0c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5b899b0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5b899b0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5b899b0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5b899b0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5b899b0c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5b899b0c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5b899b0c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5b899b0c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fe92ca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fe92ca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5b899b0c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5b899b0c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5fe92ca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5fe92c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b899b0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b899b0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fe92ca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fe92ca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5b899b0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5b899b0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b899b0c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b899b0c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5fe92caa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5fe92caa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5b899b0c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5b899b0c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b899b0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b899b0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Molecule</a:t>
            </a:r>
            <a:endParaRPr sz="2866"/>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en" sz="1810"/>
              <a:t>by CheckMate</a:t>
            </a:r>
            <a:endParaRPr sz="18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2268" lvl="0" marL="457200" rtl="0" algn="l">
              <a:lnSpc>
                <a:spcPct val="100000"/>
              </a:lnSpc>
              <a:spcBef>
                <a:spcPts val="0"/>
              </a:spcBef>
              <a:spcAft>
                <a:spcPts val="0"/>
              </a:spcAft>
              <a:buClr>
                <a:schemeClr val="dk1"/>
              </a:buClr>
              <a:buSzPts val="2263"/>
              <a:buAutoNum type="arabicPeriod"/>
            </a:pPr>
            <a:r>
              <a:rPr lang="en" sz="2262">
                <a:solidFill>
                  <a:schemeClr val="dk1"/>
                </a:solidFill>
              </a:rPr>
              <a:t>Runtime 3D analysis of Air Quality Index </a:t>
            </a:r>
            <a:endParaRPr sz="2262">
              <a:solidFill>
                <a:schemeClr val="dk1"/>
              </a:solidFill>
            </a:endParaRPr>
          </a:p>
          <a:p>
            <a:pPr indent="-372268" lvl="0" marL="457200" rtl="0" algn="l">
              <a:lnSpc>
                <a:spcPct val="100000"/>
              </a:lnSpc>
              <a:spcBef>
                <a:spcPts val="0"/>
              </a:spcBef>
              <a:spcAft>
                <a:spcPts val="0"/>
              </a:spcAft>
              <a:buClr>
                <a:schemeClr val="dk1"/>
              </a:buClr>
              <a:buSzPts val="2263"/>
              <a:buAutoNum type="arabicPeriod"/>
            </a:pPr>
            <a:r>
              <a:rPr lang="en" sz="2262">
                <a:solidFill>
                  <a:schemeClr val="dk1"/>
                </a:solidFill>
              </a:rPr>
              <a:t>Weighted effects of contributing factors </a:t>
            </a:r>
            <a:endParaRPr sz="2262">
              <a:solidFill>
                <a:schemeClr val="dk1"/>
              </a:solidFill>
            </a:endParaRPr>
          </a:p>
          <a:p>
            <a:pPr indent="-372268" lvl="0" marL="457200" rtl="0" algn="l">
              <a:lnSpc>
                <a:spcPct val="100000"/>
              </a:lnSpc>
              <a:spcBef>
                <a:spcPts val="0"/>
              </a:spcBef>
              <a:spcAft>
                <a:spcPts val="0"/>
              </a:spcAft>
              <a:buClr>
                <a:schemeClr val="dk1"/>
              </a:buClr>
              <a:buSzPts val="2263"/>
              <a:buAutoNum type="arabicPeriod"/>
            </a:pPr>
            <a:r>
              <a:rPr lang="en" sz="2262">
                <a:solidFill>
                  <a:schemeClr val="dk1"/>
                </a:solidFill>
              </a:rPr>
              <a:t>Manual Input for Correlative Analysis</a:t>
            </a:r>
            <a:endParaRPr sz="2262">
              <a:solidFill>
                <a:schemeClr val="dk1"/>
              </a:solidFill>
            </a:endParaRPr>
          </a:p>
          <a:p>
            <a:pPr indent="-372268" lvl="0" marL="457200" rtl="0" algn="l">
              <a:lnSpc>
                <a:spcPct val="100000"/>
              </a:lnSpc>
              <a:spcBef>
                <a:spcPts val="0"/>
              </a:spcBef>
              <a:spcAft>
                <a:spcPts val="0"/>
              </a:spcAft>
              <a:buClr>
                <a:schemeClr val="dk1"/>
              </a:buClr>
              <a:buSzPts val="2263"/>
              <a:buAutoNum type="arabicPeriod"/>
            </a:pPr>
            <a:r>
              <a:rPr lang="en" sz="2262">
                <a:solidFill>
                  <a:schemeClr val="dk1"/>
                </a:solidFill>
              </a:rPr>
              <a:t>Responsive Time Series Analysis</a:t>
            </a:r>
            <a:endParaRPr/>
          </a:p>
          <a:p>
            <a:pPr indent="0" lvl="0" marL="0" rtl="0" algn="l">
              <a:spcBef>
                <a:spcPts val="0"/>
              </a:spcBef>
              <a:spcAft>
                <a:spcPts val="1200"/>
              </a:spcAft>
              <a:buNone/>
            </a:pPr>
            <a:r>
              <a:t/>
            </a:r>
            <a:endParaRPr/>
          </a:p>
        </p:txBody>
      </p:sp>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Weighted Network Graphs (MVP)</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 Network Graphs</a:t>
            </a:r>
            <a:endParaRPr/>
          </a:p>
        </p:txBody>
      </p:sp>
      <p:sp>
        <p:nvSpPr>
          <p:cNvPr id="119" name="Google Shape;119;p23"/>
          <p:cNvSpPr txBox="1"/>
          <p:nvPr>
            <p:ph idx="1" type="body"/>
          </p:nvPr>
        </p:nvSpPr>
        <p:spPr>
          <a:xfrm>
            <a:off x="311700" y="1412425"/>
            <a:ext cx="8520600" cy="3416400"/>
          </a:xfrm>
          <a:prstGeom prst="rect">
            <a:avLst/>
          </a:prstGeom>
        </p:spPr>
        <p:txBody>
          <a:bodyPr anchorCtr="0" anchor="t" bIns="91425" lIns="91425" spcFirstLastPara="1" rIns="91425" wrap="square" tIns="91425">
            <a:normAutofit/>
          </a:bodyPr>
          <a:lstStyle/>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Runtime 3D analysis of Air Quality Index </a:t>
            </a:r>
            <a:endParaRPr sz="2262">
              <a:solidFill>
                <a:schemeClr val="dk1"/>
              </a:solidFill>
            </a:endParaRPr>
          </a:p>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Weighted effects of contributing factors </a:t>
            </a:r>
            <a:endParaRPr sz="2262">
              <a:solidFill>
                <a:schemeClr val="dk1"/>
              </a:solidFill>
            </a:endParaRPr>
          </a:p>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Manual Input for Correlative Analysis</a:t>
            </a:r>
            <a:endParaRPr sz="2262">
              <a:solidFill>
                <a:schemeClr val="dk1"/>
              </a:solidFill>
            </a:endParaRPr>
          </a:p>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Responsive Time Series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Solutions</a:t>
            </a:r>
            <a:endParaRPr/>
          </a:p>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72268" lvl="0" marL="457200" rtl="0" algn="l">
              <a:lnSpc>
                <a:spcPct val="100000"/>
              </a:lnSpc>
              <a:spcBef>
                <a:spcPts val="0"/>
              </a:spcBef>
              <a:spcAft>
                <a:spcPts val="0"/>
              </a:spcAft>
              <a:buClr>
                <a:schemeClr val="dk1"/>
              </a:buClr>
              <a:buSzPts val="2263"/>
              <a:buChar char="●"/>
            </a:pPr>
            <a:r>
              <a:rPr lang="en" sz="2262">
                <a:solidFill>
                  <a:schemeClr val="dk1"/>
                </a:solidFill>
              </a:rPr>
              <a:t>Artificial Intelligent sensors to monitor Forest Cover at real time</a:t>
            </a:r>
            <a:endParaRPr sz="2262">
              <a:solidFill>
                <a:schemeClr val="dk1"/>
              </a:solidFill>
            </a:endParaRPr>
          </a:p>
          <a:p>
            <a:pPr indent="-372268" lvl="0" marL="457200" rtl="0" algn="l">
              <a:lnSpc>
                <a:spcPct val="100000"/>
              </a:lnSpc>
              <a:spcBef>
                <a:spcPts val="0"/>
              </a:spcBef>
              <a:spcAft>
                <a:spcPts val="0"/>
              </a:spcAft>
              <a:buClr>
                <a:schemeClr val="dk1"/>
              </a:buClr>
              <a:buSzPts val="2263"/>
              <a:buChar char="●"/>
            </a:pPr>
            <a:r>
              <a:rPr lang="en" sz="2262">
                <a:solidFill>
                  <a:schemeClr val="dk1"/>
                </a:solidFill>
              </a:rPr>
              <a:t>Intelligent sensors to monitor Traffic Lights timing</a:t>
            </a:r>
            <a:endParaRPr sz="2262">
              <a:solidFill>
                <a:schemeClr val="dk1"/>
              </a:solidFill>
            </a:endParaRPr>
          </a:p>
          <a:p>
            <a:pPr indent="-372268" lvl="0" marL="457200" rtl="0" algn="l">
              <a:lnSpc>
                <a:spcPct val="100000"/>
              </a:lnSpc>
              <a:spcBef>
                <a:spcPts val="0"/>
              </a:spcBef>
              <a:spcAft>
                <a:spcPts val="0"/>
              </a:spcAft>
              <a:buClr>
                <a:schemeClr val="dk1"/>
              </a:buClr>
              <a:buSzPts val="2263"/>
              <a:buChar char="●"/>
            </a:pPr>
            <a:r>
              <a:rPr lang="en" sz="2262">
                <a:solidFill>
                  <a:schemeClr val="dk1"/>
                </a:solidFill>
              </a:rPr>
              <a:t>Smoke filters in private vehicles</a:t>
            </a:r>
            <a:endParaRPr sz="2262">
              <a:solidFill>
                <a:schemeClr val="dk1"/>
              </a:solidFill>
            </a:endParaRPr>
          </a:p>
          <a:p>
            <a:pPr indent="-372268" lvl="0" marL="457200" rtl="0" algn="l">
              <a:lnSpc>
                <a:spcPct val="100000"/>
              </a:lnSpc>
              <a:spcBef>
                <a:spcPts val="0"/>
              </a:spcBef>
              <a:spcAft>
                <a:spcPts val="0"/>
              </a:spcAft>
              <a:buClr>
                <a:schemeClr val="dk1"/>
              </a:buClr>
              <a:buSzPts val="2263"/>
              <a:buChar char="●"/>
            </a:pPr>
            <a:r>
              <a:rPr lang="en" sz="2262">
                <a:solidFill>
                  <a:schemeClr val="dk1"/>
                </a:solidFill>
              </a:rPr>
              <a:t>Smart Sensors to monitor the emission of Greenhouse Gases</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Reforestation and restricted deforestation </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Air purifiers used at individual level </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Increased Public transport and Carsharing </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Proper waste management at Industries</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Improve the roads infrastructure</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Remote forest health monitoring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131" name="Google Shape;131;p25"/>
          <p:cNvSpPr txBox="1"/>
          <p:nvPr>
            <p:ph idx="1" type="body"/>
          </p:nvPr>
        </p:nvSpPr>
        <p:spPr>
          <a:xfrm>
            <a:off x="311700" y="1552150"/>
            <a:ext cx="8520600" cy="3416400"/>
          </a:xfrm>
          <a:prstGeom prst="rect">
            <a:avLst/>
          </a:prstGeom>
        </p:spPr>
        <p:txBody>
          <a:bodyPr anchorCtr="0" anchor="t" bIns="91425" lIns="91425" spcFirstLastPara="1" rIns="91425" wrap="square" tIns="91425">
            <a:normAutofit/>
          </a:bodyPr>
          <a:lstStyle/>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Traffic Congestion: Google maps Traffic data </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Deforestation: Satellite Images and NDVI maps </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Population: National Population Census </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Industrialization: National Population Census and online resources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User Research and Assumptions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Our users primarily consist of the Policy makers, Government organizations and other related industries.</a:t>
            </a:r>
            <a:endParaRPr sz="2262">
              <a:solidFill>
                <a:schemeClr val="dk1"/>
              </a:solidFill>
            </a:endParaRPr>
          </a:p>
          <a:p>
            <a:pPr indent="0" lvl="0" marL="0" marR="0" rtl="0" algn="l">
              <a:lnSpc>
                <a:spcPct val="100000"/>
              </a:lnSpc>
              <a:spcBef>
                <a:spcPts val="0"/>
              </a:spcBef>
              <a:spcAft>
                <a:spcPts val="0"/>
              </a:spcAft>
              <a:buNone/>
            </a:pPr>
            <a:r>
              <a:t/>
            </a:r>
            <a:endParaRPr sz="2262">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 sz="2262">
                <a:solidFill>
                  <a:schemeClr val="dk1"/>
                </a:solidFill>
              </a:rPr>
              <a:t>Due to time constraint we could not gather runtime data so we have our analysis based on limited data. </a:t>
            </a:r>
            <a:r>
              <a:rPr lang="en" sz="2262">
                <a:solidFill>
                  <a:schemeClr val="dk1"/>
                </a:solidFill>
              </a:rPr>
              <a:t>However, the predictive models have been trained using the retrospective available data</a:t>
            </a:r>
            <a:r>
              <a:rPr lang="en" sz="2800">
                <a:solidFill>
                  <a:schemeClr val="dk1"/>
                </a:solidFill>
              </a:rPr>
              <a:t>.</a:t>
            </a:r>
            <a:endParaRPr sz="2800">
              <a:solidFill>
                <a:schemeClr val="dk1"/>
              </a:solidFill>
            </a:endParaRPr>
          </a:p>
          <a:p>
            <a:pPr indent="0" lvl="0" marL="0" marR="0" rtl="0" algn="l">
              <a:lnSpc>
                <a:spcPct val="100000"/>
              </a:lnSpc>
              <a:spcBef>
                <a:spcPts val="0"/>
              </a:spcBef>
              <a:spcAft>
                <a:spcPts val="0"/>
              </a:spcAft>
              <a:buNone/>
            </a:pPr>
            <a:r>
              <a:t/>
            </a:r>
            <a:endParaRPr sz="2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7"/>
          <p:cNvPicPr preferRelativeResize="0"/>
          <p:nvPr/>
        </p:nvPicPr>
        <p:blipFill>
          <a:blip r:embed="rId3">
            <a:alphaModFix/>
          </a:blip>
          <a:stretch>
            <a:fillRect/>
          </a:stretch>
        </p:blipFill>
        <p:spPr>
          <a:xfrm>
            <a:off x="2747388" y="0"/>
            <a:ext cx="3649226"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Impacts </a:t>
            </a:r>
            <a:endParaRPr/>
          </a:p>
        </p:txBody>
      </p:sp>
      <p:sp>
        <p:nvSpPr>
          <p:cNvPr id="148" name="Google Shape;148;p28"/>
          <p:cNvSpPr txBox="1"/>
          <p:nvPr>
            <p:ph idx="1" type="body"/>
          </p:nvPr>
        </p:nvSpPr>
        <p:spPr>
          <a:xfrm>
            <a:off x="311700" y="1583725"/>
            <a:ext cx="8520600" cy="3416400"/>
          </a:xfrm>
          <a:prstGeom prst="rect">
            <a:avLst/>
          </a:prstGeom>
        </p:spPr>
        <p:txBody>
          <a:bodyPr anchorCtr="0" anchor="t" bIns="91425" lIns="91425" spcFirstLastPara="1" rIns="91425" wrap="square" tIns="91425">
            <a:normAutofit/>
          </a:bodyPr>
          <a:lstStyle/>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Predict the future threats </a:t>
            </a:r>
            <a:endParaRPr sz="2262">
              <a:solidFill>
                <a:schemeClr val="dk1"/>
              </a:solidFill>
            </a:endParaRPr>
          </a:p>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Suggest precautionary measures</a:t>
            </a:r>
            <a:endParaRPr sz="2262">
              <a:solidFill>
                <a:schemeClr val="dk1"/>
              </a:solidFill>
            </a:endParaRPr>
          </a:p>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Interactive Factor wise analysis</a:t>
            </a:r>
            <a:endParaRPr sz="2262">
              <a:solidFill>
                <a:schemeClr val="dk1"/>
              </a:solidFill>
            </a:endParaRPr>
          </a:p>
          <a:p>
            <a:pPr indent="-372268" lvl="0" marL="457200" marR="0" rtl="0" algn="l">
              <a:lnSpc>
                <a:spcPct val="100000"/>
              </a:lnSpc>
              <a:spcBef>
                <a:spcPts val="0"/>
              </a:spcBef>
              <a:spcAft>
                <a:spcPts val="0"/>
              </a:spcAft>
              <a:buClr>
                <a:schemeClr val="dk1"/>
              </a:buClr>
              <a:buSzPts val="2263"/>
              <a:buAutoNum type="arabicPeriod"/>
            </a:pPr>
            <a:r>
              <a:rPr lang="en" sz="2262">
                <a:solidFill>
                  <a:schemeClr val="dk1"/>
                </a:solidFill>
              </a:rPr>
              <a:t>Scalable and Adaptable Product</a:t>
            </a:r>
            <a:endParaRPr sz="2262">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Development Life Cycle</a:t>
            </a:r>
            <a:endParaRPr/>
          </a:p>
        </p:txBody>
      </p:sp>
      <p:pic>
        <p:nvPicPr>
          <p:cNvPr id="154" name="Google Shape;154;p29"/>
          <p:cNvPicPr preferRelativeResize="0"/>
          <p:nvPr/>
        </p:nvPicPr>
        <p:blipFill>
          <a:blip r:embed="rId3">
            <a:alphaModFix/>
          </a:blip>
          <a:stretch>
            <a:fillRect/>
          </a:stretch>
        </p:blipFill>
        <p:spPr>
          <a:xfrm>
            <a:off x="1275050" y="1122225"/>
            <a:ext cx="6593911"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5277" lvl="0" marL="457200" rtl="0" algn="l">
              <a:lnSpc>
                <a:spcPct val="105000"/>
              </a:lnSpc>
              <a:spcBef>
                <a:spcPts val="0"/>
              </a:spcBef>
              <a:spcAft>
                <a:spcPts val="0"/>
              </a:spcAft>
              <a:buClr>
                <a:schemeClr val="dk1"/>
              </a:buClr>
              <a:buSzPts val="1365"/>
              <a:buAutoNum type="romanUcPeriod"/>
            </a:pPr>
            <a:r>
              <a:rPr lang="en" sz="1365">
                <a:solidFill>
                  <a:schemeClr val="dk1"/>
                </a:solidFill>
              </a:rPr>
              <a:t>Minallah, Muhammad. (2020). Exploring the Relationship Between Land Surface Temperature and Land Use Change in Lahore Using Landsat Data. Pakistan Journal of Scientific and Industrial Research Series A: Physical Sciences. 63A. 188-200. 10.52763/PJSIR.PHYS.SCI.63.3.2020.188.200.</a:t>
            </a:r>
            <a:endParaRPr sz="1365">
              <a:solidFill>
                <a:schemeClr val="dk1"/>
              </a:solidFill>
            </a:endParaRPr>
          </a:p>
          <a:p>
            <a:pPr indent="-315277" lvl="0" marL="457200" rtl="0" algn="l">
              <a:lnSpc>
                <a:spcPct val="105000"/>
              </a:lnSpc>
              <a:spcBef>
                <a:spcPts val="0"/>
              </a:spcBef>
              <a:spcAft>
                <a:spcPts val="0"/>
              </a:spcAft>
              <a:buClr>
                <a:schemeClr val="dk1"/>
              </a:buClr>
              <a:buSzPts val="1365"/>
              <a:buAutoNum type="romanUcPeriod"/>
            </a:pPr>
            <a:r>
              <a:rPr lang="en" sz="1365">
                <a:solidFill>
                  <a:schemeClr val="dk1"/>
                </a:solidFill>
              </a:rPr>
              <a:t>Munawar, Saima &amp; Hamid, Dr &amp; Khan, Muhammad &amp; Ahmed, Ashfaq &amp; Hameed, Noreen. (2017). Health Monitoring Considering Air Quality Index Prediction Using Neuro Fuzzy Inference Model: A Case Study of Lahore, Pakistan. Journal of Basic &amp; Applied Sciences. 12. 10.6000/1927-5129.2017.13.21. </a:t>
            </a:r>
            <a:endParaRPr sz="1365">
              <a:solidFill>
                <a:schemeClr val="dk1"/>
              </a:solidFill>
            </a:endParaRPr>
          </a:p>
          <a:p>
            <a:pPr indent="-315277" lvl="0" marL="457200" rtl="0" algn="l">
              <a:lnSpc>
                <a:spcPct val="105000"/>
              </a:lnSpc>
              <a:spcBef>
                <a:spcPts val="0"/>
              </a:spcBef>
              <a:spcAft>
                <a:spcPts val="0"/>
              </a:spcAft>
              <a:buClr>
                <a:schemeClr val="dk1"/>
              </a:buClr>
              <a:buSzPts val="1365"/>
              <a:buAutoNum type="romanUcPeriod"/>
            </a:pPr>
            <a:r>
              <a:rPr lang="en" sz="1365">
                <a:solidFill>
                  <a:schemeClr val="dk1"/>
                </a:solidFill>
              </a:rPr>
              <a:t>Toma, Cristian et al. “IoT Solution for Smart Cities' Pollution Monitoring and the Security Challenges.” Sensors (Basel, Switzerland) vol. 19,15 3401. 2 Aug. 2019, doi:10.3390/s19153401</a:t>
            </a:r>
            <a:endParaRPr sz="1365">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marR="0" rtl="0" algn="l">
              <a:lnSpc>
                <a:spcPct val="100000"/>
              </a:lnSpc>
              <a:spcBef>
                <a:spcPts val="0"/>
              </a:spcBef>
              <a:spcAft>
                <a:spcPts val="0"/>
              </a:spcAft>
              <a:buNone/>
            </a:pPr>
            <a:r>
              <a:t/>
            </a:r>
            <a:endParaRPr sz="2262">
              <a:solidFill>
                <a:schemeClr val="dk1"/>
              </a:solidFill>
            </a:endParaRPr>
          </a:p>
          <a:p>
            <a:pPr indent="0" lvl="0" marL="457200" marR="0" rtl="0" algn="l">
              <a:lnSpc>
                <a:spcPct val="100000"/>
              </a:lnSpc>
              <a:spcBef>
                <a:spcPts val="0"/>
              </a:spcBef>
              <a:spcAft>
                <a:spcPts val="0"/>
              </a:spcAft>
              <a:buNone/>
            </a:pPr>
            <a:r>
              <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CreditBook</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Devnation</a:t>
            </a:r>
            <a:endParaRPr sz="2262">
              <a:solidFill>
                <a:schemeClr val="dk1"/>
              </a:solidFill>
            </a:endParaRPr>
          </a:p>
          <a:p>
            <a:pPr indent="-372268" lvl="0" marL="457200" marR="0" rtl="0" algn="l">
              <a:lnSpc>
                <a:spcPct val="100000"/>
              </a:lnSpc>
              <a:spcBef>
                <a:spcPts val="0"/>
              </a:spcBef>
              <a:spcAft>
                <a:spcPts val="0"/>
              </a:spcAft>
              <a:buClr>
                <a:schemeClr val="dk1"/>
              </a:buClr>
              <a:buSzPts val="2263"/>
              <a:buChar char="●"/>
            </a:pPr>
            <a:r>
              <a:rPr lang="en" sz="2262">
                <a:solidFill>
                  <a:schemeClr val="dk1"/>
                </a:solidFill>
              </a:rPr>
              <a:t>Colabs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Introduction to the team</a:t>
            </a:r>
            <a:endParaRPr/>
          </a:p>
          <a:p>
            <a:pPr indent="-342900" lvl="0" marL="457200" rtl="0" algn="l">
              <a:spcBef>
                <a:spcPts val="0"/>
              </a:spcBef>
              <a:spcAft>
                <a:spcPts val="0"/>
              </a:spcAft>
              <a:buSzPts val="1800"/>
              <a:buChar char="-"/>
            </a:pPr>
            <a:r>
              <a:rPr lang="en"/>
              <a:t>Mind Map</a:t>
            </a:r>
            <a:endParaRPr/>
          </a:p>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Proposed Solution</a:t>
            </a:r>
            <a:endParaRPr/>
          </a:p>
          <a:p>
            <a:pPr indent="-342900" lvl="0" marL="457200" rtl="0" algn="l">
              <a:spcBef>
                <a:spcPts val="0"/>
              </a:spcBef>
              <a:spcAft>
                <a:spcPts val="0"/>
              </a:spcAft>
              <a:buSzPts val="1800"/>
              <a:buChar char="-"/>
            </a:pPr>
            <a:r>
              <a:rPr lang="en"/>
              <a:t>Data Sources</a:t>
            </a:r>
            <a:endParaRPr/>
          </a:p>
          <a:p>
            <a:pPr indent="-342900" lvl="0" marL="457200" rtl="0" algn="l">
              <a:spcBef>
                <a:spcPts val="0"/>
              </a:spcBef>
              <a:spcAft>
                <a:spcPts val="0"/>
              </a:spcAft>
              <a:buSzPts val="1800"/>
              <a:buChar char="-"/>
            </a:pPr>
            <a:r>
              <a:rPr lang="en"/>
              <a:t>User Research</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Use Cases</a:t>
            </a:r>
            <a:endParaRPr/>
          </a:p>
          <a:p>
            <a:pPr indent="-342900" lvl="0" marL="457200" rtl="0" algn="l">
              <a:spcBef>
                <a:spcPts val="0"/>
              </a:spcBef>
              <a:spcAft>
                <a:spcPts val="0"/>
              </a:spcAft>
              <a:buSzPts val="1800"/>
              <a:buChar char="-"/>
            </a:pPr>
            <a:r>
              <a:rPr lang="en"/>
              <a:t>Smart Solution</a:t>
            </a:r>
            <a:endParaRPr/>
          </a:p>
          <a:p>
            <a:pPr indent="-342900" lvl="0" marL="457200" rtl="0" algn="l">
              <a:spcBef>
                <a:spcPts val="0"/>
              </a:spcBef>
              <a:spcAft>
                <a:spcPts val="0"/>
              </a:spcAft>
              <a:buSzPts val="1800"/>
              <a:buChar char="-"/>
            </a:pPr>
            <a:r>
              <a:rPr lang="en"/>
              <a:t>Impacts</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2268" lvl="0" marL="457200" rtl="0" algn="l">
              <a:lnSpc>
                <a:spcPct val="100000"/>
              </a:lnSpc>
              <a:spcBef>
                <a:spcPts val="0"/>
              </a:spcBef>
              <a:spcAft>
                <a:spcPts val="0"/>
              </a:spcAft>
              <a:buClr>
                <a:schemeClr val="dk1"/>
              </a:buClr>
              <a:buSzPts val="2263"/>
              <a:buChar char="●"/>
            </a:pPr>
            <a:r>
              <a:rPr lang="en" sz="2262">
                <a:solidFill>
                  <a:schemeClr val="dk1"/>
                </a:solidFill>
              </a:rPr>
              <a:t>Azan Bin Zahid</a:t>
            </a:r>
            <a:br>
              <a:rPr lang="en" sz="2262">
                <a:solidFill>
                  <a:schemeClr val="dk1"/>
                </a:solidFill>
              </a:rPr>
            </a:br>
            <a:r>
              <a:rPr lang="en" sz="1762">
                <a:solidFill>
                  <a:schemeClr val="dk1"/>
                </a:solidFill>
              </a:rPr>
              <a:t>Full-stack Engineer, Arbisoft</a:t>
            </a:r>
            <a:endParaRPr sz="1762">
              <a:solidFill>
                <a:schemeClr val="dk1"/>
              </a:solidFill>
            </a:endParaRPr>
          </a:p>
          <a:p>
            <a:pPr indent="0" lvl="0" marL="457200" rtl="0" algn="l">
              <a:lnSpc>
                <a:spcPct val="100000"/>
              </a:lnSpc>
              <a:spcBef>
                <a:spcPts val="0"/>
              </a:spcBef>
              <a:spcAft>
                <a:spcPts val="0"/>
              </a:spcAft>
              <a:buNone/>
            </a:pPr>
            <a:r>
              <a:t/>
            </a:r>
            <a:endParaRPr sz="2262">
              <a:solidFill>
                <a:schemeClr val="dk1"/>
              </a:solidFill>
            </a:endParaRPr>
          </a:p>
          <a:p>
            <a:pPr indent="-372268" lvl="0" marL="457200" rtl="0" algn="l">
              <a:lnSpc>
                <a:spcPct val="100000"/>
              </a:lnSpc>
              <a:spcBef>
                <a:spcPts val="0"/>
              </a:spcBef>
              <a:spcAft>
                <a:spcPts val="0"/>
              </a:spcAft>
              <a:buClr>
                <a:schemeClr val="dk1"/>
              </a:buClr>
              <a:buSzPts val="2263"/>
              <a:buChar char="●"/>
            </a:pPr>
            <a:r>
              <a:rPr lang="en" sz="2262">
                <a:solidFill>
                  <a:schemeClr val="dk1"/>
                </a:solidFill>
              </a:rPr>
              <a:t>Dilkasha Tarannum</a:t>
            </a:r>
            <a:br>
              <a:rPr lang="en" sz="2262">
                <a:solidFill>
                  <a:schemeClr val="dk1"/>
                </a:solidFill>
              </a:rPr>
            </a:br>
            <a:r>
              <a:rPr lang="en" sz="1762">
                <a:solidFill>
                  <a:schemeClr val="dk1"/>
                </a:solidFill>
              </a:rPr>
              <a:t>Data Scientist, Afiniti</a:t>
            </a:r>
            <a:endParaRPr sz="1762">
              <a:solidFill>
                <a:schemeClr val="dk1"/>
              </a:solidFill>
            </a:endParaRPr>
          </a:p>
          <a:p>
            <a:pPr indent="0" lvl="0" marL="0" rtl="0" algn="l">
              <a:lnSpc>
                <a:spcPct val="100000"/>
              </a:lnSpc>
              <a:spcBef>
                <a:spcPts val="0"/>
              </a:spcBef>
              <a:spcAft>
                <a:spcPts val="0"/>
              </a:spcAft>
              <a:buNone/>
            </a:pPr>
            <a:r>
              <a:t/>
            </a:r>
            <a:endParaRPr sz="2262">
              <a:solidFill>
                <a:schemeClr val="dk1"/>
              </a:solidFill>
            </a:endParaRPr>
          </a:p>
          <a:p>
            <a:pPr indent="-372268" lvl="0" marL="457200" rtl="0" algn="l">
              <a:lnSpc>
                <a:spcPct val="100000"/>
              </a:lnSpc>
              <a:spcBef>
                <a:spcPts val="0"/>
              </a:spcBef>
              <a:spcAft>
                <a:spcPts val="0"/>
              </a:spcAft>
              <a:buClr>
                <a:schemeClr val="dk1"/>
              </a:buClr>
              <a:buSzPts val="2263"/>
              <a:buChar char="●"/>
            </a:pPr>
            <a:r>
              <a:rPr lang="en" sz="2262">
                <a:solidFill>
                  <a:schemeClr val="dk1"/>
                </a:solidFill>
              </a:rPr>
              <a:t>Taimoor Ali</a:t>
            </a:r>
            <a:br>
              <a:rPr lang="en" sz="2262">
                <a:solidFill>
                  <a:schemeClr val="dk1"/>
                </a:solidFill>
              </a:rPr>
            </a:br>
            <a:r>
              <a:rPr lang="en" sz="1762">
                <a:solidFill>
                  <a:schemeClr val="dk1"/>
                </a:solidFill>
              </a:rPr>
              <a:t>Software Engineer, Conrad Labs</a:t>
            </a:r>
            <a:endParaRPr sz="2960">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sz="2800"/>
          </a:p>
          <a:p>
            <a:pPr indent="0" lvl="0" marL="0" marR="0" rtl="0" algn="l">
              <a:lnSpc>
                <a:spcPct val="100000"/>
              </a:lnSpc>
              <a:spcBef>
                <a:spcPts val="0"/>
              </a:spcBef>
              <a:spcAft>
                <a:spcPts val="0"/>
              </a:spcAft>
              <a:buNone/>
            </a:pPr>
            <a:r>
              <a:t/>
            </a:r>
            <a:endParaRPr sz="2262">
              <a:solidFill>
                <a:schemeClr val="dk1"/>
              </a:solidFill>
            </a:endParaRPr>
          </a:p>
          <a:p>
            <a:pPr indent="0" lvl="0" marL="0" rtl="0" algn="l">
              <a:lnSpc>
                <a:spcPct val="95000"/>
              </a:lnSpc>
              <a:spcBef>
                <a:spcPts val="0"/>
              </a:spcBef>
              <a:spcAft>
                <a:spcPts val="0"/>
              </a:spcAft>
              <a:buSzPts val="852"/>
              <a:buNone/>
            </a:pPr>
            <a:r>
              <a:t/>
            </a:r>
            <a:endParaRPr sz="2262">
              <a:solidFill>
                <a:schemeClr val="dk1"/>
              </a:solidFill>
            </a:endParaRPr>
          </a:p>
          <a:p>
            <a:pPr indent="0" lvl="0" marL="0" rtl="0" algn="l">
              <a:lnSpc>
                <a:spcPct val="95000"/>
              </a:lnSpc>
              <a:spcBef>
                <a:spcPts val="0"/>
              </a:spcBef>
              <a:spcAft>
                <a:spcPts val="0"/>
              </a:spcAft>
              <a:buClr>
                <a:schemeClr val="dk1"/>
              </a:buClr>
              <a:buSzPts val="852"/>
              <a:buFont typeface="Arial"/>
              <a:buNone/>
            </a:pPr>
            <a:r>
              <a:t/>
            </a:r>
            <a:endParaRPr sz="2262">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pic>
        <p:nvPicPr>
          <p:cNvPr id="73" name="Google Shape;73;p16"/>
          <p:cNvPicPr preferRelativeResize="0"/>
          <p:nvPr/>
        </p:nvPicPr>
        <p:blipFill rotWithShape="1">
          <a:blip r:embed="rId3">
            <a:alphaModFix/>
          </a:blip>
          <a:srcRect b="45079" l="0" r="0" t="0"/>
          <a:stretch/>
        </p:blipFill>
        <p:spPr>
          <a:xfrm>
            <a:off x="5598300" y="1152482"/>
            <a:ext cx="2468100" cy="2606577"/>
          </a:xfrm>
          <a:prstGeom prst="rect">
            <a:avLst/>
          </a:prstGeom>
          <a:noFill/>
          <a:ln>
            <a:noFill/>
          </a:ln>
        </p:spPr>
      </p:pic>
      <p:pic>
        <p:nvPicPr>
          <p:cNvPr id="74" name="Google Shape;74;p16"/>
          <p:cNvPicPr preferRelativeResize="0"/>
          <p:nvPr/>
        </p:nvPicPr>
        <p:blipFill rotWithShape="1">
          <a:blip r:embed="rId3">
            <a:alphaModFix/>
          </a:blip>
          <a:srcRect b="0" l="0" r="0" t="85590"/>
          <a:stretch/>
        </p:blipFill>
        <p:spPr>
          <a:xfrm>
            <a:off x="5598300" y="3893809"/>
            <a:ext cx="2468100" cy="683873"/>
          </a:xfrm>
          <a:prstGeom prst="rect">
            <a:avLst/>
          </a:prstGeom>
          <a:noFill/>
          <a:ln>
            <a:noFill/>
          </a:ln>
        </p:spPr>
      </p:pic>
      <p:pic>
        <p:nvPicPr>
          <p:cNvPr id="75" name="Google Shape;75;p16"/>
          <p:cNvPicPr preferRelativeResize="0"/>
          <p:nvPr/>
        </p:nvPicPr>
        <p:blipFill rotWithShape="1">
          <a:blip r:embed="rId4">
            <a:alphaModFix/>
          </a:blip>
          <a:srcRect b="23083" l="0" r="0" t="15701"/>
          <a:stretch/>
        </p:blipFill>
        <p:spPr>
          <a:xfrm>
            <a:off x="632500" y="1152475"/>
            <a:ext cx="335829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MindMap</a:t>
            </a:r>
            <a:endParaRPr/>
          </a:p>
        </p:txBody>
      </p:sp>
      <p:pic>
        <p:nvPicPr>
          <p:cNvPr id="81" name="Google Shape;81;p17"/>
          <p:cNvPicPr preferRelativeResize="0"/>
          <p:nvPr/>
        </p:nvPicPr>
        <p:blipFill>
          <a:blip r:embed="rId3">
            <a:alphaModFix/>
          </a:blip>
          <a:stretch>
            <a:fillRect/>
          </a:stretch>
        </p:blipFill>
        <p:spPr>
          <a:xfrm>
            <a:off x="311700" y="1152476"/>
            <a:ext cx="8170398" cy="357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87" name="Google Shape;87;p18"/>
          <p:cNvSpPr txBox="1"/>
          <p:nvPr>
            <p:ph idx="1" type="body"/>
          </p:nvPr>
        </p:nvSpPr>
        <p:spPr>
          <a:xfrm>
            <a:off x="311700" y="13838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262">
                <a:solidFill>
                  <a:schemeClr val="dk1"/>
                </a:solidFill>
              </a:rPr>
              <a:t>What are the key factors that contribute to air quality indices of specific regions and how can we help policy makers and individuals to visualize and extrapolate the impact of those factors to the Air Quality?</a:t>
            </a:r>
            <a:endParaRPr sz="2262">
              <a:solidFill>
                <a:schemeClr val="dk1"/>
              </a:solidFill>
            </a:endParaRPr>
          </a:p>
          <a:p>
            <a:pPr indent="0" lvl="0" marL="0" rtl="0" algn="l">
              <a:lnSpc>
                <a:spcPct val="95000"/>
              </a:lnSpc>
              <a:spcBef>
                <a:spcPts val="0"/>
              </a:spcBef>
              <a:spcAft>
                <a:spcPts val="0"/>
              </a:spcAft>
              <a:buSzPts val="852"/>
              <a:buNone/>
            </a:pPr>
            <a:r>
              <a:t/>
            </a:r>
            <a:endParaRPr sz="2262">
              <a:solidFill>
                <a:schemeClr val="dk1"/>
              </a:solidFill>
            </a:endParaRPr>
          </a:p>
          <a:p>
            <a:pPr indent="0" lvl="0" marL="0" rtl="0" algn="l">
              <a:lnSpc>
                <a:spcPct val="95000"/>
              </a:lnSpc>
              <a:spcBef>
                <a:spcPts val="0"/>
              </a:spcBef>
              <a:spcAft>
                <a:spcPts val="0"/>
              </a:spcAft>
              <a:buSzPts val="852"/>
              <a:buNone/>
            </a:pPr>
            <a:r>
              <a:t/>
            </a:r>
            <a:endParaRPr sz="2262">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Solution</a:t>
            </a:r>
            <a:endParaRPr/>
          </a:p>
        </p:txBody>
      </p:sp>
      <p:sp>
        <p:nvSpPr>
          <p:cNvPr id="93" name="Google Shape;93;p19"/>
          <p:cNvSpPr txBox="1"/>
          <p:nvPr>
            <p:ph idx="1" type="body"/>
          </p:nvPr>
        </p:nvSpPr>
        <p:spPr>
          <a:xfrm>
            <a:off x="311700" y="1352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62">
                <a:solidFill>
                  <a:schemeClr val="dk1"/>
                </a:solidFill>
              </a:rPr>
              <a:t>We are unifying data from </a:t>
            </a:r>
            <a:r>
              <a:rPr lang="en" sz="2262">
                <a:solidFill>
                  <a:schemeClr val="dk1"/>
                </a:solidFill>
              </a:rPr>
              <a:t>multiple</a:t>
            </a:r>
            <a:r>
              <a:rPr lang="en" sz="2262">
                <a:solidFill>
                  <a:schemeClr val="dk1"/>
                </a:solidFill>
              </a:rPr>
              <a:t> nodes, modelling it in the form of graphical representations which will lead to the high AQI indicators and their </a:t>
            </a:r>
            <a:r>
              <a:rPr lang="en" sz="2262">
                <a:solidFill>
                  <a:schemeClr val="dk1"/>
                </a:solidFill>
              </a:rPr>
              <a:t>correlation</a:t>
            </a:r>
            <a:r>
              <a:rPr lang="en" sz="2262">
                <a:solidFill>
                  <a:schemeClr val="dk1"/>
                </a:solidFill>
              </a:rPr>
              <a:t> with various factors at a particular geospatial location. This will provide the viable environmental friendly, economical and smart solutions that could be implemented area wise.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pic>
        <p:nvPicPr>
          <p:cNvPr id="99" name="Google Shape;99;p20"/>
          <p:cNvPicPr preferRelativeResize="0"/>
          <p:nvPr/>
        </p:nvPicPr>
        <p:blipFill>
          <a:blip r:embed="rId3">
            <a:alphaModFix/>
          </a:blip>
          <a:stretch>
            <a:fillRect/>
          </a:stretch>
        </p:blipFill>
        <p:spPr>
          <a:xfrm>
            <a:off x="362050" y="1556749"/>
            <a:ext cx="4294100" cy="2532375"/>
          </a:xfrm>
          <a:prstGeom prst="rect">
            <a:avLst/>
          </a:prstGeom>
          <a:noFill/>
          <a:ln>
            <a:noFill/>
          </a:ln>
        </p:spPr>
      </p:pic>
      <p:pic>
        <p:nvPicPr>
          <p:cNvPr id="100" name="Google Shape;100;p20"/>
          <p:cNvPicPr preferRelativeResize="0"/>
          <p:nvPr/>
        </p:nvPicPr>
        <p:blipFill>
          <a:blip r:embed="rId4">
            <a:alphaModFix/>
          </a:blip>
          <a:stretch>
            <a:fillRect/>
          </a:stretch>
        </p:blipFill>
        <p:spPr>
          <a:xfrm>
            <a:off x="4711950" y="1592438"/>
            <a:ext cx="4172950" cy="246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Methodology</a:t>
            </a:r>
            <a:endParaRPr/>
          </a:p>
        </p:txBody>
      </p:sp>
      <p:sp>
        <p:nvSpPr>
          <p:cNvPr id="106" name="Google Shape;106;p21"/>
          <p:cNvSpPr txBox="1"/>
          <p:nvPr>
            <p:ph idx="1" type="body"/>
          </p:nvPr>
        </p:nvSpPr>
        <p:spPr>
          <a:xfrm>
            <a:off x="311700" y="1152475"/>
            <a:ext cx="3527400" cy="3416400"/>
          </a:xfrm>
          <a:prstGeom prst="rect">
            <a:avLst/>
          </a:prstGeom>
        </p:spPr>
        <p:txBody>
          <a:bodyPr anchorCtr="0" anchor="t" bIns="91425" lIns="91425" spcFirstLastPara="1" rIns="91425" wrap="square" tIns="91425">
            <a:normAutofit/>
          </a:bodyPr>
          <a:lstStyle/>
          <a:p>
            <a:pPr indent="-342900" lvl="0" marL="457200" marR="0" rtl="0" algn="l">
              <a:lnSpc>
                <a:spcPct val="100000"/>
              </a:lnSpc>
              <a:spcBef>
                <a:spcPts val="0"/>
              </a:spcBef>
              <a:spcAft>
                <a:spcPts val="0"/>
              </a:spcAft>
              <a:buClr>
                <a:schemeClr val="dk1"/>
              </a:buClr>
              <a:buSzPts val="1800"/>
              <a:buAutoNum type="arabicPeriod"/>
            </a:pPr>
            <a:r>
              <a:rPr lang="en" sz="2262">
                <a:solidFill>
                  <a:schemeClr val="dk1"/>
                </a:solidFill>
              </a:rPr>
              <a:t>Data Engineering</a:t>
            </a:r>
            <a:endParaRPr sz="2262">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 sz="2262">
                <a:solidFill>
                  <a:schemeClr val="dk1"/>
                </a:solidFill>
              </a:rPr>
              <a:t>Machine Learning</a:t>
            </a:r>
            <a:endParaRPr sz="2262">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 sz="2262">
                <a:solidFill>
                  <a:schemeClr val="dk1"/>
                </a:solidFill>
              </a:rPr>
              <a:t>Big Data Analysis</a:t>
            </a:r>
            <a:endParaRPr sz="2262">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 sz="2262">
                <a:solidFill>
                  <a:schemeClr val="dk1"/>
                </a:solidFill>
              </a:rPr>
              <a:t>Software Engineering</a:t>
            </a:r>
            <a:endParaRPr sz="2262">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 sz="2262">
                <a:solidFill>
                  <a:schemeClr val="dk1"/>
                </a:solidFill>
              </a:rPr>
              <a:t>Product Design</a:t>
            </a:r>
            <a:endParaRPr sz="2262">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 sz="2262">
                <a:solidFill>
                  <a:schemeClr val="dk1"/>
                </a:solidFill>
              </a:rPr>
              <a:t>Human Computer Interaction</a:t>
            </a:r>
            <a:endParaRPr sz="2262">
              <a:solidFill>
                <a:schemeClr val="dk1"/>
              </a:solidFill>
            </a:endParaRPr>
          </a:p>
        </p:txBody>
      </p:sp>
      <p:pic>
        <p:nvPicPr>
          <p:cNvPr id="107" name="Google Shape;107;p21"/>
          <p:cNvPicPr preferRelativeResize="0"/>
          <p:nvPr/>
        </p:nvPicPr>
        <p:blipFill>
          <a:blip r:embed="rId3">
            <a:alphaModFix/>
          </a:blip>
          <a:stretch>
            <a:fillRect/>
          </a:stretch>
        </p:blipFill>
        <p:spPr>
          <a:xfrm>
            <a:off x="4630188" y="0"/>
            <a:ext cx="364922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