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2AC-A451-4442-B16F-887BAA9C753E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8D76-4958-450D-82D7-BA0A7B251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2AC-A451-4442-B16F-887BAA9C753E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8D76-4958-450D-82D7-BA0A7B251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61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2AC-A451-4442-B16F-887BAA9C753E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8D76-4958-450D-82D7-BA0A7B251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93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2AC-A451-4442-B16F-887BAA9C753E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8D76-4958-450D-82D7-BA0A7B251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2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2AC-A451-4442-B16F-887BAA9C753E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8D76-4958-450D-82D7-BA0A7B251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2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2AC-A451-4442-B16F-887BAA9C753E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8D76-4958-450D-82D7-BA0A7B251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27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2AC-A451-4442-B16F-887BAA9C753E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8D76-4958-450D-82D7-BA0A7B251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0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2AC-A451-4442-B16F-887BAA9C753E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8D76-4958-450D-82D7-BA0A7B251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2AC-A451-4442-B16F-887BAA9C753E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8D76-4958-450D-82D7-BA0A7B251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97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2AC-A451-4442-B16F-887BAA9C753E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8D76-4958-450D-82D7-BA0A7B251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2AC-A451-4442-B16F-887BAA9C753E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8D76-4958-450D-82D7-BA0A7B251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4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22AC-A451-4442-B16F-887BAA9C753E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B8D76-4958-450D-82D7-BA0A7B251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2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/>
              <a:t>Biodiversity for the National </a:t>
            </a:r>
            <a:r>
              <a:rPr lang="en-US" b="1" dirty="0" smtClean="0"/>
              <a:t>Parks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Capstone Project</a:t>
            </a:r>
          </a:p>
          <a:p>
            <a:r>
              <a:rPr lang="en-US" dirty="0" smtClean="0"/>
              <a:t>Anthony Zanella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2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The Data in species_info.csv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Some of the fields in this data set are:</a:t>
            </a:r>
          </a:p>
          <a:p>
            <a:pPr lvl="1"/>
            <a:r>
              <a:rPr lang="en-US" dirty="0" smtClean="0"/>
              <a:t>Category of Animal (e.g. Mammal)</a:t>
            </a:r>
          </a:p>
          <a:p>
            <a:pPr lvl="1"/>
            <a:r>
              <a:rPr lang="en-US" dirty="0" smtClean="0"/>
              <a:t>Scientific Name (e.g. </a:t>
            </a:r>
            <a:r>
              <a:rPr lang="en-US" dirty="0" err="1" smtClean="0"/>
              <a:t>Cervus</a:t>
            </a:r>
            <a:r>
              <a:rPr lang="en-US" dirty="0" smtClean="0"/>
              <a:t> </a:t>
            </a:r>
            <a:r>
              <a:rPr lang="en-US" dirty="0" err="1" smtClean="0"/>
              <a:t>elaphus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Common Names (e.g. American Bison)</a:t>
            </a:r>
          </a:p>
          <a:p>
            <a:pPr lvl="1"/>
            <a:r>
              <a:rPr lang="en-US" dirty="0" smtClean="0"/>
              <a:t>Conservation Status (e.g. Endangered)</a:t>
            </a:r>
          </a:p>
          <a:p>
            <a:r>
              <a:rPr lang="en-US" dirty="0" smtClean="0"/>
              <a:t>Some interesting data points I noticed working through the data set:</a:t>
            </a:r>
          </a:p>
          <a:p>
            <a:pPr lvl="1"/>
            <a:r>
              <a:rPr lang="en-US" dirty="0" smtClean="0"/>
              <a:t>That over 8% of all species in the original data set excluding those species that needed “no intervention” (15 out of 180) were endangered.</a:t>
            </a:r>
          </a:p>
          <a:p>
            <a:pPr lvl="1"/>
            <a:r>
              <a:rPr lang="en-US" dirty="0" smtClean="0"/>
              <a:t>Over 5,000 species needed “no intervention”, dwarfing those species that were in various degrees of trouble.</a:t>
            </a:r>
          </a:p>
          <a:p>
            <a:pPr lvl="1"/>
            <a:r>
              <a:rPr lang="en-US" dirty="0" smtClean="0"/>
              <a:t>Over 15% of birds (75 out of 488) are “protected”, the largest such percentage by category.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9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Significance Calculations for Endangered Status for </a:t>
            </a:r>
            <a:r>
              <a:rPr lang="en-US" sz="3000" u="sng" dirty="0" smtClean="0"/>
              <a:t>Various Categories</a:t>
            </a:r>
            <a:endParaRPr lang="en-US" sz="3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 smtClean="0"/>
              <a:t>Some of the significance calculations we did for endangered status between different categories of species are as follows:</a:t>
            </a:r>
          </a:p>
          <a:p>
            <a:pPr lvl="1" fontAlgn="base"/>
            <a:r>
              <a:rPr lang="en-US" dirty="0" smtClean="0"/>
              <a:t>Mammals and birds</a:t>
            </a:r>
          </a:p>
          <a:p>
            <a:pPr lvl="2" fontAlgn="base"/>
            <a:r>
              <a:rPr lang="en-US" dirty="0" smtClean="0"/>
              <a:t>Based on the </a:t>
            </a:r>
            <a:r>
              <a:rPr lang="en-US" dirty="0"/>
              <a:t>chi-squared figure of </a:t>
            </a:r>
            <a:r>
              <a:rPr lang="en-US" dirty="0" smtClean="0"/>
              <a:t>0.687594809666</a:t>
            </a:r>
            <a:r>
              <a:rPr lang="en-US" dirty="0"/>
              <a:t>, </a:t>
            </a:r>
            <a:r>
              <a:rPr lang="en-US" dirty="0" smtClean="0"/>
              <a:t>no </a:t>
            </a:r>
            <a:r>
              <a:rPr lang="en-US" dirty="0"/>
              <a:t>significant </a:t>
            </a:r>
            <a:r>
              <a:rPr lang="en-US" dirty="0" smtClean="0"/>
              <a:t>difference between mammals and birds </a:t>
            </a:r>
            <a:r>
              <a:rPr lang="en-US" dirty="0"/>
              <a:t>because </a:t>
            </a:r>
            <a:r>
              <a:rPr lang="en-US" dirty="0" err="1"/>
              <a:t>pval</a:t>
            </a:r>
            <a:r>
              <a:rPr lang="en-US" dirty="0"/>
              <a:t> &gt; 0.05</a:t>
            </a:r>
            <a:endParaRPr lang="en-US" dirty="0" smtClean="0"/>
          </a:p>
          <a:p>
            <a:pPr lvl="1" fontAlgn="base"/>
            <a:r>
              <a:rPr lang="en-US" dirty="0" smtClean="0"/>
              <a:t>Reptiles and mammals</a:t>
            </a:r>
          </a:p>
          <a:p>
            <a:pPr lvl="2" fontAlgn="base"/>
            <a:r>
              <a:rPr lang="en-US" dirty="0"/>
              <a:t>Based on the chi-squared figure of </a:t>
            </a:r>
            <a:r>
              <a:rPr lang="en-US" dirty="0" smtClean="0"/>
              <a:t>0.0383555902297, there is a significant difference between reptiles and mammals because </a:t>
            </a:r>
            <a:r>
              <a:rPr lang="en-US" dirty="0" err="1" smtClean="0"/>
              <a:t>pval_reptile_mammal</a:t>
            </a:r>
            <a:r>
              <a:rPr lang="en-US" dirty="0" smtClean="0"/>
              <a:t> </a:t>
            </a:r>
            <a:r>
              <a:rPr lang="en-US" dirty="0"/>
              <a:t>&lt; 0.05</a:t>
            </a:r>
          </a:p>
          <a:p>
            <a:pPr lvl="2" fontAlgn="base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48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Recommendation for Conservationists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 smtClean="0"/>
              <a:t>Based on our significance calculations, reptiles aren’t as big of a concern in regards to endangered species as mammals are. Mammals should continue to receive more attention than reptiles.</a:t>
            </a:r>
          </a:p>
          <a:p>
            <a:pPr fontAlgn="base"/>
            <a:r>
              <a:rPr lang="en-US" dirty="0" smtClean="0"/>
              <a:t>Mammals </a:t>
            </a:r>
            <a:r>
              <a:rPr lang="en-US" dirty="0"/>
              <a:t>are more likely to be endangered than Birds, but </a:t>
            </a:r>
            <a:r>
              <a:rPr lang="en-US" dirty="0" smtClean="0"/>
              <a:t>it isn’t a significant difference and both categories should continue to receive equal attention.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008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Size Determination for Foot and Mouth Disease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dirty="0"/>
              <a:t>A section describing the sample size determination that you did for the foot and mouth disease </a:t>
            </a:r>
            <a:r>
              <a:rPr lang="en-US" dirty="0" smtClean="0"/>
              <a:t>study</a:t>
            </a:r>
          </a:p>
          <a:p>
            <a:pPr fontAlgn="base"/>
            <a:r>
              <a:rPr lang="en-US" dirty="0" smtClean="0"/>
              <a:t>Our baseline was 15% due to 15% of sheep at Bryce National Park having foot and mouth disease. </a:t>
            </a:r>
          </a:p>
          <a:p>
            <a:pPr fontAlgn="base"/>
            <a:r>
              <a:rPr lang="en-US" dirty="0" smtClean="0"/>
              <a:t>For the "Minimum </a:t>
            </a:r>
            <a:r>
              <a:rPr lang="en-US" dirty="0"/>
              <a:t>Detectable </a:t>
            </a:r>
            <a:r>
              <a:rPr lang="en-US" dirty="0" smtClean="0"/>
              <a:t>Effect“, we took 100 * a 5% </a:t>
            </a:r>
            <a:r>
              <a:rPr lang="en-US" dirty="0"/>
              <a:t>change with confidence, our minimum detectable effect would be equal to 100 * x / </a:t>
            </a:r>
            <a:r>
              <a:rPr lang="en-US" dirty="0" smtClean="0"/>
              <a:t>15% of the baseline.</a:t>
            </a:r>
          </a:p>
          <a:p>
            <a:pPr fontAlgn="base"/>
            <a:r>
              <a:rPr lang="en-US" dirty="0" smtClean="0"/>
              <a:t>We then calculated the sample size by plugging in the two figures above into the sample size calculator and assumed a level of significance of 90%.</a:t>
            </a:r>
          </a:p>
          <a:p>
            <a:pPr fontAlgn="base"/>
            <a:r>
              <a:rPr lang="en-US" dirty="0"/>
              <a:t>Given a baseline of 15% occurrence of foot and mouth disease in sheep at Bryce National Park, </a:t>
            </a:r>
            <a:r>
              <a:rPr lang="en-US" dirty="0" smtClean="0"/>
              <a:t>if </a:t>
            </a:r>
            <a:r>
              <a:rPr lang="en-US" dirty="0"/>
              <a:t>the scientists wanted to be sure that a &gt;5% drop in observed cases of foot and mouth disease in the sheep at Yellowstone was </a:t>
            </a:r>
            <a:r>
              <a:rPr lang="en-US" dirty="0" smtClean="0"/>
              <a:t>significant, </a:t>
            </a:r>
            <a:r>
              <a:rPr lang="en-US" dirty="0"/>
              <a:t>they would have to observe at least 510 sheep.</a:t>
            </a:r>
          </a:p>
        </p:txBody>
      </p:sp>
    </p:spTree>
    <p:extLst>
      <p:ext uri="{BB962C8B-B14F-4D97-AF65-F5344CB8AC3E}">
        <p14:creationId xmlns:p14="http://schemas.microsoft.com/office/powerpoint/2010/main" val="216473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" y="2329656"/>
            <a:ext cx="7515225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5193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89790"/>
            <a:ext cx="8229600" cy="2346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523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441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Biodiversity for the National Parks</vt:lpstr>
      <vt:lpstr>The Data in species_info.csv</vt:lpstr>
      <vt:lpstr>Significance Calculations for Endangered Status for Various Categories</vt:lpstr>
      <vt:lpstr>Recommendation for Conservationists</vt:lpstr>
      <vt:lpstr>Sample Size Determination for Foot and Mouth Disease Study</vt:lpstr>
      <vt:lpstr>Graphs</vt:lpstr>
      <vt:lpstr>Graphs</vt:lpstr>
    </vt:vector>
  </TitlesOfParts>
  <Company>Carnival Cruise Lines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Biodiversity for the National Parks</dc:title>
  <dc:creator>Zanella, Anthony (CarnCorpAudit)</dc:creator>
  <cp:lastModifiedBy>Zanella, Anthony (CarnCorpAudit)</cp:lastModifiedBy>
  <cp:revision>14</cp:revision>
  <dcterms:created xsi:type="dcterms:W3CDTF">2018-03-14T01:40:27Z</dcterms:created>
  <dcterms:modified xsi:type="dcterms:W3CDTF">2018-03-17T03:18:41Z</dcterms:modified>
</cp:coreProperties>
</file>