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4"/>
  </p:sldMasterIdLst>
  <p:notesMasterIdLst>
    <p:notesMasterId r:id="rId6"/>
  </p:notesMasterIdLst>
  <p:handoutMasterIdLst>
    <p:handoutMasterId r:id="rId7"/>
  </p:handoutMasterIdLst>
  <p:sldIdLst>
    <p:sldId id="1447" r:id="rId5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E452BA-89C9-A4BD-DE21-536B6FEA9017}" name="Andrea Zanon" initials="AZ" userId="S::azanon@MIT.EDU::b9abdb8c-7ef0-4cac-b039-ed6358c2cb22" providerId="AD"/>
  <p188:author id="{6A8FF2EA-2540-04C1-EDAE-762F713883F3}" name="Andrea Zanon" initials="AZ" userId="S::azanon@mit.edu::b9abdb8c-7ef0-4cac-b039-ed6358c2cb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323C47"/>
    <a:srgbClr val="DEECFF"/>
    <a:srgbClr val="E3E3E3"/>
    <a:srgbClr val="CCECFF"/>
    <a:srgbClr val="008E5F"/>
    <a:srgbClr val="E5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A3374-7F47-4E74-90CE-4F758FE3064B}" v="1999" dt="2023-05-13T03:51:38.611"/>
    <p1510:client id="{D021517B-220D-3045-B6D2-6F12139973E4}" v="267" dt="2023-05-13T03:30:32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33" d="100"/>
          <a:sy n="33" d="100"/>
        </p:scale>
        <p:origin x="1528" y="27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/>
              <a:t>15.071x - The Analytics Edge</a:t>
            </a:r>
          </a:p>
          <a:p>
            <a:pPr lvl="0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E3D2B4-FF04-4919-F15B-882C9A463347}"/>
              </a:ext>
            </a:extLst>
          </p:cNvPr>
          <p:cNvSpPr/>
          <p:nvPr/>
        </p:nvSpPr>
        <p:spPr>
          <a:xfrm>
            <a:off x="0" y="3148604"/>
            <a:ext cx="32918400" cy="18913747"/>
          </a:xfrm>
          <a:prstGeom prst="rect">
            <a:avLst/>
          </a:prstGeom>
          <a:solidFill>
            <a:srgbClr val="E3E3E3"/>
          </a:solidFill>
          <a:ln>
            <a:solidFill>
              <a:srgbClr val="323C47">
                <a:alpha val="75000"/>
              </a:srgbClr>
            </a:solidFill>
          </a:ln>
          <a:effectLst>
            <a:outerShdw blurRad="38100" dist="30000" sx="1000" sy="1000" rotWithShape="0">
              <a:srgbClr val="DEECFF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92">
              <a:solidFill>
                <a:schemeClr val="tx1"/>
              </a:solidFill>
            </a:endParaRPr>
          </a:p>
          <a:p>
            <a:pPr algn="ctr"/>
            <a:endParaRPr lang="en-US" sz="3692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D419B-FEA5-A8E3-D60C-529F5AE30386}"/>
              </a:ext>
            </a:extLst>
          </p:cNvPr>
          <p:cNvSpPr/>
          <p:nvPr/>
        </p:nvSpPr>
        <p:spPr>
          <a:xfrm>
            <a:off x="0" y="-6428"/>
            <a:ext cx="32918400" cy="310768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0" y="-19799"/>
            <a:ext cx="32918400" cy="3014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7385" b="1">
                <a:solidFill>
                  <a:schemeClr val="bg1"/>
                </a:solidFill>
                <a:latin typeface="Bahnschrift SemiCondensed" panose="020B0502040204020203" pitchFamily="34" charset="0"/>
              </a:rPr>
              <a:t>Optimal European Soccer Matches Scheduling</a:t>
            </a:r>
          </a:p>
          <a:p>
            <a:pPr algn="ctr">
              <a:lnSpc>
                <a:spcPct val="150000"/>
              </a:lnSpc>
            </a:pPr>
            <a:r>
              <a:rPr lang="en-GB" sz="4431" b="1">
                <a:solidFill>
                  <a:schemeClr val="bg1"/>
                </a:solidFill>
                <a:latin typeface="Abadi" panose="020B0604020104020204" pitchFamily="34" charset="0"/>
              </a:rPr>
              <a:t>   Zachary BELL (</a:t>
            </a:r>
            <a:r>
              <a:rPr lang="en-GB" sz="4431" b="1" err="1">
                <a:solidFill>
                  <a:schemeClr val="bg1"/>
                </a:solidFill>
                <a:latin typeface="Abadi" panose="020B0604020104020204" pitchFamily="34" charset="0"/>
              </a:rPr>
              <a:t>MBAn</a:t>
            </a:r>
            <a:r>
              <a:rPr lang="en-GB" sz="4431" b="1">
                <a:solidFill>
                  <a:schemeClr val="bg1"/>
                </a:solidFill>
                <a:latin typeface="Abadi" panose="020B0604020104020204" pitchFamily="34" charset="0"/>
              </a:rPr>
              <a:t> ‘23), Hamza ZERHOUNI (</a:t>
            </a:r>
            <a:r>
              <a:rPr lang="en-GB" sz="4431" b="1" err="1">
                <a:solidFill>
                  <a:schemeClr val="bg1"/>
                </a:solidFill>
                <a:latin typeface="Abadi" panose="020B0604020104020204" pitchFamily="34" charset="0"/>
              </a:rPr>
              <a:t>MBAn</a:t>
            </a:r>
            <a:r>
              <a:rPr lang="en-GB" sz="4431" b="1">
                <a:solidFill>
                  <a:schemeClr val="bg1"/>
                </a:solidFill>
                <a:latin typeface="Abadi" panose="020B0604020104020204" pitchFamily="34" charset="0"/>
              </a:rPr>
              <a:t> ‘23)</a:t>
            </a:r>
          </a:p>
          <a:p>
            <a:pPr algn="r">
              <a:lnSpc>
                <a:spcPct val="150000"/>
              </a:lnSpc>
            </a:pPr>
            <a:r>
              <a:rPr lang="en-US" sz="3692">
                <a:solidFill>
                  <a:schemeClr val="bg1"/>
                </a:solidFill>
                <a:latin typeface="Abadi" panose="020B0604020202020204" pitchFamily="34" charset="0"/>
              </a:rPr>
              <a:t>15.083</a:t>
            </a:r>
            <a:r>
              <a:rPr lang="en-GB" sz="3692">
                <a:solidFill>
                  <a:schemeClr val="bg1"/>
                </a:solidFill>
                <a:latin typeface="Abadi" panose="020B0604020202020204" pitchFamily="34" charset="0"/>
              </a:rPr>
              <a:t> Integer Optimization – Spring 2023 </a:t>
            </a:r>
            <a:endParaRPr lang="en-US" sz="3692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DDF101-BE5B-AC4E-5E8C-65E21EF1491D}"/>
              </a:ext>
            </a:extLst>
          </p:cNvPr>
          <p:cNvGrpSpPr/>
          <p:nvPr/>
        </p:nvGrpSpPr>
        <p:grpSpPr>
          <a:xfrm>
            <a:off x="746681" y="3537031"/>
            <a:ext cx="9998886" cy="3595248"/>
            <a:chOff x="371524" y="2100262"/>
            <a:chExt cx="5416063" cy="194007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41D381-97C5-2762-D09A-B236010F54E9}"/>
                </a:ext>
              </a:extLst>
            </p:cNvPr>
            <p:cNvSpPr/>
            <p:nvPr/>
          </p:nvSpPr>
          <p:spPr>
            <a:xfrm>
              <a:off x="371524" y="2100262"/>
              <a:ext cx="5416063" cy="1940073"/>
            </a:xfrm>
            <a:prstGeom prst="rect">
              <a:avLst/>
            </a:prstGeom>
            <a:solidFill>
              <a:srgbClr val="DEECFF"/>
            </a:solidFill>
            <a:ln>
              <a:solidFill>
                <a:srgbClr val="323C47">
                  <a:alpha val="75000"/>
                </a:srgbClr>
              </a:solidFill>
            </a:ln>
            <a:effectLst>
              <a:outerShdw blurRad="38100" dist="30000" sx="1000" sy="1000" rotWithShape="0">
                <a:srgbClr val="DEECFF"/>
              </a:outerShdw>
              <a:softEdge rad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9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8686C2-9C8C-2C57-FD3C-7C5EE0573647}"/>
                </a:ext>
              </a:extLst>
            </p:cNvPr>
            <p:cNvSpPr txBox="1"/>
            <p:nvPr/>
          </p:nvSpPr>
          <p:spPr>
            <a:xfrm>
              <a:off x="377013" y="2139191"/>
              <a:ext cx="5374296" cy="175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539" b="1"/>
                <a:t>Problem Statement</a:t>
              </a:r>
              <a:endParaRPr lang="en-US" sz="3692" b="1"/>
            </a:p>
            <a:p>
              <a:r>
                <a:rPr lang="en-US" sz="3000"/>
                <a:t>The goal is to optimize 5 top European </a:t>
              </a:r>
            </a:p>
            <a:p>
              <a:r>
                <a:rPr lang="en-US" sz="3000"/>
                <a:t>soccer leagues schedule to maximize </a:t>
              </a:r>
            </a:p>
            <a:p>
              <a:r>
                <a:rPr lang="en-US" sz="3000"/>
                <a:t>rest time. The best model has the best </a:t>
              </a:r>
            </a:p>
            <a:p>
              <a:r>
                <a:rPr lang="en-US" sz="3000"/>
                <a:t>trade-off between performance and </a:t>
              </a:r>
            </a:p>
            <a:p>
              <a:r>
                <a:rPr lang="en-US" sz="3000"/>
                <a:t>computation time.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AA5BB7-EDE4-7B90-2E72-CE4064857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262" y="2284772"/>
              <a:ext cx="1648463" cy="1554263"/>
            </a:xfrm>
            <a:prstGeom prst="rect">
              <a:avLst/>
            </a:prstGeom>
          </p:spPr>
        </p:pic>
      </p:grpSp>
      <p:pic>
        <p:nvPicPr>
          <p:cNvPr id="69" name="Picture 68" descr="A black and white football ball&#10;&#10;Description automatically generated with medium confidence">
            <a:extLst>
              <a:ext uri="{FF2B5EF4-FFF2-40B4-BE49-F238E27FC236}">
                <a16:creationId xmlns:a16="http://schemas.microsoft.com/office/drawing/2014/main" id="{55EAF36B-8B58-2164-DC18-706AA024A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2532576" cy="253257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C4A34C6-861A-AB75-6B40-93E70C5CC38C}"/>
              </a:ext>
            </a:extLst>
          </p:cNvPr>
          <p:cNvSpPr/>
          <p:nvPr/>
        </p:nvSpPr>
        <p:spPr>
          <a:xfrm>
            <a:off x="21866957" y="15667564"/>
            <a:ext cx="10363833" cy="5924062"/>
          </a:xfrm>
          <a:prstGeom prst="rect">
            <a:avLst/>
          </a:prstGeom>
          <a:solidFill>
            <a:srgbClr val="DEECFF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E64E1569-55C3-904D-CC70-B5959A1D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964" y="702508"/>
            <a:ext cx="2030599" cy="10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50D9B2C-366D-5457-1260-94C0563D27CB}"/>
              </a:ext>
            </a:extLst>
          </p:cNvPr>
          <p:cNvGrpSpPr/>
          <p:nvPr/>
        </p:nvGrpSpPr>
        <p:grpSpPr>
          <a:xfrm>
            <a:off x="21857195" y="3598952"/>
            <a:ext cx="10373595" cy="11897424"/>
            <a:chOff x="11595587" y="2153616"/>
            <a:chExt cx="5619031" cy="625833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8115C2-997E-AC81-E749-A86602E3F129}"/>
                </a:ext>
              </a:extLst>
            </p:cNvPr>
            <p:cNvSpPr/>
            <p:nvPr/>
          </p:nvSpPr>
          <p:spPr>
            <a:xfrm>
              <a:off x="11595587" y="2153616"/>
              <a:ext cx="5619031" cy="6258335"/>
            </a:xfrm>
            <a:prstGeom prst="rect">
              <a:avLst/>
            </a:prstGeom>
            <a:solidFill>
              <a:srgbClr val="DEECFF"/>
            </a:solidFill>
            <a:ln>
              <a:solidFill>
                <a:srgbClr val="323C47"/>
              </a:solidFill>
            </a:ln>
            <a:effectLst>
              <a:outerShdw blurRad="38100" dist="30000" sx="1000" sy="1000" rotWithShape="0">
                <a:srgbClr val="000000"/>
              </a:outerShdw>
              <a:softEdge rad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93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145660-1979-FDC1-0BF5-AF8484854EDE}"/>
                </a:ext>
              </a:extLst>
            </p:cNvPr>
            <p:cNvSpPr txBox="1"/>
            <p:nvPr/>
          </p:nvSpPr>
          <p:spPr>
            <a:xfrm>
              <a:off x="11664431" y="2193847"/>
              <a:ext cx="5406537" cy="51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539" b="1"/>
                <a:t>Results and impact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D9FA28-853C-3814-F8E1-C3B35A316732}"/>
                </a:ext>
              </a:extLst>
            </p:cNvPr>
            <p:cNvSpPr txBox="1"/>
            <p:nvPr/>
          </p:nvSpPr>
          <p:spPr>
            <a:xfrm flipH="1">
              <a:off x="11687388" y="3776219"/>
              <a:ext cx="5502847" cy="566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/>
                <a:t> </a:t>
              </a:r>
              <a:r>
                <a:rPr lang="en-US" sz="3200"/>
                <a:t>Our matching-scheduling formulation reaches optimality after 15s with a lower cost than the costs of all the other models.</a:t>
              </a:r>
              <a:endParaRPr lang="en-US" sz="3200" i="1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EC7182A-7456-AC55-A3A1-C90670CC6A0D}"/>
              </a:ext>
            </a:extLst>
          </p:cNvPr>
          <p:cNvSpPr txBox="1"/>
          <p:nvPr/>
        </p:nvSpPr>
        <p:spPr>
          <a:xfrm>
            <a:off x="21983533" y="15729604"/>
            <a:ext cx="1031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Limitations, Improvements, References</a:t>
            </a:r>
          </a:p>
        </p:txBody>
      </p:sp>
      <p:pic>
        <p:nvPicPr>
          <p:cNvPr id="25" name="Picture 24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94E02D1F-8690-8659-BBFB-55902A02842C}"/>
              </a:ext>
            </a:extLst>
          </p:cNvPr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3" t="685" r="25262" b="31774"/>
          <a:stretch/>
        </p:blipFill>
        <p:spPr>
          <a:xfrm>
            <a:off x="28257554" y="191070"/>
            <a:ext cx="1993846" cy="1993846"/>
          </a:xfrm>
          <a:prstGeom prst="ellipse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72B0F6C-351B-F508-0BE8-F37276B20133}"/>
              </a:ext>
            </a:extLst>
          </p:cNvPr>
          <p:cNvGrpSpPr/>
          <p:nvPr/>
        </p:nvGrpSpPr>
        <p:grpSpPr>
          <a:xfrm>
            <a:off x="740091" y="17006669"/>
            <a:ext cx="10007262" cy="1061132"/>
            <a:chOff x="11430000" y="3663268"/>
            <a:chExt cx="9998886" cy="10611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38BB78-D547-C2F6-7DD1-BDE063B94AFD}"/>
                </a:ext>
              </a:extLst>
            </p:cNvPr>
            <p:cNvSpPr/>
            <p:nvPr/>
          </p:nvSpPr>
          <p:spPr>
            <a:xfrm>
              <a:off x="11430000" y="3663268"/>
              <a:ext cx="9998886" cy="1061132"/>
            </a:xfrm>
            <a:prstGeom prst="rect">
              <a:avLst/>
            </a:prstGeom>
            <a:solidFill>
              <a:srgbClr val="DEECFF"/>
            </a:solidFill>
            <a:ln>
              <a:solidFill>
                <a:srgbClr val="323C47"/>
              </a:solidFill>
            </a:ln>
            <a:effectLst>
              <a:outerShdw blurRad="38100" dist="30000" sx="1000" sy="1000" rotWithShape="0">
                <a:srgbClr val="000000"/>
              </a:outerShdw>
              <a:softEdge rad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9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3608AE-3B71-15F6-B733-B63A65A0837E}"/>
                </a:ext>
              </a:extLst>
            </p:cNvPr>
            <p:cNvSpPr txBox="1"/>
            <p:nvPr/>
          </p:nvSpPr>
          <p:spPr>
            <a:xfrm>
              <a:off x="11447587" y="3680910"/>
              <a:ext cx="9981299" cy="944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539" b="1"/>
                <a:t>Formulation and Methodology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3EB7534-14A0-8525-D0DF-28257FB13C03}"/>
              </a:ext>
            </a:extLst>
          </p:cNvPr>
          <p:cNvSpPr/>
          <p:nvPr/>
        </p:nvSpPr>
        <p:spPr>
          <a:xfrm>
            <a:off x="741543" y="7241142"/>
            <a:ext cx="10007262" cy="2786720"/>
          </a:xfrm>
          <a:prstGeom prst="rect">
            <a:avLst/>
          </a:prstGeom>
          <a:solidFill>
            <a:srgbClr val="DEECFF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24828-9C59-B7F9-7396-27AB9AA3FDED}"/>
              </a:ext>
            </a:extLst>
          </p:cNvPr>
          <p:cNvSpPr txBox="1"/>
          <p:nvPr/>
        </p:nvSpPr>
        <p:spPr>
          <a:xfrm flipH="1">
            <a:off x="765342" y="7241142"/>
            <a:ext cx="99752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/>
              <a:t>Data</a:t>
            </a:r>
            <a:endParaRPr lang="en-US" sz="360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000"/>
              <a:t>2022 schedules of European soccer leagues and previous work used as baseline.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000"/>
              <a:t>No other external data but required domain expertise and knowledge of soccer schedule rules.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49FE4-E2A4-43DE-058C-B5B2BE5E4A99}"/>
              </a:ext>
            </a:extLst>
          </p:cNvPr>
          <p:cNvSpPr/>
          <p:nvPr/>
        </p:nvSpPr>
        <p:spPr>
          <a:xfrm>
            <a:off x="732626" y="10124139"/>
            <a:ext cx="10011574" cy="6793791"/>
          </a:xfrm>
          <a:prstGeom prst="rect">
            <a:avLst/>
          </a:prstGeom>
          <a:solidFill>
            <a:schemeClr val="bg1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9335C8-AA32-0892-5F0D-7F5B8D8A9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463" y="15496376"/>
            <a:ext cx="4720314" cy="12173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7CAD54-9B5C-2BBD-408A-A3A009D46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883" y="13779390"/>
            <a:ext cx="8330627" cy="10651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1353DFF-BA6F-4346-BC5C-D65D90437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4883" y="15667564"/>
            <a:ext cx="2941575" cy="8839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A36155-D751-F294-CB1D-4D7426EAC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4073" y="12139856"/>
            <a:ext cx="6390620" cy="1065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457A9-D13E-A1C8-AB4E-2B186F76A84C}"/>
              </a:ext>
            </a:extLst>
          </p:cNvPr>
          <p:cNvSpPr txBox="1"/>
          <p:nvPr/>
        </p:nvSpPr>
        <p:spPr>
          <a:xfrm>
            <a:off x="11200913" y="4971680"/>
            <a:ext cx="1030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b="1"/>
              <a:t>New formulation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8ECD8-86D0-B345-B8BD-4B968920FCFC}"/>
              </a:ext>
            </a:extLst>
          </p:cNvPr>
          <p:cNvSpPr/>
          <p:nvPr/>
        </p:nvSpPr>
        <p:spPr>
          <a:xfrm>
            <a:off x="11198671" y="3568402"/>
            <a:ext cx="10256629" cy="3159138"/>
          </a:xfrm>
          <a:prstGeom prst="rect">
            <a:avLst/>
          </a:prstGeom>
          <a:solidFill>
            <a:schemeClr val="bg1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5EEDA-7227-418F-2CCB-A6BBCB2E5DA9}"/>
              </a:ext>
            </a:extLst>
          </p:cNvPr>
          <p:cNvSpPr txBox="1"/>
          <p:nvPr/>
        </p:nvSpPr>
        <p:spPr>
          <a:xfrm>
            <a:off x="11203618" y="3641528"/>
            <a:ext cx="1019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Variables:</a:t>
            </a:r>
          </a:p>
          <a:p>
            <a:endParaRPr lang="en-US" sz="3000"/>
          </a:p>
          <a:p>
            <a:endParaRPr lang="en-US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430E23-8BCE-ABAB-049A-ADE2EFD75B77}"/>
              </a:ext>
            </a:extLst>
          </p:cNvPr>
          <p:cNvSpPr/>
          <p:nvPr/>
        </p:nvSpPr>
        <p:spPr>
          <a:xfrm>
            <a:off x="11195788" y="6919643"/>
            <a:ext cx="10256629" cy="4932531"/>
          </a:xfrm>
          <a:prstGeom prst="rect">
            <a:avLst/>
          </a:prstGeom>
          <a:solidFill>
            <a:schemeClr val="bg1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83212D-FB7B-2D75-E8F1-0D744B7ADD2C}"/>
              </a:ext>
            </a:extLst>
          </p:cNvPr>
          <p:cNvSpPr txBox="1"/>
          <p:nvPr/>
        </p:nvSpPr>
        <p:spPr>
          <a:xfrm>
            <a:off x="11205825" y="6942513"/>
            <a:ext cx="103044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/>
              <a:t>2.  Formulation in a realistic setup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C195C77-ED42-C4B2-D9F1-9AC9255D49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21483" y="7875899"/>
            <a:ext cx="10199247" cy="6565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3C2E81F-5603-77DC-519C-C06913478884}"/>
              </a:ext>
            </a:extLst>
          </p:cNvPr>
          <p:cNvSpPr txBox="1"/>
          <p:nvPr/>
        </p:nvSpPr>
        <p:spPr>
          <a:xfrm>
            <a:off x="11239881" y="8602225"/>
            <a:ext cx="101958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Parameters:</a:t>
            </a:r>
          </a:p>
          <a:p>
            <a:endParaRPr lang="en-US" sz="3000"/>
          </a:p>
          <a:p>
            <a:endParaRPr lang="en-US" sz="3000"/>
          </a:p>
          <a:p>
            <a:endParaRPr lang="en-US" sz="3000"/>
          </a:p>
          <a:p>
            <a:endParaRPr lang="en-US" sz="3000"/>
          </a:p>
          <a:p>
            <a:r>
              <a:rPr lang="en-US" sz="3000"/>
              <a:t>Considerations: Europeans cups (CL+EL), home/away games, 38 weeks (full season), number of games per day constraint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C21E7E9-8EAD-226C-2571-E4F94051F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78017" y="9176268"/>
            <a:ext cx="7286178" cy="165084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6B0D5BB-ADC6-B017-6B8F-2C87070F4783}"/>
              </a:ext>
            </a:extLst>
          </p:cNvPr>
          <p:cNvSpPr/>
          <p:nvPr/>
        </p:nvSpPr>
        <p:spPr>
          <a:xfrm>
            <a:off x="11195429" y="12098549"/>
            <a:ext cx="10256629" cy="3559166"/>
          </a:xfrm>
          <a:prstGeom prst="rect">
            <a:avLst/>
          </a:prstGeom>
          <a:solidFill>
            <a:schemeClr val="bg1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4A96FF-513E-CC3D-1AD2-AEC192137DE5}"/>
              </a:ext>
            </a:extLst>
          </p:cNvPr>
          <p:cNvSpPr txBox="1"/>
          <p:nvPr/>
        </p:nvSpPr>
        <p:spPr>
          <a:xfrm>
            <a:off x="11273228" y="12068441"/>
            <a:ext cx="103044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/>
              <a:t>3.  Benders Decomposition with multiple schedule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B8E8B5B-8319-9DBE-2BF4-2384C11DF55B}"/>
                  </a:ext>
                </a:extLst>
              </p:cNvPr>
              <p:cNvSpPr txBox="1"/>
              <p:nvPr/>
            </p:nvSpPr>
            <p:spPr>
              <a:xfrm>
                <a:off x="11239881" y="13503750"/>
                <a:ext cx="1019586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First stage variable: games’ pairings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Second stage variables: schedule of scenario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000"/>
                  <a:t>Challenge: Benders decomposition relies on continuous second stage variables. In our problem, y is binary, which limits scalability.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B8E8B5B-8319-9DBE-2BF4-2384C11DF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881" y="13503750"/>
                <a:ext cx="10195865" cy="1938992"/>
              </a:xfrm>
              <a:prstGeom prst="rect">
                <a:avLst/>
              </a:prstGeom>
              <a:blipFill>
                <a:blip r:embed="rId12"/>
                <a:stretch>
                  <a:fillRect l="-1435" t="-3774" b="-32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714AE820-15E0-A712-BF8E-22963E819F66}"/>
              </a:ext>
            </a:extLst>
          </p:cNvPr>
          <p:cNvSpPr txBox="1"/>
          <p:nvPr/>
        </p:nvSpPr>
        <p:spPr>
          <a:xfrm flipH="1">
            <a:off x="785027" y="10107354"/>
            <a:ext cx="997527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/>
              <a:t>Previous Work</a:t>
            </a:r>
          </a:p>
          <a:p>
            <a:r>
              <a:rPr lang="en-US" sz="3000"/>
              <a:t>Integer Optimization problem and heuristics</a:t>
            </a:r>
          </a:p>
          <a:p>
            <a:r>
              <a:rPr lang="en-US" sz="3000"/>
              <a:t>Main challenge: scalability</a:t>
            </a:r>
          </a:p>
          <a:p>
            <a:endParaRPr lang="en-US" sz="3000"/>
          </a:p>
          <a:p>
            <a:endParaRPr lang="en-US" sz="3000"/>
          </a:p>
          <a:p>
            <a:endParaRPr lang="en-US" sz="3000"/>
          </a:p>
          <a:p>
            <a:r>
              <a:rPr lang="en-US" sz="3000"/>
              <a:t>Variables:</a:t>
            </a:r>
          </a:p>
          <a:p>
            <a:endParaRPr lang="en-US" sz="3000"/>
          </a:p>
          <a:p>
            <a:endParaRPr lang="en-US" sz="3000"/>
          </a:p>
          <a:p>
            <a:endParaRPr lang="en-US" sz="3000"/>
          </a:p>
          <a:p>
            <a:r>
              <a:rPr lang="en-US" sz="3000"/>
              <a:t>Parameters: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15F235-EFCB-72C3-B94D-03195F4E8CF1}"/>
              </a:ext>
            </a:extLst>
          </p:cNvPr>
          <p:cNvSpPr/>
          <p:nvPr/>
        </p:nvSpPr>
        <p:spPr>
          <a:xfrm>
            <a:off x="732627" y="18146767"/>
            <a:ext cx="10007262" cy="3494033"/>
          </a:xfrm>
          <a:prstGeom prst="rect">
            <a:avLst/>
          </a:prstGeom>
          <a:solidFill>
            <a:schemeClr val="bg1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C0EF2A-0A72-ACD1-DECA-F960BB560712}"/>
              </a:ext>
            </a:extLst>
          </p:cNvPr>
          <p:cNvSpPr txBox="1"/>
          <p:nvPr/>
        </p:nvSpPr>
        <p:spPr>
          <a:xfrm>
            <a:off x="732627" y="18167373"/>
            <a:ext cx="10053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/>
              <a:t>1.  New formulation: Matching-Scheduling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9412CAE-AA7A-C79E-1D01-C17E667A14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5204" y="18806461"/>
            <a:ext cx="6629983" cy="2820538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7A8DA7A-28D9-9E0B-9738-2FCC80874FCB}"/>
              </a:ext>
            </a:extLst>
          </p:cNvPr>
          <p:cNvSpPr/>
          <p:nvPr/>
        </p:nvSpPr>
        <p:spPr>
          <a:xfrm>
            <a:off x="11197018" y="15914134"/>
            <a:ext cx="10255399" cy="5726666"/>
          </a:xfrm>
          <a:prstGeom prst="rect">
            <a:avLst/>
          </a:prstGeom>
          <a:solidFill>
            <a:schemeClr val="bg1"/>
          </a:solidFill>
          <a:ln>
            <a:solidFill>
              <a:srgbClr val="323C47"/>
            </a:solidFill>
          </a:ln>
          <a:effectLst>
            <a:outerShdw blurRad="38100" dist="30000" sx="1000" sy="1000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8D935-A5B4-FAF9-3FBD-695215721B39}"/>
              </a:ext>
            </a:extLst>
          </p:cNvPr>
          <p:cNvSpPr txBox="1"/>
          <p:nvPr/>
        </p:nvSpPr>
        <p:spPr>
          <a:xfrm>
            <a:off x="11195788" y="15931841"/>
            <a:ext cx="10053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/>
              <a:t>4.  </a:t>
            </a:r>
            <a:r>
              <a:rPr lang="en-US" sz="3800" b="1" err="1"/>
              <a:t>Lagrangian</a:t>
            </a:r>
            <a:r>
              <a:rPr lang="en-US" sz="3800" b="1"/>
              <a:t> Relaxation</a:t>
            </a:r>
          </a:p>
        </p:txBody>
      </p:sp>
      <p:pic>
        <p:nvPicPr>
          <p:cNvPr id="9" name="Picture 8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895753EC-787A-1368-754A-18718932FB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222" y="7897238"/>
            <a:ext cx="2249000" cy="7416006"/>
          </a:xfrm>
          <a:prstGeom prst="rect">
            <a:avLst/>
          </a:prstGeom>
        </p:spPr>
      </p:pic>
      <p:pic>
        <p:nvPicPr>
          <p:cNvPr id="7" name="Picture 6" descr="A picture containing text, screenshot, number, plot&#10;&#10;Description automatically generated">
            <a:extLst>
              <a:ext uri="{FF2B5EF4-FFF2-40B4-BE49-F238E27FC236}">
                <a16:creationId xmlns:a16="http://schemas.microsoft.com/office/drawing/2014/main" id="{473677CB-0A93-10B9-7712-844A4AC223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652" y="7897238"/>
            <a:ext cx="2249000" cy="7416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A25E24-8232-F798-4983-E95BDE4EAC51}"/>
              </a:ext>
            </a:extLst>
          </p:cNvPr>
          <p:cNvSpPr txBox="1"/>
          <p:nvPr/>
        </p:nvSpPr>
        <p:spPr>
          <a:xfrm>
            <a:off x="22014011" y="16558884"/>
            <a:ext cx="101191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/>
              <a:t>Design a method/heuristic to achieve good results for the most realistic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/>
              <a:t>Overcome problem of second stage variables in Benders Decomposition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/>
              <a:t>Take into account uncertainty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/>
              <a:t>Paper: “</a:t>
            </a:r>
            <a:r>
              <a:rPr lang="en-US" sz="3200" b="0" i="0" u="none" strike="noStrike">
                <a:effectLst/>
              </a:rPr>
              <a:t>Scheduling Major League Baseball Umpires and the Traveling Umpire Problem” by Trick, </a:t>
            </a:r>
            <a:r>
              <a:rPr lang="en-US" sz="3200" b="0" i="0" u="none" strike="noStrike" err="1">
                <a:effectLst/>
              </a:rPr>
              <a:t>Yildiz</a:t>
            </a:r>
            <a:r>
              <a:rPr lang="en-US" sz="3200" b="0" i="0" u="none" strike="noStrike">
                <a:effectLst/>
              </a:rPr>
              <a:t>, </a:t>
            </a:r>
            <a:r>
              <a:rPr lang="en-US" sz="3200" b="0" i="0" u="none" strike="noStrike" err="1">
                <a:effectLst/>
              </a:rPr>
              <a:t>Yunes</a:t>
            </a:r>
            <a:endParaRPr lang="en-US" sz="3200"/>
          </a:p>
        </p:txBody>
      </p:sp>
      <p:pic>
        <p:nvPicPr>
          <p:cNvPr id="22" name="Picture 21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022C4C2C-65EB-B6E6-6196-D84F65D8505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19019" b="28030"/>
          <a:stretch/>
        </p:blipFill>
        <p:spPr>
          <a:xfrm>
            <a:off x="26058946" y="203010"/>
            <a:ext cx="2058556" cy="1966946"/>
          </a:xfrm>
          <a:prstGeom prst="ellipse">
            <a:avLst/>
          </a:prstGeom>
        </p:spPr>
      </p:pic>
      <p:pic>
        <p:nvPicPr>
          <p:cNvPr id="29" name="Picture 28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A6356E88-337D-47D6-64F0-A4DBCAF8D6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336" y="7957528"/>
            <a:ext cx="5333119" cy="2270179"/>
          </a:xfrm>
          <a:prstGeom prst="rect">
            <a:avLst/>
          </a:prstGeom>
        </p:spPr>
      </p:pic>
      <p:pic>
        <p:nvPicPr>
          <p:cNvPr id="33" name="Picture 3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002BE0CB-1D8C-2C92-9431-676E3E9B5D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749" y="10908173"/>
            <a:ext cx="2505706" cy="1963932"/>
          </a:xfrm>
          <a:prstGeom prst="rect">
            <a:avLst/>
          </a:prstGeom>
        </p:spPr>
      </p:pic>
      <p:pic>
        <p:nvPicPr>
          <p:cNvPr id="36" name="Picture 35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B7B30001-7F1F-7076-34BA-42E355147D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42" y="10908173"/>
            <a:ext cx="2505707" cy="196393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C3CB891-F58C-7672-750B-E1C319779E1A}"/>
              </a:ext>
            </a:extLst>
          </p:cNvPr>
          <p:cNvSpPr txBox="1"/>
          <p:nvPr/>
        </p:nvSpPr>
        <p:spPr>
          <a:xfrm>
            <a:off x="22292428" y="10251381"/>
            <a:ext cx="471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Visualizing the Objective Value</a:t>
            </a:r>
          </a:p>
        </p:txBody>
      </p:sp>
      <p:pic>
        <p:nvPicPr>
          <p:cNvPr id="52" name="Picture 51" descr="A picture containing text, font, number, line&#10;&#10;Description automatically generated">
            <a:extLst>
              <a:ext uri="{FF2B5EF4-FFF2-40B4-BE49-F238E27FC236}">
                <a16:creationId xmlns:a16="http://schemas.microsoft.com/office/drawing/2014/main" id="{D3B5153A-6509-683F-FFCA-D92A3F4E2F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804" y="12895780"/>
            <a:ext cx="2444693" cy="1045428"/>
          </a:xfrm>
          <a:prstGeom prst="rect">
            <a:avLst/>
          </a:prstGeom>
        </p:spPr>
      </p:pic>
      <p:pic>
        <p:nvPicPr>
          <p:cNvPr id="54" name="Picture 53" descr="A picture containing text, font, line, number&#10;&#10;Description automatically generated">
            <a:extLst>
              <a:ext uri="{FF2B5EF4-FFF2-40B4-BE49-F238E27FC236}">
                <a16:creationId xmlns:a16="http://schemas.microsoft.com/office/drawing/2014/main" id="{8CD4751C-7B1B-EBBF-B2FE-2BA33BD2254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674" y="12895780"/>
            <a:ext cx="2505708" cy="104542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49BABF9-C169-3683-187A-5C660A1FA613}"/>
              </a:ext>
            </a:extLst>
          </p:cNvPr>
          <p:cNvSpPr txBox="1"/>
          <p:nvPr/>
        </p:nvSpPr>
        <p:spPr>
          <a:xfrm>
            <a:off x="11256552" y="16658164"/>
            <a:ext cx="10195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/>
              <a:t>Relaxing the hard day constraints to add “penalty” for deviating from 1 4 4 1 weekly schedule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/>
              <a:t>Allows for ranged penalties – if any given deviates 2+ games from expected, per game punishment increases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/>
              <a:t>Solving dual requires gradient descent</a:t>
            </a:r>
            <a:endParaRPr lang="en-US" sz="3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072F7-DFE3-44DB-019B-C2DC742F8265}"/>
              </a:ext>
            </a:extLst>
          </p:cNvPr>
          <p:cNvSpPr txBox="1"/>
          <p:nvPr/>
        </p:nvSpPr>
        <p:spPr>
          <a:xfrm>
            <a:off x="21983533" y="14060251"/>
            <a:ext cx="533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Penalty Parameters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BBE394-18B5-555D-DFAC-636DDF0FC33B}"/>
              </a:ext>
            </a:extLst>
          </p:cNvPr>
          <p:cNvSpPr txBox="1"/>
          <p:nvPr/>
        </p:nvSpPr>
        <p:spPr>
          <a:xfrm>
            <a:off x="21915666" y="14549443"/>
            <a:ext cx="275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F/M Light Penalty (0,2): 0.015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610384-D1D0-9798-4C90-7B84E3F6928E}"/>
              </a:ext>
            </a:extLst>
          </p:cNvPr>
          <p:cNvSpPr txBox="1"/>
          <p:nvPr/>
        </p:nvSpPr>
        <p:spPr>
          <a:xfrm>
            <a:off x="21915671" y="14974690"/>
            <a:ext cx="275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F/M Strong Penalty (3+): 0.02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C8E0BB-DA87-6E1B-E59B-8DA4D054996F}"/>
              </a:ext>
            </a:extLst>
          </p:cNvPr>
          <p:cNvSpPr txBox="1"/>
          <p:nvPr/>
        </p:nvSpPr>
        <p:spPr>
          <a:xfrm>
            <a:off x="24583931" y="14545875"/>
            <a:ext cx="275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Sa/</a:t>
            </a:r>
            <a:r>
              <a:rPr lang="en-US" sz="1600" err="1"/>
              <a:t>Su</a:t>
            </a:r>
            <a:r>
              <a:rPr lang="en-US" sz="1600"/>
              <a:t> Light Penalty (3,5): 0.01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992338-0B12-92C4-6656-5D4D5626F3E0}"/>
              </a:ext>
            </a:extLst>
          </p:cNvPr>
          <p:cNvSpPr txBox="1"/>
          <p:nvPr/>
        </p:nvSpPr>
        <p:spPr>
          <a:xfrm>
            <a:off x="24589927" y="14971122"/>
            <a:ext cx="2883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Sa/</a:t>
            </a:r>
            <a:r>
              <a:rPr lang="en-US" sz="1600" err="1"/>
              <a:t>Su</a:t>
            </a:r>
            <a:r>
              <a:rPr lang="en-US" sz="1600"/>
              <a:t> Strong Penalty (2-,6+): 0.02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8564769-A695-75ED-0AFB-313793B9C7E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49663"/>
          <a:stretch/>
        </p:blipFill>
        <p:spPr>
          <a:xfrm>
            <a:off x="11715589" y="19390155"/>
            <a:ext cx="3897806" cy="193852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4289F5D-1763-938C-F58D-3B5D1AF1477A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48801"/>
          <a:stretch/>
        </p:blipFill>
        <p:spPr>
          <a:xfrm>
            <a:off x="16992600" y="19356913"/>
            <a:ext cx="3901055" cy="1973386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CB3709-9342-D9AA-D6E3-C0109288B86E}"/>
              </a:ext>
            </a:extLst>
          </p:cNvPr>
          <p:cNvCxnSpPr>
            <a:cxnSpLocks/>
          </p:cNvCxnSpPr>
          <p:nvPr/>
        </p:nvCxnSpPr>
        <p:spPr>
          <a:xfrm>
            <a:off x="16306800" y="19541299"/>
            <a:ext cx="0" cy="17185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B8830B93-3AAC-D04A-D0D6-33448270514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085011" y="4330938"/>
            <a:ext cx="8443578" cy="213572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5534C49-4664-720B-918E-DD40DC17A99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099167" y="4648050"/>
            <a:ext cx="9948809" cy="20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B90831F117544B6431AB0FED9514F" ma:contentTypeVersion="3" ma:contentTypeDescription="Create a new document." ma:contentTypeScope="" ma:versionID="c8bc035d06d3126511d3e5d96d6c177c">
  <xsd:schema xmlns:xsd="http://www.w3.org/2001/XMLSchema" xmlns:xs="http://www.w3.org/2001/XMLSchema" xmlns:p="http://schemas.microsoft.com/office/2006/metadata/properties" xmlns:ns3="70143797-d0a5-4625-a612-d37bf95efca2" targetNamespace="http://schemas.microsoft.com/office/2006/metadata/properties" ma:root="true" ma:fieldsID="f6da6d9e511dd791eaa4350bf5a5c307" ns3:_="">
    <xsd:import namespace="70143797-d0a5-4625-a612-d37bf95efc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43797-d0a5-4625-a612-d37bf95ef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143797-d0a5-4625-a612-d37bf95efca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F32B5-6ACA-4B3F-8C61-48B2C1EC6AA8}">
  <ds:schemaRefs>
    <ds:schemaRef ds:uri="70143797-d0a5-4625-a612-d37bf95efc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92A1B4-734E-464D-B3D5-3180AE23C379}">
  <ds:schemaRefs>
    <ds:schemaRef ds:uri="http://schemas.microsoft.com/office/2006/metadata/properties"/>
    <ds:schemaRef ds:uri="70143797-d0a5-4625-a612-d37bf95efca2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E7C12F2-0924-431A-98F9-56DBD5A695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0</TotalTime>
  <Words>365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Abadi</vt:lpstr>
      <vt:lpstr>Arial</vt:lpstr>
      <vt:lpstr>Bahnschrift SemiCondensed</vt:lpstr>
      <vt:lpstr>Calibri</vt:lpstr>
      <vt:lpstr>Cambria Math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Zachary Bell</cp:lastModifiedBy>
  <cp:revision>2</cp:revision>
  <cp:lastPrinted>2019-09-27T03:03:02Z</cp:lastPrinted>
  <dcterms:created xsi:type="dcterms:W3CDTF">2013-09-21T19:17:55Z</dcterms:created>
  <dcterms:modified xsi:type="dcterms:W3CDTF">2023-06-07T02:26:44Z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0x0101009C3B90831F117544B6431AB0FED9514F</vt:lpwstr>
  </property>
</Properties>
</file>