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4/8/2023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0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withlearningdifficulties.blogspot.c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ap2124/bellabeat_case_study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in/angelzap212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zap2124@gmail.com" TargetMode="External"/><Relationship Id="rId5" Type="http://schemas.openxmlformats.org/officeDocument/2006/relationships/hyperlink" Target="https://svgsilh.com/2196f3/image/24502.html" TargetMode="Externa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2196f3/image/24502.html" TargetMode="Externa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healthy-lifestyle/fitness/in-depth/10000-steps/art-20317391#:~:text=The%20average%20American%20walks%203%2C000,a%20day%20every%20two%20weeks.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healthy-lifestyle/fitness/in-depth/10000-steps/art-20317391#:~:text=The%20average%20American%20walks%203%2C000,a%20day%20every%20two%20weeks.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holding weights&#10;&#10;Description automatically generated with medium confidence">
            <a:extLst>
              <a:ext uri="{FF2B5EF4-FFF2-40B4-BE49-F238E27FC236}">
                <a16:creationId xmlns:a16="http://schemas.microsoft.com/office/drawing/2014/main" id="{83C7E03B-AC38-4E31-4E28-AF414248A3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7453478" y="3767620"/>
            <a:ext cx="4738522" cy="2662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32" y="2000112"/>
            <a:ext cx="5166580" cy="3013635"/>
          </a:xfrm>
        </p:spPr>
        <p:txBody>
          <a:bodyPr>
            <a:normAutofit/>
          </a:bodyPr>
          <a:lstStyle/>
          <a:p>
            <a:r>
              <a:rPr lang="en-US" dirty="0"/>
              <a:t>How Can a Wellness Technology</a:t>
            </a:r>
            <a:br>
              <a:rPr lang="en-US" dirty="0"/>
            </a:br>
            <a:r>
              <a:rPr lang="en-US" dirty="0"/>
              <a:t>Company Play It Smart?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Angel Zapata</a:t>
            </a:r>
          </a:p>
          <a:p>
            <a:r>
              <a:rPr lang="en-US" dirty="0"/>
              <a:t>April 2023</a:t>
            </a:r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64C71F3-8FA5-ACD4-EEB2-4ACC3078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57" y="974316"/>
            <a:ext cx="3730182" cy="76157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5D47378-A323-7C38-BDC5-DC8AC453A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48928" y="423912"/>
            <a:ext cx="1311983" cy="131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DE0B2-C4AB-9F58-DDED-32143A2C0FCE}"/>
              </a:ext>
            </a:extLst>
          </p:cNvPr>
          <p:cNvSpPr txBox="1"/>
          <p:nvPr/>
        </p:nvSpPr>
        <p:spPr>
          <a:xfrm>
            <a:off x="1950720" y="4670142"/>
            <a:ext cx="370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Google Data Analytics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TRACKING SLEEP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3657" y="441599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How many users were meeting the 7 - 9 hours of daily sleep?</a:t>
            </a:r>
            <a:endParaRPr lang="en-US" sz="1800" b="1" kern="1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8FD7-00E1-42B7-4D16-68909068F099}"/>
              </a:ext>
            </a:extLst>
          </p:cNvPr>
          <p:cNvSpPr txBox="1"/>
          <p:nvPr/>
        </p:nvSpPr>
        <p:spPr>
          <a:xfrm>
            <a:off x="2631440" y="2863954"/>
            <a:ext cx="6929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1F2328"/>
                </a:solidFill>
                <a:effectLst/>
              </a:rPr>
              <a:t>Only 20 users, on average, were getting enough daily sleep. </a:t>
            </a:r>
          </a:p>
          <a:p>
            <a:pPr algn="ctr"/>
            <a:endParaRPr lang="en-US" sz="2000" dirty="0">
              <a:solidFill>
                <a:srgbClr val="1F2328"/>
              </a:solidFill>
            </a:endParaRPr>
          </a:p>
          <a:p>
            <a:pPr algn="ctr"/>
            <a:r>
              <a:rPr lang="en-US" sz="2000" i="0" dirty="0">
                <a:solidFill>
                  <a:srgbClr val="1F2328"/>
                </a:solidFill>
                <a:effectLst/>
              </a:rPr>
              <a:t>13 users were not getting enough sleep</a:t>
            </a:r>
            <a:r>
              <a:rPr lang="en-US" sz="2000" b="1" i="0" dirty="0">
                <a:solidFill>
                  <a:srgbClr val="1F2328"/>
                </a:solidFill>
                <a:effectLst/>
              </a:rPr>
              <a:t>. That's 41% of our users.</a:t>
            </a:r>
            <a:endParaRPr lang="en-US" sz="2000" dirty="0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E1019E1-E617-5182-A4B0-9F822121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2422" y="431831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974E-C5D7-2212-C9AB-527E04C5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703244"/>
            <a:ext cx="3880378" cy="191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29" y="216253"/>
            <a:ext cx="4857619" cy="94048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98495"/>
            <a:ext cx="11247120" cy="349054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i="0" dirty="0">
                <a:solidFill>
                  <a:srgbClr val="1F2328"/>
                </a:solidFill>
                <a:effectLst/>
              </a:rPr>
              <a:t>Bellabeat should actively encourage user engagement with their devices to ensure precise tracking of individuals' overall health behaviors.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1. Offer rewards that can be redeemed for merchandise, discounts on future products, or in-app features.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2. Implement in-app challenges among friends and users in the same city/state to encourage continuous tracking.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3. </a:t>
            </a:r>
            <a:r>
              <a:rPr lang="en-US" dirty="0">
                <a:solidFill>
                  <a:srgbClr val="1F2328"/>
                </a:solidFill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</a:rPr>
              <a:t>rovide additional incentives on specific days when people tend to lose interest or motivation in exercising.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44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974E-C5D7-2212-C9AB-527E04C5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703244"/>
            <a:ext cx="3880378" cy="191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29" y="216253"/>
            <a:ext cx="4857619" cy="94048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98495"/>
            <a:ext cx="11247120" cy="349054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i="0" dirty="0">
                <a:solidFill>
                  <a:srgbClr val="1F2328"/>
                </a:solidFill>
                <a:effectLst/>
              </a:rPr>
              <a:t>Given that a lot users struggled to get more than 7 hours of sleep, Bellabeat should implement features to help their customers get their recommended sleep time. </a:t>
            </a:r>
          </a:p>
          <a:p>
            <a:pPr algn="ctr"/>
            <a:endParaRPr lang="en-US" sz="2000" b="1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1. Notifications to alert users when it's time to start getting ready for bed.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2. Send reminders to users to disable blue light on their phones at least two hours before bedtime.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11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974E-C5D7-2212-C9AB-527E04C5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703244"/>
            <a:ext cx="3880378" cy="191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29" y="216253"/>
            <a:ext cx="4857619" cy="94048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98495"/>
            <a:ext cx="11247120" cy="349054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i="0" dirty="0">
                <a:solidFill>
                  <a:srgbClr val="1F2328"/>
                </a:solidFill>
                <a:effectLst/>
              </a:rPr>
              <a:t>Bellabeat products should include features for calculating BMR (Basal Metabolic Rate) and other health-related measurements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sz="2000" b="1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1. </a:t>
            </a:r>
            <a:r>
              <a:rPr lang="en-US" dirty="0">
                <a:solidFill>
                  <a:srgbClr val="1F2328"/>
                </a:solidFill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</a:rPr>
              <a:t>llows consumers to input their sex, age, weight, height, and other relevant information to obtain accurate results.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2. </a:t>
            </a:r>
            <a:r>
              <a:rPr lang="en-US" dirty="0">
                <a:solidFill>
                  <a:srgbClr val="1F2328"/>
                </a:solidFill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</a:rPr>
              <a:t>rovides users with information on their maintenance calories and the daily caloric deficit.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3. Users could receive notifications when they reach or exceed their daily caloric intake.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4. Incorporate articles, videos, and lists of activities that promote transitioning from sedentary to light physical activities.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8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AB13E43-A4F9-3E99-03FA-D37BFD20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99160" y="495356"/>
            <a:ext cx="4299598" cy="3899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60" y="193700"/>
            <a:ext cx="4624539" cy="16351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949" y="1527068"/>
            <a:ext cx="9458960" cy="483557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328"/>
                </a:solidFill>
                <a:latin typeface="-apple-system"/>
              </a:rPr>
              <a:t>Contact Info: </a:t>
            </a:r>
          </a:p>
          <a:p>
            <a:pPr algn="ctr"/>
            <a:r>
              <a:rPr lang="en-US" dirty="0">
                <a:solidFill>
                  <a:srgbClr val="1F2328"/>
                </a:solidFill>
              </a:rPr>
              <a:t>Email: </a:t>
            </a:r>
            <a:r>
              <a:rPr lang="en-US" dirty="0">
                <a:solidFill>
                  <a:srgbClr val="1F2328"/>
                </a:solidFill>
                <a:hlinkClick r:id="rId6"/>
              </a:rPr>
              <a:t>azap2124@gmail.com</a:t>
            </a:r>
            <a:endParaRPr lang="en-US" dirty="0">
              <a:solidFill>
                <a:srgbClr val="1F2328"/>
              </a:solidFill>
            </a:endParaRPr>
          </a:p>
          <a:p>
            <a:pPr algn="ctr"/>
            <a:r>
              <a:rPr lang="en-US" dirty="0">
                <a:solidFill>
                  <a:srgbClr val="1F2328"/>
                </a:solidFill>
              </a:rPr>
              <a:t>Phone number: (719) 757-6664</a:t>
            </a: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r>
              <a:rPr lang="en-US" dirty="0">
                <a:solidFill>
                  <a:srgbClr val="1F2328"/>
                </a:solidFill>
              </a:rPr>
              <a:t>LinkedIn: </a:t>
            </a:r>
            <a:r>
              <a:rPr lang="en-US" dirty="0">
                <a:solidFill>
                  <a:srgbClr val="1F2328"/>
                </a:solidFill>
                <a:hlinkClick r:id="rId7"/>
              </a:rPr>
              <a:t>https://www.linkedin.com/in/angelzap2124/</a:t>
            </a:r>
            <a:r>
              <a:rPr lang="en-US" dirty="0">
                <a:solidFill>
                  <a:srgbClr val="1F2328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1F2328"/>
                </a:solidFill>
              </a:rPr>
              <a:t>Full case study: </a:t>
            </a:r>
            <a:r>
              <a:rPr lang="en-US" dirty="0">
                <a:solidFill>
                  <a:srgbClr val="1F2328"/>
                </a:solidFill>
                <a:hlinkClick r:id="rId8"/>
              </a:rPr>
              <a:t>https://github.com/azap2124/bellabeat_case_study</a:t>
            </a:r>
            <a:r>
              <a:rPr lang="en-US" dirty="0">
                <a:solidFill>
                  <a:srgbClr val="1F2328"/>
                </a:solidFill>
              </a:rPr>
              <a:t>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5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AB13E43-A4F9-3E99-03FA-D37BFD20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46200" y="1140434"/>
            <a:ext cx="4299598" cy="3899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422" y="4227220"/>
            <a:ext cx="3031155" cy="940483"/>
          </a:xfrm>
        </p:spPr>
        <p:txBody>
          <a:bodyPr>
            <a:normAutofit/>
          </a:bodyPr>
          <a:lstStyle/>
          <a:p>
            <a:r>
              <a:rPr lang="en-US" sz="3600" dirty="0"/>
              <a:t>Business 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150" y="5127624"/>
            <a:ext cx="6934200" cy="82428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nalyze smart device usage data in order to gain insights into how consumers use non-Bellabeat smart devices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432F5-2EF5-C941-8D81-3C81B1599A29}"/>
              </a:ext>
            </a:extLst>
          </p:cNvPr>
          <p:cNvSpPr txBox="1"/>
          <p:nvPr/>
        </p:nvSpPr>
        <p:spPr>
          <a:xfrm>
            <a:off x="838201" y="406021"/>
            <a:ext cx="9913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Bellabeat was founded in 2013 and has grown very rapidly. It was quickly positioned as a tech-driven wellness company for women.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24E8-6623-9D2B-7A8F-A26FEBCD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C397-506A-9461-F291-B49425DC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433"/>
            <a:ext cx="7432039" cy="2585545"/>
          </a:xfrm>
        </p:spPr>
        <p:txBody>
          <a:bodyPr/>
          <a:lstStyle/>
          <a:p>
            <a:r>
              <a:rPr lang="en-US" b="1" dirty="0"/>
              <a:t>WHY: </a:t>
            </a:r>
            <a:r>
              <a:rPr lang="en-US" dirty="0">
                <a:solidFill>
                  <a:srgbClr val="1F2328"/>
                </a:solidFill>
              </a:rPr>
              <a:t>M</a:t>
            </a:r>
            <a:r>
              <a:rPr lang="en-US" b="0" i="0" dirty="0">
                <a:solidFill>
                  <a:srgbClr val="1F2328"/>
                </a:solidFill>
                <a:effectLst/>
              </a:rPr>
              <a:t>ake informed decisions for the future of their products and marketing strategy.</a:t>
            </a:r>
          </a:p>
          <a:p>
            <a:endParaRPr lang="en-US" dirty="0">
              <a:solidFill>
                <a:srgbClr val="1F2328"/>
              </a:solidFill>
            </a:endParaRPr>
          </a:p>
          <a:p>
            <a:r>
              <a:rPr lang="en-US" b="1" dirty="0">
                <a:solidFill>
                  <a:srgbClr val="1F2328"/>
                </a:solidFill>
              </a:rPr>
              <a:t>HOW: </a:t>
            </a:r>
            <a:r>
              <a:rPr lang="en-US" dirty="0">
                <a:solidFill>
                  <a:srgbClr val="1F2328"/>
                </a:solidFill>
              </a:rPr>
              <a:t>Provide Bellabeat's executive team with high-level recommendations on how these trends can shape their marketing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84E4-265C-7681-CEE7-00F8BBB8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9251"/>
            <a:ext cx="9423400" cy="965477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MORE DATA IS NEEDED FOR A COMPLETE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8EDC0-C6F0-BB56-C60A-EF7119A4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2" t="712" r="1142" b="712"/>
          <a:stretch/>
        </p:blipFill>
        <p:spPr>
          <a:xfrm>
            <a:off x="975360" y="1381763"/>
            <a:ext cx="6085840" cy="36880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F1CBB-7CD6-A1C6-F15D-13BDC37CBF6A}"/>
              </a:ext>
            </a:extLst>
          </p:cNvPr>
          <p:cNvSpPr txBox="1"/>
          <p:nvPr/>
        </p:nvSpPr>
        <p:spPr>
          <a:xfrm>
            <a:off x="3175262" y="5554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Only 21 users strictly wore their devices for the 31 days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1B3FA6-9BF6-8F3D-925A-5AF6171B623D}"/>
              </a:ext>
            </a:extLst>
          </p:cNvPr>
          <p:cNvCxnSpPr>
            <a:cxnSpLocks/>
          </p:cNvCxnSpPr>
          <p:nvPr/>
        </p:nvCxnSpPr>
        <p:spPr>
          <a:xfrm flipH="1">
            <a:off x="7447280" y="1778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C2F9EA-9D86-3B7B-6530-4F168F8B6EE1}"/>
              </a:ext>
            </a:extLst>
          </p:cNvPr>
          <p:cNvSpPr txBox="1"/>
          <p:nvPr/>
        </p:nvSpPr>
        <p:spPr>
          <a:xfrm>
            <a:off x="8351520" y="1556300"/>
            <a:ext cx="354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users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wore their trackers for 25-31 days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Moderate users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wore their trackers for 15-24 days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users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wore their trackers for 0-14 days </a:t>
            </a:r>
          </a:p>
        </p:txBody>
      </p:sp>
    </p:spTree>
    <p:extLst>
      <p:ext uri="{BB962C8B-B14F-4D97-AF65-F5344CB8AC3E}">
        <p14:creationId xmlns:p14="http://schemas.microsoft.com/office/powerpoint/2010/main" val="25275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THE USERS’ LEVEL OF PHYSICAL ACTIVITY?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2000" dirty="0"/>
              <a:t>average, users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spent the greatest number of minutes in the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Sedentary Activity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7" t="2224" r="1088" b="2224"/>
          <a:stretch/>
        </p:blipFill>
        <p:spPr>
          <a:xfrm>
            <a:off x="4864608" y="1360852"/>
            <a:ext cx="6846363" cy="3985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74" y="4023854"/>
            <a:ext cx="543876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WERE OUR USERS MEETING RECOMMENDATIONS FROM THE CDC?</a:t>
            </a:r>
          </a:p>
        </p:txBody>
      </p:sp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5502FF8-4F2D-8421-C3E1-C990A7FABD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80" t="1212" r="6986" b="1226"/>
          <a:stretch/>
        </p:blipFill>
        <p:spPr>
          <a:xfrm>
            <a:off x="84279" y="153747"/>
            <a:ext cx="5894601" cy="3955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EB00E-E6CC-B35E-8887-7382ABB40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t="4271" r="686" b="275"/>
          <a:stretch/>
        </p:blipFill>
        <p:spPr>
          <a:xfrm>
            <a:off x="5650672" y="153746"/>
            <a:ext cx="6456358" cy="364260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A75483-7DC4-3666-C00D-23538B0E6796}"/>
              </a:ext>
            </a:extLst>
          </p:cNvPr>
          <p:cNvSpPr txBox="1"/>
          <p:nvPr/>
        </p:nvSpPr>
        <p:spPr>
          <a:xfrm>
            <a:off x="835152" y="442076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Low Activity: 0-50 minutes.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Medium Activity: 51-100 minutes.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High Activity: 101-150 minutes.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3C2F-1504-5C4C-2ECD-663B111C210F}"/>
              </a:ext>
            </a:extLst>
          </p:cNvPr>
          <p:cNvSpPr txBox="1"/>
          <p:nvPr/>
        </p:nvSpPr>
        <p:spPr>
          <a:xfrm>
            <a:off x="5356997" y="5364605"/>
            <a:ext cx="540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CDC recommends 150 minutes 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of moderate-intensity physical activity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133229"/>
            <a:ext cx="4023360" cy="1649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ACTIVITY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790" y="2955350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users achieving the recommended daily goal of taking 10,000 steps per day? 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539" t="3740" r="12159" b="7746"/>
          <a:stretch/>
        </p:blipFill>
        <p:spPr>
          <a:xfrm>
            <a:off x="5307328" y="199621"/>
            <a:ext cx="6741994" cy="475488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44DFF-F99A-6B2F-4EA8-2F384E02A57C}"/>
              </a:ext>
            </a:extLst>
          </p:cNvPr>
          <p:cNvSpPr txBox="1"/>
          <p:nvPr/>
        </p:nvSpPr>
        <p:spPr>
          <a:xfrm>
            <a:off x="481029" y="4738624"/>
            <a:ext cx="3728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Mayo Clinic published </a:t>
            </a:r>
            <a:r>
              <a:rPr lang="en-US" sz="16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article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 suggesting that individuals should aim to take 10,000 steps per day.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70D39-6648-EF2F-121A-CE9243ADEBC5}"/>
              </a:ext>
            </a:extLst>
          </p:cNvPr>
          <p:cNvSpPr txBox="1"/>
          <p:nvPr/>
        </p:nvSpPr>
        <p:spPr>
          <a:xfrm>
            <a:off x="5908996" y="5154122"/>
            <a:ext cx="5801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spc="300" dirty="0">
                <a:solidFill>
                  <a:srgbClr val="1F2328"/>
                </a:solidFill>
                <a:effectLst/>
              </a:rPr>
              <a:t>Passive users:     0 - 4,500 steps</a:t>
            </a:r>
          </a:p>
          <a:p>
            <a:pPr algn="l"/>
            <a:r>
              <a:rPr lang="en-US" sz="2000" b="0" i="0" spc="300" dirty="0">
                <a:solidFill>
                  <a:srgbClr val="1F2328"/>
                </a:solidFill>
                <a:effectLst/>
              </a:rPr>
              <a:t>Average users:    5,501 - 9,500 steps</a:t>
            </a:r>
          </a:p>
          <a:p>
            <a:pPr algn="l"/>
            <a:r>
              <a:rPr lang="en-US" sz="2000" b="0" i="0" spc="300" dirty="0">
                <a:solidFill>
                  <a:srgbClr val="1F2328"/>
                </a:solidFill>
                <a:effectLst/>
              </a:rPr>
              <a:t>Very active:        9,500 + steps</a:t>
            </a:r>
          </a:p>
        </p:txBody>
      </p:sp>
    </p:spTree>
    <p:extLst>
      <p:ext uri="{BB962C8B-B14F-4D97-AF65-F5344CB8AC3E}">
        <p14:creationId xmlns:p14="http://schemas.microsoft.com/office/powerpoint/2010/main" val="106328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133229"/>
            <a:ext cx="4023360" cy="1649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ACTIVITY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790" y="2955350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users achieving the recommended daily goal of taking 10,000 steps per day? 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344" t="4135" r="2015"/>
          <a:stretch/>
        </p:blipFill>
        <p:spPr>
          <a:xfrm>
            <a:off x="5161280" y="507131"/>
            <a:ext cx="6639002" cy="403978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44DFF-F99A-6B2F-4EA8-2F384E02A57C}"/>
              </a:ext>
            </a:extLst>
          </p:cNvPr>
          <p:cNvSpPr txBox="1"/>
          <p:nvPr/>
        </p:nvSpPr>
        <p:spPr>
          <a:xfrm>
            <a:off x="481029" y="4738624"/>
            <a:ext cx="3728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Mayo Clinic published </a:t>
            </a:r>
            <a:r>
              <a:rPr lang="en-US" sz="16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article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 suggesting that individuals should aim to take 10,000 steps per day.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55BA6-FBE0-6742-74D1-C9D9347988A5}"/>
              </a:ext>
            </a:extLst>
          </p:cNvPr>
          <p:cNvSpPr txBox="1"/>
          <p:nvPr/>
        </p:nvSpPr>
        <p:spPr>
          <a:xfrm>
            <a:off x="5897322" y="4738624"/>
            <a:ext cx="6116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busiest hours were in the </a:t>
            </a:r>
            <a:r>
              <a:rPr lang="en-US" sz="2000" b="1" dirty="0"/>
              <a:t>afternoon</a:t>
            </a:r>
            <a:r>
              <a:rPr lang="en-US" sz="2000" dirty="0"/>
              <a:t> (12:00pm to 2:00pm) and </a:t>
            </a:r>
            <a:r>
              <a:rPr lang="en-US" sz="2000" b="1" dirty="0"/>
              <a:t>evening hours </a:t>
            </a:r>
            <a:r>
              <a:rPr lang="en-US" sz="2000" dirty="0"/>
              <a:t>(5:00pm to 7:00pm). </a:t>
            </a:r>
          </a:p>
        </p:txBody>
      </p:sp>
    </p:spTree>
    <p:extLst>
      <p:ext uri="{BB962C8B-B14F-4D97-AF65-F5344CB8AC3E}">
        <p14:creationId xmlns:p14="http://schemas.microsoft.com/office/powerpoint/2010/main" val="15186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CALORIES DID THE USERS BURN?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Thursdays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Sundays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the lowest calories burnt averages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40" t="2180" r="11380" b="1888"/>
          <a:stretch/>
        </p:blipFill>
        <p:spPr>
          <a:xfrm>
            <a:off x="2251560" y="2071847"/>
            <a:ext cx="7688879" cy="4640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729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4A853-FA74-45B4-AE5F-B3796F4BB9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304D194-9020-4D77-BCEE-37803F72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238</TotalTime>
  <Words>674</Words>
  <Application>Microsoft Office PowerPoint</Application>
  <PresentationFormat>Widescreen</PresentationFormat>
  <Paragraphs>75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Segoe UI</vt:lpstr>
      <vt:lpstr>Office Theme</vt:lpstr>
      <vt:lpstr>How Can a Wellness Technology Company Play It Smart?</vt:lpstr>
      <vt:lpstr>Business Task </vt:lpstr>
      <vt:lpstr>Analytical Goals </vt:lpstr>
      <vt:lpstr>MORE DATA IS NEEDED FOR A COMPLETE ANALYSIS </vt:lpstr>
      <vt:lpstr>WHAT WAS THE USERS’ LEVEL OF PHYSICAL ACTIVITY? </vt:lpstr>
      <vt:lpstr>WERE OUR USERS MEETING RECOMMENDATIONS FROM THE CDC?</vt:lpstr>
      <vt:lpstr>STEP ACTIVITY</vt:lpstr>
      <vt:lpstr>STEP ACTIVITY</vt:lpstr>
      <vt:lpstr>HOW MANY CALORIES DID THE USERS BURN? </vt:lpstr>
      <vt:lpstr>TRACKING SLEEP</vt:lpstr>
      <vt:lpstr>RECOMMENDATIONS</vt:lpstr>
      <vt:lpstr>RECOMMENDATIONS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a Wellness Technology Company Play It Smart?</dc:title>
  <dc:creator>Angel Zapata</dc:creator>
  <cp:lastModifiedBy>Angel Zapata</cp:lastModifiedBy>
  <cp:revision>2</cp:revision>
  <dcterms:created xsi:type="dcterms:W3CDTF">2023-04-07T19:55:37Z</dcterms:created>
  <dcterms:modified xsi:type="dcterms:W3CDTF">2023-04-08T20:07:06Z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