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707429" y="330200"/>
            <a:ext cx="11699430" cy="3216325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Longitudinal Analysis of Collaboration Graphs of Forked Open Source Software Development Projects</a:t>
            </a:r>
          </a:p>
        </p:txBody>
      </p:sp>
      <p:pic>
        <p:nvPicPr>
          <p:cNvPr id="120" name="Screen Shot 2016-02-05 at 12.26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9772" y="3986808"/>
            <a:ext cx="5725256" cy="1230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6-02-05 at 12.27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3501" y="5658000"/>
            <a:ext cx="6497797" cy="2223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Data Collection</a:t>
            </a:r>
            <a:br/>
            <a:r>
              <a:t>Projects</a:t>
            </a:r>
          </a:p>
        </p:txBody>
      </p:sp>
      <p:pic>
        <p:nvPicPr>
          <p:cNvPr id="163" name="Screen Shot 2016-02-09 at 1.03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8429" y="2508391"/>
            <a:ext cx="8967942" cy="648941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167" name="Shape 167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Methodology: Statistical Modeling</a:t>
            </a: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Shape 169"/>
          <p:cNvSpPr/>
          <p:nvPr/>
        </p:nvSpPr>
        <p:spPr>
          <a:xfrm>
            <a:off x="3719735" y="3812827"/>
            <a:ext cx="4337051" cy="1905398"/>
          </a:xfrm>
          <a:prstGeom prst="roundRect">
            <a:avLst>
              <a:gd name="adj" fmla="val 22879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187147" y="4765526"/>
            <a:ext cx="2102153" cy="1"/>
          </a:xfrm>
          <a:prstGeom prst="line">
            <a:avLst/>
          </a:prstGeom>
          <a:ln w="139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Model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t>Longitudinal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Developer-oriented</a:t>
            </a:r>
          </a:p>
          <a:p>
            <a:pPr lvl="1" marL="719102" indent="-314607" defTabSz="531622">
              <a:spcBef>
                <a:spcPts val="2900"/>
              </a:spcBef>
              <a:defRPr sz="2548"/>
            </a:pPr>
            <a:r>
              <a:t>Likelihood of forming ties, maintaining ties, …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Stochastic</a:t>
            </a:r>
          </a:p>
          <a:p>
            <a:pPr lvl="1" marL="719102" indent="-314607" defTabSz="531622">
              <a:spcBef>
                <a:spcPts val="2900"/>
              </a:spcBef>
              <a:defRPr sz="2548"/>
            </a:pPr>
            <a:r>
              <a:t>Optimize an objective function</a:t>
            </a:r>
          </a:p>
          <a:p>
            <a:pPr lvl="1" marL="719102" indent="-314607" defTabSz="531622">
              <a:spcBef>
                <a:spcPts val="2900"/>
              </a:spcBef>
              <a:defRPr sz="2548"/>
            </a:pPr>
            <a:r>
              <a:t>Assume observed graphs as outcomes of a continuous-time Markov process </a:t>
            </a:r>
            <a:endParaRPr sz="1092"/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Estimated</a:t>
            </a: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</a:p>
          <a:p>
            <a:pPr defTabSz="490727">
              <a:defRPr sz="6719"/>
            </a:pPr>
            <a:r>
              <a:t>Observed Networks</a:t>
            </a:r>
          </a:p>
        </p:txBody>
      </p:sp>
      <p:pic>
        <p:nvPicPr>
          <p:cNvPr id="177" name="Screen Shot 2016-02-09 at 1.26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4293924"/>
            <a:ext cx="11099800" cy="291835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Longitudinal Change</a:t>
            </a:r>
          </a:p>
        </p:txBody>
      </p:sp>
      <p:pic>
        <p:nvPicPr>
          <p:cNvPr id="181" name="Screen Shot 2016-02-09 at 1.27.47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5355"/>
          <a:stretch>
            <a:fillRect/>
          </a:stretch>
        </p:blipFill>
        <p:spPr>
          <a:xfrm>
            <a:off x="1719460" y="3755032"/>
            <a:ext cx="9565827" cy="224335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Mini-steps</a:t>
            </a:r>
          </a:p>
        </p:txBody>
      </p:sp>
      <p:pic>
        <p:nvPicPr>
          <p:cNvPr id="185" name="Screen Shot 2016-02-09 at 1.27.47 PM.png"/>
          <p:cNvPicPr>
            <a:picLocks noChangeAspect="1"/>
          </p:cNvPicPr>
          <p:nvPr/>
        </p:nvPicPr>
        <p:blipFill>
          <a:blip r:embed="rId2">
            <a:extLst/>
          </a:blip>
          <a:srcRect l="0" t="34403" r="0" b="541"/>
          <a:stretch>
            <a:fillRect/>
          </a:stretch>
        </p:blipFill>
        <p:spPr>
          <a:xfrm>
            <a:off x="1896957" y="3542208"/>
            <a:ext cx="9210833" cy="4056227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Rate Function</a:t>
            </a:r>
          </a:p>
        </p:txBody>
      </p:sp>
      <p:pic>
        <p:nvPicPr>
          <p:cNvPr id="189" name="Screen Shot 2016-02-09 at 1.30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14" y="4970629"/>
            <a:ext cx="12090572" cy="92508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360908" y="3304461"/>
            <a:ext cx="12090572" cy="965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rate function</a:t>
            </a:r>
            <a:r>
              <a:t> λ</a:t>
            </a:r>
            <a:r>
              <a:rPr baseline="-27272" sz="1100"/>
              <a:t>i</a:t>
            </a:r>
            <a:r>
              <a:t>(x) for developer </a:t>
            </a:r>
            <a:r>
              <a:rPr i="1"/>
              <a:t>i</a:t>
            </a:r>
            <a:r>
              <a:t> is the rate at which developer </a:t>
            </a:r>
            <a:r>
              <a:rPr i="1"/>
              <a:t>i</a:t>
            </a:r>
            <a:r>
              <a:t>’s outgoing connections changes occur.</a:t>
            </a:r>
          </a:p>
        </p:txBody>
      </p:sp>
      <p:sp>
        <p:nvSpPr>
          <p:cNvPr id="191" name="Shape 191"/>
          <p:cNvSpPr/>
          <p:nvPr/>
        </p:nvSpPr>
        <p:spPr>
          <a:xfrm>
            <a:off x="437184" y="6934200"/>
            <a:ext cx="9277046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It models how frequently the developers make mini-steps.</a:t>
            </a:r>
          </a:p>
        </p:txBody>
      </p:sp>
      <p:sp>
        <p:nvSpPr>
          <p:cNvPr id="192" name="Shape 19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Objective function</a:t>
            </a:r>
          </a:p>
        </p:txBody>
      </p:sp>
      <p:pic>
        <p:nvPicPr>
          <p:cNvPr id="195" name="Screen Shot 2016-02-09 at 1.3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5150" y="4241800"/>
            <a:ext cx="42545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263106" y="3028947"/>
            <a:ext cx="12714406" cy="154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objective function</a:t>
            </a:r>
            <a:r>
              <a:t> f</a:t>
            </a:r>
            <a:r>
              <a:rPr baseline="-27272" sz="1100"/>
              <a:t>i</a:t>
            </a:r>
            <a:r>
              <a:t>(s) for developer i is the value attached to the network configuration x. </a:t>
            </a:r>
            <a:endParaRPr sz="1200"/>
          </a:p>
        </p:txBody>
      </p:sp>
      <p:sp>
        <p:nvSpPr>
          <p:cNvPr id="197" name="Shape 197"/>
          <p:cNvSpPr/>
          <p:nvPr/>
        </p:nvSpPr>
        <p:spPr>
          <a:xfrm>
            <a:off x="370222" y="6400800"/>
            <a:ext cx="12500174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Functions s</a:t>
            </a:r>
            <a:r>
              <a:rPr baseline="-27272" sz="1100"/>
              <a:t>ik</a:t>
            </a:r>
            <a:r>
              <a:t>(x) are the effects we define. Parameters β = (β</a:t>
            </a:r>
            <a:r>
              <a:rPr baseline="-27272" sz="1100"/>
              <a:t>1</a:t>
            </a:r>
            <a:r>
              <a:t>, ..., β</a:t>
            </a:r>
            <a:r>
              <a:rPr baseline="-27272" sz="1100"/>
              <a:t>L</a:t>
            </a:r>
            <a:r>
              <a:t>) is to be estimated. 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Idea: Given the opportunity to make a change in his out-going tie variables (X</a:t>
            </a:r>
            <a:r>
              <a:rPr baseline="-27272" sz="1100"/>
              <a:t>i1</a:t>
            </a:r>
            <a:r>
              <a:t>,...,X</a:t>
            </a:r>
            <a:r>
              <a:rPr baseline="-27272" sz="1100"/>
              <a:t>ig</a:t>
            </a:r>
            <a:r>
              <a:t>), developer i selects the change that gives the greatest increase in the objective function.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Effects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600"/>
              </a:spcBef>
              <a:defRPr sz="1440"/>
            </a:pPr>
            <a:r>
              <a:t>Reciprocity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Closure</a:t>
            </a:r>
          </a:p>
          <a:p>
            <a:pPr lvl="1" marL="355600" indent="-177800" defTabSz="233679">
              <a:spcBef>
                <a:spcPts val="1600"/>
              </a:spcBef>
              <a:defRPr sz="1440"/>
            </a:pPr>
            <a:r>
              <a:t>Transitive triplets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Three-cycles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in-in degree assortativity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in-out degree assortativity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Developer’s level of contribution/activity (e.g. code commits per month, or mailing list posts per month) 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Developer’s level of privilege/prestige (e.g. ad- min privilege-holder vs. core contributor vs. marginal devel- oper/user) 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Developer’s level of negative experience (e.g. num- ber of rejected pull requests: especially in forks for more community- driven development)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Developer’s age (either birth age, (young 20-year- old developer vs. older 50-year-old developer) or their seniority as a development community member (i.e. how long they have been in the community) 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Developer’s propensity for short-responses vs. long- responses. (under-communicator vs. over-communicator) 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Developer’s communication sentiment (generally bitter in communication known as “a jerk”, or has a positive communication prose) 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Developer’s engagement style (i.e. dive-bomber- style contributor who jumps in, overcommits and leave, vs. a steady and increasingly engaged contributor who starts off slow and grows his/her commitment gradually) </a:t>
            </a:r>
          </a:p>
        </p:txBody>
      </p:sp>
      <p:sp>
        <p:nvSpPr>
          <p:cNvPr id="202" name="Shape 20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</a:p>
          <a:p>
            <a:pPr defTabSz="490727">
              <a:defRPr sz="6719"/>
            </a:pPr>
            <a:r>
              <a:t>Simulation and Estimation</a:t>
            </a:r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xfrm>
            <a:off x="952499" y="2603500"/>
            <a:ext cx="5993459" cy="3734644"/>
          </a:xfrm>
          <a:prstGeom prst="rect">
            <a:avLst/>
          </a:prstGeom>
        </p:spPr>
        <p:txBody>
          <a:bodyPr/>
          <a:lstStyle/>
          <a:p>
            <a:pPr/>
            <a:r>
              <a:t>Using Method of Moments</a:t>
            </a:r>
          </a:p>
          <a:p>
            <a:pPr/>
            <a:r>
              <a:t>Markov Chain Monte Carlo (MCMC) </a:t>
            </a:r>
          </a:p>
        </p:txBody>
      </p:sp>
      <p:pic>
        <p:nvPicPr>
          <p:cNvPr id="206" name="Screen Shot 2016-02-09 at 1.55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7141" y="2684712"/>
            <a:ext cx="6091238" cy="69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about?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52500" y="2603500"/>
            <a:ext cx="10094417" cy="6286500"/>
          </a:xfrm>
          <a:prstGeom prst="rect">
            <a:avLst/>
          </a:prstGeom>
        </p:spPr>
        <p:txBody>
          <a:bodyPr/>
          <a:lstStyle/>
          <a:p>
            <a:pPr/>
            <a:r>
              <a:t>Developing complex software systems is complex</a:t>
            </a:r>
          </a:p>
          <a:p>
            <a:pPr/>
            <a:r>
              <a:t>Software Developers (SD) interact</a:t>
            </a:r>
          </a:p>
          <a:p>
            <a:pPr/>
            <a:r>
              <a:t>Developers’ interactions can be modeled as graphs</a:t>
            </a:r>
          </a:p>
          <a:p>
            <a:pPr/>
            <a:r>
              <a:t>Graphs change through time</a:t>
            </a:r>
          </a:p>
          <a:p>
            <a:pPr/>
            <a:r>
              <a:t>Can these changes reflect the climate happening during run-up to fork</a:t>
            </a:r>
          </a:p>
        </p:txBody>
      </p:sp>
      <p:sp>
        <p:nvSpPr>
          <p:cNvPr id="125" name="Shape 12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Statistical Model</a:t>
            </a:r>
          </a:p>
        </p:txBody>
      </p:sp>
      <p:pic>
        <p:nvPicPr>
          <p:cNvPr id="210" name="Screen Shot 2016-02-09 at 1.52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3959" y="1825080"/>
            <a:ext cx="7416882" cy="785604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14" name="Shape 214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Methodology: Hypothesis Testing</a:t>
            </a:r>
          </a:p>
        </p:txBody>
      </p:sp>
      <p:sp>
        <p:nvSpPr>
          <p:cNvPr id="215" name="Shape 215"/>
          <p:cNvSpPr/>
          <p:nvPr/>
        </p:nvSpPr>
        <p:spPr>
          <a:xfrm>
            <a:off x="5015135" y="5983585"/>
            <a:ext cx="4337051" cy="916732"/>
          </a:xfrm>
          <a:prstGeom prst="roundRect">
            <a:avLst>
              <a:gd name="adj" fmla="val 47552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1832061" y="6441950"/>
            <a:ext cx="2765339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Hypothesis Testing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parameter tests</a:t>
            </a:r>
          </a:p>
          <a:p>
            <a:pPr/>
            <a:r>
              <a:t>Multi-parameter differences between groups</a:t>
            </a:r>
          </a:p>
          <a:p>
            <a:pPr/>
            <a:r>
              <a:t>Multivariate ANOVA</a:t>
            </a:r>
          </a:p>
        </p:txBody>
      </p:sp>
      <p:sp>
        <p:nvSpPr>
          <p:cNvPr id="221" name="Shape 22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24" name="Shape 224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Methodology: Results</a:t>
            </a:r>
          </a:p>
        </p:txBody>
      </p:sp>
      <p:sp>
        <p:nvSpPr>
          <p:cNvPr id="225" name="Shape 225"/>
          <p:cNvSpPr/>
          <p:nvPr/>
        </p:nvSpPr>
        <p:spPr>
          <a:xfrm>
            <a:off x="5332635" y="7181229"/>
            <a:ext cx="4337051" cy="1813671"/>
          </a:xfrm>
          <a:prstGeom prst="roundRect">
            <a:avLst>
              <a:gd name="adj" fmla="val 24036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1904888" y="8088064"/>
            <a:ext cx="2870312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Methodology: Validation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Qualitative</a:t>
            </a:r>
          </a:p>
          <a:p>
            <a:pPr/>
            <a:r>
              <a:t>Interviews/surveys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t>Semi-structured interviews with contributors</a:t>
            </a:r>
          </a:p>
          <a:p>
            <a:pPr/>
            <a:r>
              <a:t>Sentiment analysis</a:t>
            </a:r>
          </a:p>
          <a:p>
            <a:pPr lvl="1" marL="802569" indent="-358069"/>
            <a:r>
              <a:rPr sz="2900"/>
              <a:t>Contents of messages sent/received by top contributors </a:t>
            </a:r>
          </a:p>
        </p:txBody>
      </p:sp>
      <p:sp>
        <p:nvSpPr>
          <p:cNvPr id="231" name="Shape 23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952"/>
            </a:pPr>
            <a:r>
              <a:t>Represented Collaboration with Longitudinal Change 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Modeled change and Rate of change statistically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Expressed underlying properties/values of community behavior as model effects and their significance and relative importance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Validated using qualitative methods</a:t>
            </a:r>
            <a:endParaRPr sz="984"/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Good starting point for gaining an understanding of longitudinal change of underlying properties of an open source project community</a:t>
            </a:r>
            <a:endParaRPr sz="984"/>
          </a:p>
        </p:txBody>
      </p:sp>
      <p:sp>
        <p:nvSpPr>
          <p:cNvPr id="235" name="Shape 23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pic>
        <p:nvPicPr>
          <p:cNvPr id="238" name="Screen Shot 2016-02-09 at 4.18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711450"/>
            <a:ext cx="7442200" cy="608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41" name="Shape 24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Suggestions? Help?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forking?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2603500"/>
            <a:ext cx="11395472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t>Forking: </a:t>
            </a:r>
            <a:br/>
            <a:r>
              <a:t>“when a part of a development community (or a third party not related to the project) starts a completely independent line of development based on the source code basis of the project.”</a:t>
            </a:r>
          </a:p>
          <a:p>
            <a:pPr lvl="2"/>
            <a:r>
              <a:t>Sometimes Undesirable: </a:t>
            </a:r>
          </a:p>
          <a:p>
            <a:pPr lvl="3"/>
            <a:r>
              <a:t>Dilution of workforce</a:t>
            </a:r>
          </a:p>
          <a:p>
            <a:pPr lvl="3"/>
            <a:r>
              <a:t>Flaming</a:t>
            </a:r>
          </a:p>
          <a:p>
            <a:pPr lvl="3"/>
            <a:r>
              <a:t>Redundant work</a:t>
            </a:r>
          </a:p>
        </p:txBody>
      </p:sp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Projects Fork?</a:t>
            </a:r>
          </a:p>
        </p:txBody>
      </p:sp>
      <p:pic>
        <p:nvPicPr>
          <p:cNvPr id="132" name="Screen Shot 2016-02-05 at 12.36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5419" y="3522470"/>
            <a:ext cx="10613962" cy="395326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Work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952500" y="2603500"/>
            <a:ext cx="11099800" cy="5222578"/>
          </a:xfrm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980"/>
            </a:pPr>
            <a:r>
              <a:t>Identifying knowledge brokers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Sustainability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Post-forking porting of new features or bug fixes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Visual exploration of collaboration networks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Social structures and dynamics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Communication patterns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Identifying “key” events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Tension between diversity and homogeneity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t>Age of users and survival rate patterns</a:t>
            </a:r>
          </a:p>
        </p:txBody>
      </p:sp>
      <p:sp>
        <p:nvSpPr>
          <p:cNvPr id="137" name="Shape 13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Shape 138"/>
          <p:cNvSpPr/>
          <p:nvPr/>
        </p:nvSpPr>
        <p:spPr>
          <a:xfrm>
            <a:off x="2520035" y="8126260"/>
            <a:ext cx="882707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89000" indent="-444500" algn="l">
              <a:spcBef>
                <a:spcPts val="4200"/>
              </a:spcBef>
              <a:buSzPct val="75000"/>
              <a:buChar char="•"/>
            </a:pPr>
            <a:r>
              <a:t>Gap: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Run-up to forks</a:t>
            </a:r>
            <a:r>
              <a:t> seldom studied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Goals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forks leave traces?</a:t>
            </a:r>
          </a:p>
          <a:p>
            <a:pPr/>
            <a:r>
              <a:t>Do different forks leave different traces?</a:t>
            </a:r>
          </a:p>
          <a:p>
            <a:pPr/>
            <a:r>
              <a:t>Key indicators?</a:t>
            </a:r>
          </a:p>
          <a:p>
            <a:pPr lvl="2"/>
            <a:r>
              <a:t>Validate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997200" y="1859756"/>
            <a:ext cx="8111112" cy="6973951"/>
          </a:xfrm>
          <a:prstGeom prst="rect">
            <a:avLst/>
          </a:prstGeom>
        </p:spPr>
      </p:pic>
      <p:sp>
        <p:nvSpPr>
          <p:cNvPr id="145" name="Shape 145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Shape 147"/>
          <p:cNvSpPr/>
          <p:nvPr/>
        </p:nvSpPr>
        <p:spPr>
          <a:xfrm>
            <a:off x="2246678" y="1473199"/>
            <a:ext cx="6347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500"/>
            </a:lvl1pPr>
          </a:lstStyle>
          <a:p>
            <a:pPr/>
            <a:r>
              <a:t>{</a:t>
            </a:r>
          </a:p>
        </p:txBody>
      </p:sp>
      <p:sp>
        <p:nvSpPr>
          <p:cNvPr id="148" name="Shape 148"/>
          <p:cNvSpPr/>
          <p:nvPr/>
        </p:nvSpPr>
        <p:spPr>
          <a:xfrm>
            <a:off x="2914726" y="3130549"/>
            <a:ext cx="974028" cy="369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600"/>
            </a:lvl1pPr>
          </a:lstStyle>
          <a:p>
            <a:pPr/>
            <a:r>
              <a:t>{</a:t>
            </a:r>
          </a:p>
        </p:txBody>
      </p:sp>
      <p:sp>
        <p:nvSpPr>
          <p:cNvPr id="149" name="Shape 149"/>
          <p:cNvSpPr/>
          <p:nvPr/>
        </p:nvSpPr>
        <p:spPr>
          <a:xfrm>
            <a:off x="158343" y="2317749"/>
            <a:ext cx="21979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Data Collection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264312" y="4908549"/>
            <a:ext cx="2773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Statistical Modeling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153" name="Shape 153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Methodology: Data Collection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Shape 155"/>
          <p:cNvSpPr/>
          <p:nvPr/>
        </p:nvSpPr>
        <p:spPr>
          <a:xfrm>
            <a:off x="2425476" y="1895127"/>
            <a:ext cx="3470921" cy="1748484"/>
          </a:xfrm>
          <a:prstGeom prst="roundRect">
            <a:avLst>
              <a:gd name="adj" fmla="val 13242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585675" y="2769368"/>
            <a:ext cx="1725725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Data Collection</a:t>
            </a:r>
          </a:p>
          <a:p>
            <a:pPr defTabSz="490727">
              <a:defRPr sz="6719"/>
            </a:pPr>
            <a:r>
              <a:t>Categories</a:t>
            </a:r>
          </a:p>
        </p:txBody>
      </p:sp>
      <p:pic>
        <p:nvPicPr>
          <p:cNvPr id="159" name="Screen Shot 2016-02-09 at 1.01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212" y="3607557"/>
            <a:ext cx="9534376" cy="253848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