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707429" y="330200"/>
            <a:ext cx="11699430" cy="3216325"/>
          </a:xfrm>
          <a:prstGeom prst="rect">
            <a:avLst/>
          </a:prstGeom>
        </p:spPr>
        <p:txBody>
          <a:bodyPr/>
          <a:lstStyle>
            <a:lvl1pPr defTabSz="391414">
              <a:defRPr sz="5360"/>
            </a:lvl1pPr>
          </a:lstStyle>
          <a:p>
            <a:pPr/>
            <a:r>
              <a:t>Longitudinal Analysis of Collaboration Graphs of Forked Open Source Software Development Projects</a:t>
            </a:r>
          </a:p>
        </p:txBody>
      </p:sp>
      <p:pic>
        <p:nvPicPr>
          <p:cNvPr id="120" name="Screen Shot 2016-02-05 at 12.26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39772" y="3986808"/>
            <a:ext cx="5725256" cy="12309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Screen Shot 2016-02-05 at 12.27.4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3501" y="5658000"/>
            <a:ext cx="6497797" cy="22232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epc-flow-charts.pd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446932" y="1993106"/>
            <a:ext cx="8111112" cy="6973951"/>
          </a:xfrm>
          <a:prstGeom prst="rect">
            <a:avLst/>
          </a:prstGeom>
        </p:spPr>
      </p:pic>
      <p:sp>
        <p:nvSpPr>
          <p:cNvPr id="176" name="Shape 176"/>
          <p:cNvSpPr/>
          <p:nvPr>
            <p:ph type="title"/>
          </p:nvPr>
        </p:nvSpPr>
        <p:spPr>
          <a:xfrm>
            <a:off x="1270000" y="292100"/>
            <a:ext cx="10464800" cy="1422400"/>
          </a:xfrm>
          <a:prstGeom prst="rect">
            <a:avLst/>
          </a:prstGeom>
        </p:spPr>
        <p:txBody>
          <a:bodyPr/>
          <a:lstStyle>
            <a:lvl1pPr defTabSz="449833">
              <a:defRPr sz="6160"/>
            </a:lvl1pPr>
          </a:lstStyle>
          <a:p>
            <a:pPr/>
            <a:r>
              <a:t>Methodology: Data Collection</a:t>
            </a:r>
          </a:p>
        </p:txBody>
      </p:sp>
      <p:sp>
        <p:nvSpPr>
          <p:cNvPr id="177" name="Shape 177"/>
          <p:cNvSpPr/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8" name="Shape 178"/>
          <p:cNvSpPr/>
          <p:nvPr/>
        </p:nvSpPr>
        <p:spPr>
          <a:xfrm>
            <a:off x="2425476" y="1895127"/>
            <a:ext cx="3470921" cy="1748484"/>
          </a:xfrm>
          <a:prstGeom prst="roundRect">
            <a:avLst>
              <a:gd name="adj" fmla="val 13242"/>
            </a:avLst>
          </a:prstGeom>
          <a:solidFill>
            <a:schemeClr val="accent3">
              <a:satOff val="18648"/>
              <a:lumOff val="5971"/>
              <a:alpha val="40553"/>
            </a:schemeClr>
          </a:solidFill>
          <a:ln w="63500">
            <a:solidFill>
              <a:schemeClr val="accent5">
                <a:alpha val="40553"/>
              </a:schemeClr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9" name="Shape 179"/>
          <p:cNvSpPr/>
          <p:nvPr/>
        </p:nvSpPr>
        <p:spPr>
          <a:xfrm>
            <a:off x="585675" y="2769368"/>
            <a:ext cx="1725725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Data Collection</a:t>
            </a:r>
          </a:p>
          <a:p>
            <a:pPr defTabSz="490727">
              <a:defRPr sz="6719"/>
            </a:pPr>
            <a:r>
              <a:t>Categories</a:t>
            </a:r>
          </a:p>
        </p:txBody>
      </p:sp>
      <p:pic>
        <p:nvPicPr>
          <p:cNvPr id="182" name="Screen Shot 2016-02-09 at 1.01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5212" y="3607557"/>
            <a:ext cx="9534376" cy="2538486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Data Collection</a:t>
            </a:r>
            <a:br/>
            <a:r>
              <a:t>Projects</a:t>
            </a:r>
          </a:p>
        </p:txBody>
      </p:sp>
      <p:pic>
        <p:nvPicPr>
          <p:cNvPr id="186" name="Screen Shot 2016-02-09 at 1.03.1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1029" y="2508391"/>
            <a:ext cx="8967942" cy="6489418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87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8" name="Shape 188"/>
          <p:cNvSpPr/>
          <p:nvPr/>
        </p:nvSpPr>
        <p:spPr>
          <a:xfrm>
            <a:off x="1840378" y="3759200"/>
            <a:ext cx="105901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189" name="Shape 189"/>
          <p:cNvSpPr/>
          <p:nvPr/>
        </p:nvSpPr>
        <p:spPr>
          <a:xfrm>
            <a:off x="2155372" y="7353300"/>
            <a:ext cx="525717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800"/>
            </a:lvl1pPr>
          </a:lstStyle>
          <a:p>
            <a:pPr/>
            <a:r>
              <a:t>{</a:t>
            </a:r>
          </a:p>
        </p:txBody>
      </p:sp>
      <p:sp>
        <p:nvSpPr>
          <p:cNvPr id="190" name="Shape 190"/>
          <p:cNvSpPr/>
          <p:nvPr/>
        </p:nvSpPr>
        <p:spPr>
          <a:xfrm>
            <a:off x="1237554" y="8032749"/>
            <a:ext cx="90984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/>
            <a:r>
              <a:t>No.F.</a:t>
            </a:r>
          </a:p>
        </p:txBody>
      </p:sp>
      <p:sp>
        <p:nvSpPr>
          <p:cNvPr id="191" name="Shape 191"/>
          <p:cNvSpPr/>
          <p:nvPr/>
        </p:nvSpPr>
        <p:spPr>
          <a:xfrm>
            <a:off x="2104572" y="5981699"/>
            <a:ext cx="525717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0500"/>
            </a:lvl1pPr>
          </a:lstStyle>
          <a:p>
            <a:pPr/>
            <a:r>
              <a:t>{</a:t>
            </a:r>
          </a:p>
        </p:txBody>
      </p:sp>
      <p:sp>
        <p:nvSpPr>
          <p:cNvPr id="192" name="Shape 192"/>
          <p:cNvSpPr/>
          <p:nvPr/>
        </p:nvSpPr>
        <p:spPr>
          <a:xfrm>
            <a:off x="2079172" y="4359275"/>
            <a:ext cx="525717" cy="191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1900"/>
            </a:lvl1pPr>
          </a:lstStyle>
          <a:p>
            <a:pPr/>
            <a:r>
              <a:t>{</a:t>
            </a:r>
          </a:p>
        </p:txBody>
      </p:sp>
      <p:sp>
        <p:nvSpPr>
          <p:cNvPr id="193" name="Shape 193"/>
          <p:cNvSpPr/>
          <p:nvPr/>
        </p:nvSpPr>
        <p:spPr>
          <a:xfrm>
            <a:off x="1237554" y="6635749"/>
            <a:ext cx="90984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/>
            <a:r>
              <a:t>H.F.</a:t>
            </a:r>
          </a:p>
        </p:txBody>
      </p:sp>
      <p:sp>
        <p:nvSpPr>
          <p:cNvPr id="194" name="Shape 194"/>
          <p:cNvSpPr/>
          <p:nvPr/>
        </p:nvSpPr>
        <p:spPr>
          <a:xfrm>
            <a:off x="1237554" y="5143499"/>
            <a:ext cx="909843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900"/>
            </a:pPr>
            <a:r>
              <a:t>U.F.</a:t>
            </a:r>
          </a:p>
          <a:p>
            <a:pPr>
              <a:defRPr sz="1000"/>
            </a:pPr>
            <a:r>
              <a:t>community-driven</a:t>
            </a:r>
          </a:p>
        </p:txBody>
      </p:sp>
      <p:sp>
        <p:nvSpPr>
          <p:cNvPr id="195" name="Shape 195"/>
          <p:cNvSpPr/>
          <p:nvPr/>
        </p:nvSpPr>
        <p:spPr>
          <a:xfrm>
            <a:off x="1162966" y="4108449"/>
            <a:ext cx="105901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900"/>
            </a:pPr>
            <a:r>
              <a:t>U.F. </a:t>
            </a:r>
            <a:r>
              <a:rPr sz="1000"/>
              <a:t>personal</a:t>
            </a:r>
          </a:p>
        </p:txBody>
      </p:sp>
      <p:sp>
        <p:nvSpPr>
          <p:cNvPr id="196" name="Shape 196"/>
          <p:cNvSpPr/>
          <p:nvPr/>
        </p:nvSpPr>
        <p:spPr>
          <a:xfrm>
            <a:off x="618672" y="3384550"/>
            <a:ext cx="909843" cy="293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600"/>
            </a:lvl1pPr>
          </a:lstStyle>
          <a:p>
            <a:pPr/>
            <a:r>
              <a:t>{</a:t>
            </a:r>
          </a:p>
        </p:txBody>
      </p:sp>
      <p:sp>
        <p:nvSpPr>
          <p:cNvPr id="197" name="Shape 197"/>
          <p:cNvSpPr/>
          <p:nvPr/>
        </p:nvSpPr>
        <p:spPr>
          <a:xfrm>
            <a:off x="-22696" y="4806949"/>
            <a:ext cx="1059018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/>
            <a:r>
              <a:t>U.F.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epc-flow-charts.pd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446932" y="1993106"/>
            <a:ext cx="8111112" cy="6973951"/>
          </a:xfrm>
          <a:prstGeom prst="rect">
            <a:avLst/>
          </a:prstGeom>
        </p:spPr>
      </p:pic>
      <p:sp>
        <p:nvSpPr>
          <p:cNvPr id="200" name="Shape 200"/>
          <p:cNvSpPr/>
          <p:nvPr>
            <p:ph type="title"/>
          </p:nvPr>
        </p:nvSpPr>
        <p:spPr>
          <a:xfrm>
            <a:off x="1270000" y="292100"/>
            <a:ext cx="10464800" cy="1422400"/>
          </a:xfrm>
          <a:prstGeom prst="rect">
            <a:avLst/>
          </a:prstGeom>
        </p:spPr>
        <p:txBody>
          <a:bodyPr/>
          <a:lstStyle>
            <a:lvl1pPr defTabSz="391414">
              <a:defRPr sz="5360"/>
            </a:lvl1pPr>
          </a:lstStyle>
          <a:p>
            <a:pPr/>
            <a:r>
              <a:t>Methodology: Statistical Modeling</a:t>
            </a:r>
          </a:p>
        </p:txBody>
      </p:sp>
      <p:sp>
        <p:nvSpPr>
          <p:cNvPr id="201" name="Shape 201"/>
          <p:cNvSpPr/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2" name="Shape 202"/>
          <p:cNvSpPr/>
          <p:nvPr/>
        </p:nvSpPr>
        <p:spPr>
          <a:xfrm>
            <a:off x="3719735" y="3812827"/>
            <a:ext cx="4337051" cy="1905398"/>
          </a:xfrm>
          <a:prstGeom prst="roundRect">
            <a:avLst>
              <a:gd name="adj" fmla="val 22879"/>
            </a:avLst>
          </a:prstGeom>
          <a:solidFill>
            <a:schemeClr val="accent3">
              <a:satOff val="18648"/>
              <a:lumOff val="5971"/>
              <a:alpha val="40553"/>
            </a:schemeClr>
          </a:solidFill>
          <a:ln w="63500">
            <a:solidFill>
              <a:schemeClr val="accent5">
                <a:alpha val="40553"/>
              </a:schemeClr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3" name="Shape 203"/>
          <p:cNvSpPr/>
          <p:nvPr/>
        </p:nvSpPr>
        <p:spPr>
          <a:xfrm>
            <a:off x="1187147" y="4765526"/>
            <a:ext cx="2102154" cy="1"/>
          </a:xfrm>
          <a:prstGeom prst="line">
            <a:avLst/>
          </a:prstGeom>
          <a:ln w="139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6570">
              <a:defRPr sz="6800"/>
            </a:pPr>
            <a:r>
              <a:t>Statistical Model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Covariates</a:t>
            </a:r>
          </a:p>
        </p:txBody>
      </p:sp>
      <p:sp>
        <p:nvSpPr>
          <p:cNvPr id="206" name="Shape 206"/>
          <p:cNvSpPr/>
          <p:nvPr>
            <p:ph type="body" idx="1"/>
          </p:nvPr>
        </p:nvSpPr>
        <p:spPr>
          <a:xfrm>
            <a:off x="1257300" y="2609850"/>
            <a:ext cx="11678444" cy="6286500"/>
          </a:xfrm>
          <a:prstGeom prst="rect">
            <a:avLst/>
          </a:prstGeom>
        </p:spPr>
        <p:txBody>
          <a:bodyPr/>
          <a:lstStyle/>
          <a:p>
            <a:pPr marL="182244" indent="-182244" defTabSz="239522">
              <a:spcBef>
                <a:spcPts val="1700"/>
              </a:spcBef>
              <a:defRPr b="1" sz="1476">
                <a:latin typeface="Helvetica"/>
                <a:ea typeface="Helvetica"/>
                <a:cs typeface="Helvetica"/>
                <a:sym typeface="Helvetica"/>
              </a:defRPr>
            </a:pPr>
            <a:r>
              <a:t>Reciprocity</a:t>
            </a:r>
          </a:p>
          <a:p>
            <a:pPr marL="182244" indent="-182244" defTabSz="239522">
              <a:spcBef>
                <a:spcPts val="1700"/>
              </a:spcBef>
              <a:defRPr sz="1476"/>
            </a:pPr>
            <a:r>
              <a:t>Closure (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balance</a:t>
            </a:r>
            <a:r>
              <a:t>)</a:t>
            </a:r>
          </a:p>
          <a:p>
            <a:pPr lvl="1" marL="364489" indent="-182244" defTabSz="239522">
              <a:spcBef>
                <a:spcPts val="1700"/>
              </a:spcBef>
              <a:defRPr sz="1476"/>
            </a:pPr>
            <a:r>
              <a:t>Transitive triplets</a:t>
            </a:r>
          </a:p>
          <a:p>
            <a:pPr marL="182244" indent="-182244" defTabSz="239522">
              <a:spcBef>
                <a:spcPts val="1700"/>
              </a:spcBef>
              <a:defRPr sz="1476"/>
            </a:pPr>
            <a:r>
              <a:t>Three-cycles</a:t>
            </a:r>
          </a:p>
          <a:p>
            <a:pPr marL="182244" indent="-182244" defTabSz="239522">
              <a:spcBef>
                <a:spcPts val="1700"/>
              </a:spcBef>
              <a:defRPr sz="1476"/>
            </a:pPr>
            <a:r>
              <a:t>in-in degree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assortativity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marL="182244" indent="-182244" defTabSz="239522">
              <a:spcBef>
                <a:spcPts val="1700"/>
              </a:spcBef>
              <a:defRPr sz="1476"/>
            </a:pPr>
            <a:r>
              <a:t>in-out degree assortativity</a:t>
            </a:r>
          </a:p>
          <a:p>
            <a:pPr marL="182244" indent="-182244" defTabSz="239522">
              <a:spcBef>
                <a:spcPts val="1700"/>
              </a:spcBef>
              <a:defRPr sz="1476"/>
            </a:pPr>
            <a:r>
              <a:t>Developer’s l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evel of contribution</a:t>
            </a:r>
            <a:r>
              <a:t>/activity (e.g. code commits per month, or mailing list posts per month) </a:t>
            </a:r>
          </a:p>
          <a:p>
            <a:pPr marL="182244" indent="-182244" defTabSz="239522">
              <a:spcBef>
                <a:spcPts val="1700"/>
              </a:spcBef>
              <a:defRPr sz="1476"/>
            </a:pPr>
            <a:r>
              <a:t>Developer’s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level of privilege/prestige</a:t>
            </a:r>
            <a:r>
              <a:t> (e.g. admin privilege-holder vs. core contributor vs. marginal developer/user) </a:t>
            </a:r>
          </a:p>
          <a:p>
            <a:pPr marL="182244" indent="-182244" defTabSz="239522">
              <a:spcBef>
                <a:spcPts val="1700"/>
              </a:spcBef>
              <a:defRPr sz="1476"/>
            </a:pPr>
            <a:r>
              <a:t>Developer’s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level of negative experience</a:t>
            </a:r>
            <a:r>
              <a:t> (e.g. number of rejected pull requests: especially in forks for more community- driven development)</a:t>
            </a:r>
          </a:p>
          <a:p>
            <a:pPr marL="182244" indent="-182244" defTabSz="239522">
              <a:spcBef>
                <a:spcPts val="1700"/>
              </a:spcBef>
              <a:defRPr sz="1476"/>
            </a:pPr>
            <a:r>
              <a:t>Developer’s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age/seniority</a:t>
            </a:r>
            <a:r>
              <a:t> (either birth age, (young 20-year-old developer vs. older 50-year-old developer) or their seniority as a development community member (i.e. how long they have been in the community) </a:t>
            </a:r>
          </a:p>
          <a:p>
            <a:pPr marL="182244" indent="-182244" defTabSz="239522">
              <a:spcBef>
                <a:spcPts val="1700"/>
              </a:spcBef>
              <a:defRPr sz="1476"/>
            </a:pPr>
            <a:r>
              <a:t>Developer’s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propensity for short-responses</a:t>
            </a:r>
            <a:r>
              <a:t> vs. long-responses. (under-communicator vs. over-communicator) </a:t>
            </a:r>
          </a:p>
          <a:p>
            <a:pPr marL="182244" indent="-182244" defTabSz="239522">
              <a:spcBef>
                <a:spcPts val="1700"/>
              </a:spcBef>
              <a:defRPr sz="1476"/>
            </a:pPr>
            <a:r>
              <a:t>Developer’s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communication sentiment</a:t>
            </a:r>
            <a:r>
              <a:t> (generally bitter in communication known as “a jerk”, or has a positive communication prose) </a:t>
            </a:r>
          </a:p>
          <a:p>
            <a:pPr marL="182244" indent="-182244" defTabSz="239522">
              <a:spcBef>
                <a:spcPts val="1700"/>
              </a:spcBef>
              <a:defRPr sz="1476"/>
            </a:pPr>
            <a:r>
              <a:t>Developer’s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engagement style</a:t>
            </a:r>
            <a:r>
              <a:t> (i.e. dive-bomber- style contributor who jumps in, overcommits and leave, vs. a steady and increasingly engaged contributor who starts off slow and grows his/her commitment gradually) </a:t>
            </a:r>
          </a:p>
        </p:txBody>
      </p:sp>
      <p:sp>
        <p:nvSpPr>
          <p:cNvPr id="207" name="Shape 207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8" name="Shape 208"/>
          <p:cNvSpPr/>
          <p:nvPr/>
        </p:nvSpPr>
        <p:spPr>
          <a:xfrm>
            <a:off x="1786610" y="1974850"/>
            <a:ext cx="943158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What can make an impact to result in forking?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creen Shot 2016-02-09 at 1.52.56 PM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110"/>
          <a:stretch>
            <a:fillRect/>
          </a:stretch>
        </p:blipFill>
        <p:spPr>
          <a:xfrm>
            <a:off x="3097704" y="2675364"/>
            <a:ext cx="6327852" cy="6695148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2" name="Shape 212"/>
          <p:cNvSpPr/>
          <p:nvPr/>
        </p:nvSpPr>
        <p:spPr>
          <a:xfrm>
            <a:off x="268859" y="558800"/>
            <a:ext cx="12467083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What do we expect to have pre-fork impact in each category?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Statistical Model</a:t>
            </a:r>
          </a:p>
        </p:txBody>
      </p:sp>
      <p:sp>
        <p:nvSpPr>
          <p:cNvPr id="215" name="Shape 2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3400"/>
              </a:spcBef>
              <a:defRPr sz="2988"/>
            </a:pPr>
            <a:r>
              <a:t>Longitudinal</a:t>
            </a:r>
          </a:p>
          <a:p>
            <a:pPr marL="368934" indent="-368934" defTabSz="484886">
              <a:spcBef>
                <a:spcPts val="3400"/>
              </a:spcBef>
              <a:defRPr sz="2988"/>
            </a:pPr>
            <a:r>
              <a:t>Developer-oriented: </a:t>
            </a:r>
          </a:p>
          <a:p>
            <a:pPr lvl="1" marL="655884" indent="-286949" defTabSz="484886">
              <a:spcBef>
                <a:spcPts val="2600"/>
              </a:spcBef>
              <a:defRPr sz="2324"/>
            </a:pPr>
            <a:r>
              <a:t>Developers choose whom to talk to</a:t>
            </a:r>
          </a:p>
          <a:p>
            <a:pPr lvl="1" marL="655884" indent="-286949" defTabSz="484886">
              <a:spcBef>
                <a:spcPts val="2600"/>
              </a:spcBef>
              <a:defRPr sz="2324"/>
            </a:pPr>
            <a:r>
              <a:t>Likelihood of forming ties, maintaining ties, …</a:t>
            </a:r>
          </a:p>
          <a:p>
            <a:pPr marL="368934" indent="-368934" defTabSz="484886">
              <a:spcBef>
                <a:spcPts val="3400"/>
              </a:spcBef>
              <a:defRPr sz="2988"/>
            </a:pPr>
            <a:r>
              <a:t>Stochastic</a:t>
            </a:r>
          </a:p>
          <a:p>
            <a:pPr lvl="1" marL="655884" indent="-286949" defTabSz="484886">
              <a:spcBef>
                <a:spcPts val="2600"/>
              </a:spcBef>
              <a:defRPr sz="2324"/>
            </a:pPr>
            <a:r>
              <a:t>Developers behave to optimize an objective function; included our covariates</a:t>
            </a:r>
          </a:p>
          <a:p>
            <a:pPr lvl="1" marL="655884" indent="-286949" defTabSz="484886">
              <a:spcBef>
                <a:spcPts val="2600"/>
              </a:spcBef>
              <a:defRPr sz="2324"/>
            </a:pPr>
            <a:r>
              <a:t>Assume observed graphs as outcomes of a continuous-time Markov process </a:t>
            </a:r>
            <a:endParaRPr sz="996"/>
          </a:p>
          <a:p>
            <a:pPr marL="368934" indent="-368934" defTabSz="484886">
              <a:spcBef>
                <a:spcPts val="3400"/>
              </a:spcBef>
              <a:defRPr sz="2988"/>
            </a:pPr>
            <a:r>
              <a:t>Estimated</a:t>
            </a:r>
          </a:p>
        </p:txBody>
      </p:sp>
      <p:sp>
        <p:nvSpPr>
          <p:cNvPr id="216" name="Shape 216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60831">
              <a:defRPr sz="7679"/>
            </a:pPr>
            <a:r>
              <a:t>Statistical Model</a:t>
            </a:r>
          </a:p>
          <a:p>
            <a:pPr defTabSz="560831">
              <a:defRPr sz="5760"/>
            </a:pPr>
            <a:r>
              <a:t>Mathematical notation</a:t>
            </a:r>
          </a:p>
        </p:txBody>
      </p:sp>
      <p:sp>
        <p:nvSpPr>
          <p:cNvPr id="219" name="Shape 21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0" name="Shape 220"/>
          <p:cNvSpPr/>
          <p:nvPr/>
        </p:nvSpPr>
        <p:spPr>
          <a:xfrm>
            <a:off x="952500" y="3181349"/>
            <a:ext cx="11099801" cy="501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</a:pPr>
            <a:r>
              <a:t>Data:      repeated observations on a graph with  developers</a:t>
            </a:r>
          </a:p>
          <a:p>
            <a:pPr algn="l"/>
          </a:p>
          <a:p>
            <a:pPr marL="444500" indent="-444500" algn="l">
              <a:buSzPct val="75000"/>
              <a:buChar char="•"/>
            </a:pPr>
            <a:r>
              <a:t>Representation: Directed graphs with adjacency matrices                                for       </a:t>
            </a:r>
          </a:p>
          <a:p>
            <a:pPr lvl="1" marL="889000" indent="-444500" algn="l">
              <a:buSzPct val="75000"/>
              <a:buChar char="•"/>
            </a:pPr>
            <a:r>
              <a:t>where i and j range from </a:t>
            </a:r>
          </a:p>
          <a:p>
            <a:pPr algn="l"/>
          </a:p>
          <a:p>
            <a:pPr marL="444500" indent="-444500" algn="l">
              <a:buSzPct val="75000"/>
              <a:buChar char="•"/>
            </a:pPr>
            <a:r>
              <a:t>        shows whether at time t, there exists a tie from  to   (value 1) or not (value 0).</a:t>
            </a:r>
          </a:p>
        </p:txBody>
      </p:sp>
      <p:pic>
        <p:nvPicPr>
          <p:cNvPr id="22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4621" y="5518443"/>
            <a:ext cx="3759201" cy="4871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2233" y="7158281"/>
            <a:ext cx="647701" cy="4617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03214" y="3344610"/>
            <a:ext cx="469901" cy="3347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352311" y="3411136"/>
            <a:ext cx="215901" cy="3220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037016" y="5520825"/>
            <a:ext cx="2717801" cy="423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067301" y="6066726"/>
            <a:ext cx="1193801" cy="4109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79066" y="7700909"/>
            <a:ext cx="139701" cy="3347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945481" y="7700462"/>
            <a:ext cx="190501" cy="4109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Statistical Model</a:t>
            </a:r>
          </a:p>
        </p:txBody>
      </p:sp>
      <p:sp>
        <p:nvSpPr>
          <p:cNvPr id="231" name="Shape 231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2" name="Shape 232"/>
          <p:cNvSpPr/>
          <p:nvPr/>
        </p:nvSpPr>
        <p:spPr>
          <a:xfrm>
            <a:off x="952500" y="4291012"/>
            <a:ext cx="110998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To model graph evolution from           to          , </a:t>
            </a:r>
          </a:p>
        </p:txBody>
      </p:sp>
      <p:pic>
        <p:nvPicPr>
          <p:cNvPr id="23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22124" y="4441126"/>
            <a:ext cx="1092201" cy="474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pasted-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9085688" y="4441126"/>
            <a:ext cx="1092201" cy="474473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235"/>
          <p:cNvSpPr/>
          <p:nvPr/>
        </p:nvSpPr>
        <p:spPr>
          <a:xfrm>
            <a:off x="1005636" y="5030787"/>
            <a:ext cx="10350797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and so on, we treat the dynamics as the results of a series of small atomic changes (mini-steps)</a:t>
            </a:r>
          </a:p>
        </p:txBody>
      </p:sp>
      <p:sp>
        <p:nvSpPr>
          <p:cNvPr id="236" name="Shape 236"/>
          <p:cNvSpPr/>
          <p:nvPr/>
        </p:nvSpPr>
        <p:spPr>
          <a:xfrm>
            <a:off x="537877" y="2603499"/>
            <a:ext cx="11929046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4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Longitudinal change = a series of mini-steps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Statistical Model</a:t>
            </a:r>
            <a:br/>
            <a:r>
              <a:t>Mini-steps</a:t>
            </a:r>
          </a:p>
        </p:txBody>
      </p:sp>
      <p:sp>
        <p:nvSpPr>
          <p:cNvPr id="239" name="Shape 2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3168"/>
            </a:pPr>
            <a:r>
              <a:t>Developer whose tie is changing, has control over the change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The graph changes one tie at a time (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1 mini-step</a:t>
            </a:r>
            <a:r>
              <a:t>)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The moment of change &amp; the kind of change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depends on observed covariates</a:t>
            </a:r>
            <a:r>
              <a:t> and 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graph structure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moment of change</a:t>
            </a:r>
            <a:r>
              <a:t> is stochastically determined by the </a:t>
            </a:r>
            <a:r>
              <a:rPr i="1"/>
              <a:t>rate function</a:t>
            </a:r>
            <a:endParaRPr i="1"/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The particular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kind of change</a:t>
            </a:r>
            <a:r>
              <a:t> is determined by the objective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this about?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965200" y="2387600"/>
            <a:ext cx="10094417" cy="6286500"/>
          </a:xfrm>
          <a:prstGeom prst="rect">
            <a:avLst/>
          </a:prstGeom>
        </p:spPr>
        <p:txBody>
          <a:bodyPr/>
          <a:lstStyle/>
          <a:p>
            <a:pPr/>
            <a:r>
              <a:t>Developing complex software systems is complex</a:t>
            </a:r>
          </a:p>
          <a:p>
            <a:pPr/>
            <a:r>
              <a:t>Software Developers (SD) interact</a:t>
            </a:r>
          </a:p>
          <a:p>
            <a:pPr lvl="1">
              <a:defRPr sz="2200"/>
            </a:pPr>
            <a:r>
              <a:t>They can have same/different goals, communication styles, values</a:t>
            </a:r>
          </a:p>
          <a:p>
            <a:pPr/>
            <a:r>
              <a:t>Interactions can be healthy or troubled</a:t>
            </a:r>
          </a:p>
          <a:p>
            <a:pPr/>
            <a:r>
              <a:t>Troubled interactions cause troubled communities -&gt; failure</a:t>
            </a:r>
          </a:p>
          <a:p>
            <a:pPr lvl="1">
              <a:defRPr sz="2200"/>
            </a:pPr>
            <a:r>
              <a:t>Some of these failures manifest as forks</a:t>
            </a:r>
          </a:p>
          <a:p>
            <a:pPr lvl="1">
              <a:defRPr sz="2200"/>
            </a:pPr>
            <a:r>
              <a:t>Failure affects many people; developers and users</a:t>
            </a:r>
          </a:p>
        </p:txBody>
      </p:sp>
      <p:sp>
        <p:nvSpPr>
          <p:cNvPr id="125" name="Shape 125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Shape 126"/>
          <p:cNvSpPr/>
          <p:nvPr/>
        </p:nvSpPr>
        <p:spPr>
          <a:xfrm>
            <a:off x="5331510" y="2089150"/>
            <a:ext cx="234178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Big Picture</a:t>
            </a:r>
          </a:p>
        </p:txBody>
      </p:sp>
      <p:sp>
        <p:nvSpPr>
          <p:cNvPr id="127" name="Shape 127"/>
          <p:cNvSpPr/>
          <p:nvPr/>
        </p:nvSpPr>
        <p:spPr>
          <a:xfrm>
            <a:off x="2837532" y="8375650"/>
            <a:ext cx="699953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Can we </a:t>
            </a:r>
            <a:r>
              <a:t>save </a:t>
            </a:r>
            <a:r>
              <a:rPr>
                <a:solidFill>
                  <a:schemeClr val="accent4">
                    <a:satOff val="1488"/>
                    <a:lumOff val="-7242"/>
                  </a:schemeClr>
                </a:solidFill>
              </a:rPr>
              <a:t>troubled projects</a:t>
            </a:r>
            <a:r>
              <a:rPr>
                <a:solidFill>
                  <a:srgbClr val="000000"/>
                </a:solidFill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Statistical Model</a:t>
            </a:r>
            <a:br/>
            <a:r>
              <a:t>Rate Function</a:t>
            </a:r>
          </a:p>
        </p:txBody>
      </p:sp>
      <p:pic>
        <p:nvPicPr>
          <p:cNvPr id="242" name="Screen Shot 2016-02-09 at 1.30.4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14" y="4970629"/>
            <a:ext cx="12090572" cy="925080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Shape 243"/>
          <p:cNvSpPr/>
          <p:nvPr/>
        </p:nvSpPr>
        <p:spPr>
          <a:xfrm>
            <a:off x="360908" y="3304461"/>
            <a:ext cx="12090572" cy="965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200"/>
              </a:spcBef>
              <a:defRPr sz="2800"/>
            </a:pPr>
            <a:r>
              <a:t>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rate function</a:t>
            </a:r>
            <a:r>
              <a:t> λ</a:t>
            </a:r>
            <a:r>
              <a:rPr baseline="-27272" sz="1100"/>
              <a:t>i</a:t>
            </a:r>
            <a:r>
              <a:t>(x) for developer </a:t>
            </a:r>
            <a:r>
              <a:rPr i="1"/>
              <a:t>i</a:t>
            </a:r>
            <a:r>
              <a:t> is the rate at which developer </a:t>
            </a:r>
            <a:r>
              <a:rPr i="1"/>
              <a:t>i</a:t>
            </a:r>
            <a:r>
              <a:t>’s outgoing connection changes occur.</a:t>
            </a:r>
          </a:p>
        </p:txBody>
      </p:sp>
      <p:sp>
        <p:nvSpPr>
          <p:cNvPr id="244" name="Shape 244"/>
          <p:cNvSpPr/>
          <p:nvPr/>
        </p:nvSpPr>
        <p:spPr>
          <a:xfrm>
            <a:off x="437184" y="6934200"/>
            <a:ext cx="927704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200"/>
              </a:spcBef>
              <a:defRPr sz="2800"/>
            </a:pPr>
            <a:r>
              <a:t>It models </a:t>
            </a:r>
            <a:r>
              <a:rPr i="1" u="sng"/>
              <a:t>how frequently</a:t>
            </a:r>
            <a:r>
              <a:t> the developers make mini-steps.</a:t>
            </a:r>
          </a:p>
        </p:txBody>
      </p:sp>
      <p:sp>
        <p:nvSpPr>
          <p:cNvPr id="245" name="Shape 245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Statistical Model</a:t>
            </a:r>
            <a:br/>
            <a:r>
              <a:t>Objective function</a:t>
            </a:r>
          </a:p>
        </p:txBody>
      </p:sp>
      <p:pic>
        <p:nvPicPr>
          <p:cNvPr id="248" name="Screen Shot 2016-02-09 at 1.35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75150" y="4241800"/>
            <a:ext cx="4254500" cy="1498600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Shape 249"/>
          <p:cNvSpPr/>
          <p:nvPr/>
        </p:nvSpPr>
        <p:spPr>
          <a:xfrm>
            <a:off x="263106" y="3028947"/>
            <a:ext cx="12714406" cy="1549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200"/>
              </a:spcBef>
              <a:defRPr sz="2800"/>
            </a:pPr>
            <a:r>
              <a:t>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objective function</a:t>
            </a:r>
            <a:r>
              <a:t> f</a:t>
            </a:r>
            <a:r>
              <a:rPr baseline="-27272" sz="1100"/>
              <a:t>i</a:t>
            </a:r>
            <a:r>
              <a:t>(s) for developer i is the value attached to the network configuration x. </a:t>
            </a:r>
            <a:endParaRPr sz="1200"/>
          </a:p>
        </p:txBody>
      </p:sp>
      <p:sp>
        <p:nvSpPr>
          <p:cNvPr id="250" name="Shape 250"/>
          <p:cNvSpPr/>
          <p:nvPr/>
        </p:nvSpPr>
        <p:spPr>
          <a:xfrm>
            <a:off x="370222" y="6400800"/>
            <a:ext cx="12500174" cy="266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45722" indent="-345722" algn="l">
              <a:spcBef>
                <a:spcPts val="3200"/>
              </a:spcBef>
              <a:buSzPct val="75000"/>
              <a:buChar char="•"/>
              <a:defRPr sz="2800"/>
            </a:pPr>
            <a:r>
              <a:t>Functions s</a:t>
            </a:r>
            <a:r>
              <a:rPr baseline="-27272" sz="1100"/>
              <a:t>ik</a:t>
            </a:r>
            <a:r>
              <a:t>(x) are the effects we define. Parameters β = (β</a:t>
            </a:r>
            <a:r>
              <a:rPr baseline="-27272" sz="1100"/>
              <a:t>1</a:t>
            </a:r>
            <a:r>
              <a:t>, ..., β</a:t>
            </a:r>
            <a:r>
              <a:rPr baseline="-27272" sz="1100"/>
              <a:t>L</a:t>
            </a:r>
            <a:r>
              <a:t>) is to be estimated. </a:t>
            </a:r>
          </a:p>
          <a:p>
            <a:pPr marL="345722" indent="-345722" algn="l">
              <a:spcBef>
                <a:spcPts val="3200"/>
              </a:spcBef>
              <a:buSzPct val="75000"/>
              <a:buChar char="•"/>
              <a:defRPr sz="2800"/>
            </a:pPr>
            <a:r>
              <a:t>Idea: Given the opportunity to make a change in his out-going tie variables (X</a:t>
            </a:r>
            <a:r>
              <a:rPr baseline="-27272" sz="1100"/>
              <a:t>i1</a:t>
            </a:r>
            <a:r>
              <a:t>,...,X</a:t>
            </a:r>
            <a:r>
              <a:rPr baseline="-27272" sz="1100"/>
              <a:t>ig</a:t>
            </a:r>
            <a:r>
              <a:t>), developer i selects the change that gives the greatest increase in the objective function.</a:t>
            </a:r>
          </a:p>
        </p:txBody>
      </p:sp>
      <p:sp>
        <p:nvSpPr>
          <p:cNvPr id="251" name="Shape 251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Statistical Model</a:t>
            </a:r>
          </a:p>
          <a:p>
            <a:pPr defTabSz="490727">
              <a:defRPr sz="6719"/>
            </a:pPr>
            <a:r>
              <a:t>Simulation and Estimation</a:t>
            </a:r>
          </a:p>
        </p:txBody>
      </p:sp>
      <p:sp>
        <p:nvSpPr>
          <p:cNvPr id="254" name="Shape 254"/>
          <p:cNvSpPr/>
          <p:nvPr>
            <p:ph type="body" idx="1"/>
          </p:nvPr>
        </p:nvSpPr>
        <p:spPr>
          <a:xfrm>
            <a:off x="952500" y="2438400"/>
            <a:ext cx="10853292" cy="6299200"/>
          </a:xfrm>
          <a:prstGeom prst="rect">
            <a:avLst/>
          </a:prstGeom>
        </p:spPr>
        <p:txBody>
          <a:bodyPr/>
          <a:lstStyle/>
          <a:p>
            <a:pPr/>
            <a:r>
              <a:t>Using Method of Moments (MoM)</a:t>
            </a:r>
          </a:p>
          <a:p>
            <a:pPr lvl="1">
              <a:defRPr sz="2900"/>
            </a:pPr>
            <a:r>
              <a:t>Equate the observed sample statistics to the theoretical population statistics and solve the equation to find the coefficients</a:t>
            </a:r>
          </a:p>
          <a:p>
            <a:pPr/>
            <a:r>
              <a:t>Markov Chain Monte Carlo (MCMC) estimation</a:t>
            </a:r>
          </a:p>
          <a:p>
            <a:pPr lvl="1">
              <a:defRPr sz="2900"/>
            </a:pPr>
            <a:r>
              <a:t>Simulate the network evolution, and estimate the model based on the simulations</a:t>
            </a:r>
          </a:p>
        </p:txBody>
      </p:sp>
      <p:sp>
        <p:nvSpPr>
          <p:cNvPr id="255" name="Shape 255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6" name="Shape 256"/>
          <p:cNvSpPr/>
          <p:nvPr/>
        </p:nvSpPr>
        <p:spPr>
          <a:xfrm>
            <a:off x="3849030" y="8388350"/>
            <a:ext cx="5060231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We fitted/have a model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epc-flow-charts.pd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446932" y="1993106"/>
            <a:ext cx="8111112" cy="6973951"/>
          </a:xfrm>
          <a:prstGeom prst="rect">
            <a:avLst/>
          </a:prstGeom>
        </p:spPr>
      </p:pic>
      <p:sp>
        <p:nvSpPr>
          <p:cNvPr id="259" name="Shape 259"/>
          <p:cNvSpPr/>
          <p:nvPr>
            <p:ph type="title"/>
          </p:nvPr>
        </p:nvSpPr>
        <p:spPr>
          <a:xfrm>
            <a:off x="1270000" y="292100"/>
            <a:ext cx="10464800" cy="1422400"/>
          </a:xfrm>
          <a:prstGeom prst="rect">
            <a:avLst/>
          </a:prstGeom>
        </p:spPr>
        <p:txBody>
          <a:bodyPr/>
          <a:lstStyle>
            <a:lvl1pPr defTabSz="397256">
              <a:defRPr sz="5440"/>
            </a:lvl1pPr>
          </a:lstStyle>
          <a:p>
            <a:pPr/>
            <a:r>
              <a:t>Methodology: Hypothesis Testing</a:t>
            </a:r>
          </a:p>
        </p:txBody>
      </p:sp>
      <p:sp>
        <p:nvSpPr>
          <p:cNvPr id="260" name="Shape 260"/>
          <p:cNvSpPr/>
          <p:nvPr/>
        </p:nvSpPr>
        <p:spPr>
          <a:xfrm>
            <a:off x="5015135" y="5983585"/>
            <a:ext cx="4337051" cy="916732"/>
          </a:xfrm>
          <a:prstGeom prst="roundRect">
            <a:avLst>
              <a:gd name="adj" fmla="val 47552"/>
            </a:avLst>
          </a:prstGeom>
          <a:solidFill>
            <a:schemeClr val="accent3">
              <a:satOff val="18648"/>
              <a:lumOff val="5971"/>
              <a:alpha val="40553"/>
            </a:schemeClr>
          </a:solidFill>
          <a:ln w="63500">
            <a:solidFill>
              <a:schemeClr val="accent5">
                <a:alpha val="40553"/>
              </a:schemeClr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1" name="Shape 261"/>
          <p:cNvSpPr/>
          <p:nvPr/>
        </p:nvSpPr>
        <p:spPr>
          <a:xfrm>
            <a:off x="1832061" y="6441950"/>
            <a:ext cx="2765339" cy="1"/>
          </a:xfrm>
          <a:prstGeom prst="line">
            <a:avLst/>
          </a:prstGeom>
          <a:ln w="152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2" name="Shape 262"/>
          <p:cNvSpPr/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Hypothesis Testing</a:t>
            </a:r>
          </a:p>
        </p:txBody>
      </p:sp>
      <p:sp>
        <p:nvSpPr>
          <p:cNvPr id="265" name="Shape 2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3348"/>
            </a:pPr>
            <a:r>
              <a:t>Single parameter test</a:t>
            </a:r>
          </a:p>
          <a:p>
            <a:pPr lvl="1" marL="826769" indent="-413384" defTabSz="543305">
              <a:spcBef>
                <a:spcPts val="3900"/>
              </a:spcBef>
              <a:defRPr sz="2790"/>
            </a:pPr>
            <a:r>
              <a:t>To determine the significance of covariates in the model; longitudinal changes can be [partially] explained by that covariate</a:t>
            </a:r>
          </a:p>
          <a:p>
            <a:pPr marL="413384" indent="-413384" defTabSz="543305">
              <a:spcBef>
                <a:spcPts val="3900"/>
              </a:spcBef>
              <a:defRPr sz="3348"/>
            </a:pPr>
            <a:r>
              <a:t>Multi-parameter differences between groups</a:t>
            </a:r>
          </a:p>
          <a:p>
            <a:pPr lvl="1" marL="826769" indent="-413384" defTabSz="543305">
              <a:spcBef>
                <a:spcPts val="3900"/>
              </a:spcBef>
              <a:defRPr sz="2790"/>
            </a:pPr>
            <a:r>
              <a:t>To compare two project models</a:t>
            </a:r>
          </a:p>
          <a:p>
            <a:pPr marL="413384" indent="-413384" defTabSz="543305">
              <a:spcBef>
                <a:spcPts val="3900"/>
              </a:spcBef>
              <a:defRPr sz="3348"/>
            </a:pPr>
            <a:r>
              <a:t>Multivariate ANOVA</a:t>
            </a:r>
          </a:p>
          <a:p>
            <a:pPr lvl="1" marL="826769" indent="-413384" defTabSz="543305">
              <a:spcBef>
                <a:spcPts val="3900"/>
              </a:spcBef>
              <a:defRPr sz="2790"/>
            </a:pPr>
            <a:r>
              <a:t>To compare a group of projects and a project</a:t>
            </a:r>
          </a:p>
        </p:txBody>
      </p:sp>
      <p:sp>
        <p:nvSpPr>
          <p:cNvPr id="266" name="Shape 266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epc-flow-charts.pd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446932" y="1993106"/>
            <a:ext cx="8111112" cy="6973951"/>
          </a:xfrm>
          <a:prstGeom prst="rect">
            <a:avLst/>
          </a:prstGeom>
        </p:spPr>
      </p:pic>
      <p:sp>
        <p:nvSpPr>
          <p:cNvPr id="269" name="Shape 269"/>
          <p:cNvSpPr/>
          <p:nvPr>
            <p:ph type="title"/>
          </p:nvPr>
        </p:nvSpPr>
        <p:spPr>
          <a:xfrm>
            <a:off x="1270000" y="2921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Methodology: Results</a:t>
            </a:r>
          </a:p>
        </p:txBody>
      </p:sp>
      <p:sp>
        <p:nvSpPr>
          <p:cNvPr id="270" name="Shape 270"/>
          <p:cNvSpPr/>
          <p:nvPr/>
        </p:nvSpPr>
        <p:spPr>
          <a:xfrm>
            <a:off x="5332635" y="7181229"/>
            <a:ext cx="4337051" cy="1813671"/>
          </a:xfrm>
          <a:prstGeom prst="roundRect">
            <a:avLst>
              <a:gd name="adj" fmla="val 24036"/>
            </a:avLst>
          </a:prstGeom>
          <a:solidFill>
            <a:schemeClr val="accent3">
              <a:satOff val="18648"/>
              <a:lumOff val="5971"/>
              <a:alpha val="40553"/>
            </a:schemeClr>
          </a:solidFill>
          <a:ln w="63500">
            <a:solidFill>
              <a:schemeClr val="accent5">
                <a:alpha val="40553"/>
              </a:schemeClr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1" name="Shape 271"/>
          <p:cNvSpPr/>
          <p:nvPr/>
        </p:nvSpPr>
        <p:spPr>
          <a:xfrm>
            <a:off x="1904888" y="8088064"/>
            <a:ext cx="2870312" cy="1"/>
          </a:xfrm>
          <a:prstGeom prst="line">
            <a:avLst/>
          </a:prstGeom>
          <a:ln w="152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2" name="Shape 272"/>
          <p:cNvSpPr/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Qualitative Validation</a:t>
            </a:r>
          </a:p>
        </p:txBody>
      </p:sp>
      <p:sp>
        <p:nvSpPr>
          <p:cNvPr id="275" name="Shape 2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420"/>
            </a:pPr>
            <a:r>
              <a:t>Interviews/surveys</a:t>
            </a:r>
          </a:p>
          <a:p>
            <a:pPr lvl="1" marL="750711" indent="-328436" defTabSz="554990">
              <a:spcBef>
                <a:spcPts val="3000"/>
              </a:spcBef>
              <a:defRPr sz="2660"/>
            </a:pPr>
            <a:r>
              <a:t>Semi-structured interviews with contributors</a:t>
            </a:r>
          </a:p>
          <a:p>
            <a:pPr lvl="1" marL="750711" indent="-328436" defTabSz="554990">
              <a:spcBef>
                <a:spcPts val="3000"/>
              </a:spcBef>
              <a:defRPr sz="2660"/>
            </a:pPr>
            <a:r>
              <a:t>Not </a:t>
            </a:r>
            <a:r>
              <a:rPr strike="sngStrike"/>
              <a:t>open-coding</a:t>
            </a:r>
            <a:r>
              <a:t>. Using pre-existing categories in coding that maps to the covariates in the model</a:t>
            </a:r>
          </a:p>
          <a:p>
            <a:pPr lvl="1" marL="750711" indent="-328436" defTabSz="554990">
              <a:spcBef>
                <a:spcPts val="3000"/>
              </a:spcBef>
              <a:defRPr sz="2660"/>
            </a:pPr>
            <a:r>
              <a:t>Multiple coders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Sentiment analysis</a:t>
            </a:r>
          </a:p>
          <a:p>
            <a:pPr lvl="1" marL="762440" indent="-340165" defTabSz="554990">
              <a:spcBef>
                <a:spcPts val="3900"/>
              </a:spcBef>
              <a:defRPr sz="3420"/>
            </a:pPr>
            <a:r>
              <a:rPr sz="2755"/>
              <a:t>Contents of messages sent/received by top contributors</a:t>
            </a:r>
            <a:endParaRPr sz="2755"/>
          </a:p>
          <a:p>
            <a:pPr lvl="1" marL="762440" indent="-340165" defTabSz="554990">
              <a:spcBef>
                <a:spcPts val="3900"/>
              </a:spcBef>
              <a:defRPr sz="3420"/>
            </a:pPr>
            <a:r>
              <a:rPr sz="2755"/>
              <a:t>A time series of sentiments, to analyze</a:t>
            </a:r>
          </a:p>
        </p:txBody>
      </p:sp>
      <p:sp>
        <p:nvSpPr>
          <p:cNvPr id="276" name="Shape 276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sp>
        <p:nvSpPr>
          <p:cNvPr id="279" name="Shape 2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4489" indent="-364489" defTabSz="479044">
              <a:spcBef>
                <a:spcPts val="3400"/>
              </a:spcBef>
              <a:defRPr sz="2952"/>
            </a:pPr>
            <a:r>
              <a:t>Represented Collaboration with Longitudinal Change </a:t>
            </a:r>
          </a:p>
          <a:p>
            <a:pPr marL="364489" indent="-364489" defTabSz="479044">
              <a:spcBef>
                <a:spcPts val="3400"/>
              </a:spcBef>
              <a:defRPr sz="2952"/>
            </a:pPr>
            <a:r>
              <a:t>Modeled change and Rate of change statistically</a:t>
            </a:r>
          </a:p>
          <a:p>
            <a:pPr marL="364489" indent="-364489" defTabSz="479044">
              <a:spcBef>
                <a:spcPts val="3400"/>
              </a:spcBef>
              <a:defRPr sz="2952"/>
            </a:pPr>
            <a:r>
              <a:t>Expressed underlying properties/values of community behavior as model effects and their significance and relative importance</a:t>
            </a:r>
          </a:p>
          <a:p>
            <a:pPr marL="364489" indent="-364489" defTabSz="479044">
              <a:spcBef>
                <a:spcPts val="3400"/>
              </a:spcBef>
              <a:defRPr sz="2952"/>
            </a:pPr>
            <a:r>
              <a:t>Validated using qualitative methods</a:t>
            </a:r>
            <a:endParaRPr sz="984"/>
          </a:p>
          <a:p>
            <a:pPr marL="364489" indent="-364489" defTabSz="479044">
              <a:spcBef>
                <a:spcPts val="3400"/>
              </a:spcBef>
              <a:defRPr sz="2952"/>
            </a:pPr>
            <a:r>
              <a:t>Good starting point for gaining an understanding of longitudinal change of underlying properties of an open source project community</a:t>
            </a:r>
            <a:endParaRPr sz="984"/>
          </a:p>
        </p:txBody>
      </p:sp>
      <p:sp>
        <p:nvSpPr>
          <p:cNvPr id="280" name="Shape 280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What has been done,</a:t>
            </a:r>
          </a:p>
          <a:p>
            <a:pPr defTabSz="490727">
              <a:defRPr sz="6719"/>
            </a:pPr>
            <a:r>
              <a:t>What remains to be done</a:t>
            </a:r>
          </a:p>
        </p:txBody>
      </p:sp>
      <p:sp>
        <p:nvSpPr>
          <p:cNvPr id="283" name="Shape 2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collection for mailing list archives is completed. </a:t>
            </a:r>
          </a:p>
          <a:p>
            <a:pPr/>
            <a:r>
              <a:t>Issue tracking system &amp; source code interactions data is in the progress. </a:t>
            </a:r>
          </a:p>
          <a:p>
            <a:pPr/>
            <a:r>
              <a:t>Once all data is collected an cleaned, will do the statistical modeling. </a:t>
            </a:r>
          </a:p>
          <a:p>
            <a:pPr/>
            <a:r>
              <a:t>Next, we will do the qualitative validation.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Timeline</a:t>
            </a:r>
          </a:p>
        </p:txBody>
      </p:sp>
      <p:pic>
        <p:nvPicPr>
          <p:cNvPr id="286" name="Screen Shot 2016-02-09 at 4.18.3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300" y="2711450"/>
            <a:ext cx="7442200" cy="608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this about?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xfrm>
            <a:off x="952500" y="2603500"/>
            <a:ext cx="10094417" cy="6286500"/>
          </a:xfrm>
          <a:prstGeom prst="rect">
            <a:avLst/>
          </a:prstGeom>
        </p:spPr>
        <p:txBody>
          <a:bodyPr/>
          <a:lstStyle/>
          <a:p>
            <a:pPr/>
            <a:r>
              <a:t>Interactions can be modeled as graphs</a:t>
            </a:r>
          </a:p>
          <a:p>
            <a:pPr/>
            <a:r>
              <a:t>Graphs change through time</a:t>
            </a:r>
          </a:p>
          <a:p>
            <a:pPr/>
            <a:r>
              <a:t>Can these changing graphs reflect the climate happening during the run-up to fork</a:t>
            </a:r>
          </a:p>
        </p:txBody>
      </p:sp>
      <p:sp>
        <p:nvSpPr>
          <p:cNvPr id="131" name="Shape 131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2" name="Shape 132"/>
          <p:cNvSpPr/>
          <p:nvPr/>
        </p:nvSpPr>
        <p:spPr>
          <a:xfrm>
            <a:off x="3387724" y="2127250"/>
            <a:ext cx="622935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First attempt: problem context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  <p:sp>
        <p:nvSpPr>
          <p:cNvPr id="289" name="Shape 289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 Suggestions? Help?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forking?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xfrm>
            <a:off x="952500" y="2603500"/>
            <a:ext cx="11395472" cy="6286500"/>
          </a:xfrm>
          <a:prstGeom prst="rect">
            <a:avLst/>
          </a:prstGeom>
        </p:spPr>
        <p:txBody>
          <a:bodyPr/>
          <a:lstStyle/>
          <a:p>
            <a:pPr lvl="1"/>
            <a:r>
              <a:t>“when a part of a development community (or a third party not related to the project) starts a completely independent line of development based on the source code basis of the project.”</a:t>
            </a:r>
          </a:p>
          <a:p>
            <a:pPr lvl="2"/>
            <a:r>
              <a:t>It can be </a:t>
            </a:r>
            <a:r>
              <a:rPr>
                <a:solidFill>
                  <a:schemeClr val="accent4">
                    <a:satOff val="1488"/>
                    <a:lumOff val="-7242"/>
                  </a:schemeClr>
                </a:solidFill>
              </a:rPr>
              <a:t>Undesirable</a:t>
            </a:r>
            <a:r>
              <a:t>: </a:t>
            </a:r>
          </a:p>
          <a:p>
            <a:pPr lvl="3"/>
            <a:r>
              <a:t>Dilution of workforce</a:t>
            </a:r>
          </a:p>
          <a:p>
            <a:pPr lvl="3"/>
            <a:r>
              <a:t>Flaming &amp; unhealthy dynamics</a:t>
            </a:r>
          </a:p>
          <a:p>
            <a:pPr lvl="3"/>
            <a:r>
              <a:t>Redundant work</a:t>
            </a:r>
          </a:p>
        </p:txBody>
      </p:sp>
      <p:sp>
        <p:nvSpPr>
          <p:cNvPr id="136" name="Shape 136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7" name="Shape 137"/>
          <p:cNvSpPr/>
          <p:nvPr/>
        </p:nvSpPr>
        <p:spPr>
          <a:xfrm>
            <a:off x="7466378" y="5242768"/>
            <a:ext cx="937069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0"/>
            </a:lvl1pPr>
          </a:lstStyle>
          <a:p>
            <a:pPr/>
            <a:r>
              <a:t>}</a:t>
            </a:r>
          </a:p>
        </p:txBody>
      </p:sp>
      <p:sp>
        <p:nvSpPr>
          <p:cNvPr id="138" name="Shape 138"/>
          <p:cNvSpPr/>
          <p:nvPr/>
        </p:nvSpPr>
        <p:spPr>
          <a:xfrm>
            <a:off x="8331504" y="6851649"/>
            <a:ext cx="190439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people suffer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Undesirable forks = ?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Undesirable forks: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Perceived as bad forks, that affects the developer community and users negatively, and would’ve been avoided if possible.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Socially-related forks</a:t>
            </a:r>
            <a:r>
              <a:t>: Could have left traces in the developers’ interactions data.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Projects Fork?</a:t>
            </a:r>
          </a:p>
        </p:txBody>
      </p:sp>
      <p:pic>
        <p:nvPicPr>
          <p:cNvPr id="144" name="Screen Shot 2016-02-05 at 12.36.5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6619" y="3231951"/>
            <a:ext cx="8831892" cy="3289513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6" name="Shape 146"/>
          <p:cNvSpPr/>
          <p:nvPr/>
        </p:nvSpPr>
        <p:spPr>
          <a:xfrm>
            <a:off x="2119678" y="3536949"/>
            <a:ext cx="634700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400"/>
            </a:lvl1pPr>
          </a:lstStyle>
          <a:p>
            <a:pPr/>
            <a:r>
              <a:t>{</a:t>
            </a:r>
          </a:p>
        </p:txBody>
      </p:sp>
      <p:sp>
        <p:nvSpPr>
          <p:cNvPr id="147" name="Shape 147"/>
          <p:cNvSpPr/>
          <p:nvPr/>
        </p:nvSpPr>
        <p:spPr>
          <a:xfrm>
            <a:off x="523443" y="4197349"/>
            <a:ext cx="177251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/>
            <a:r>
              <a:t>Socially-related</a:t>
            </a:r>
          </a:p>
        </p:txBody>
      </p:sp>
      <p:sp>
        <p:nvSpPr>
          <p:cNvPr id="148" name="Shape 148"/>
          <p:cNvSpPr/>
          <p:nvPr/>
        </p:nvSpPr>
        <p:spPr>
          <a:xfrm>
            <a:off x="2718198" y="3937000"/>
            <a:ext cx="39579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H.F.</a:t>
            </a:r>
          </a:p>
        </p:txBody>
      </p:sp>
      <p:sp>
        <p:nvSpPr>
          <p:cNvPr id="149" name="Shape 149"/>
          <p:cNvSpPr/>
          <p:nvPr/>
        </p:nvSpPr>
        <p:spPr>
          <a:xfrm>
            <a:off x="2716801" y="4432300"/>
            <a:ext cx="39579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U.F.</a:t>
            </a:r>
          </a:p>
        </p:txBody>
      </p:sp>
      <p:sp>
        <p:nvSpPr>
          <p:cNvPr id="150" name="Shape 150"/>
          <p:cNvSpPr/>
          <p:nvPr/>
        </p:nvSpPr>
        <p:spPr>
          <a:xfrm>
            <a:off x="2983278" y="4083049"/>
            <a:ext cx="39579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/>
            </a:lvl1pPr>
          </a:lstStyle>
          <a:p>
            <a:pPr/>
            <a:r>
              <a:t>{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Related Work</a:t>
            </a:r>
          </a:p>
        </p:txBody>
      </p:sp>
      <p:sp>
        <p:nvSpPr>
          <p:cNvPr id="153" name="Shape 153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4" name="Shape 154"/>
          <p:cNvSpPr/>
          <p:nvPr/>
        </p:nvSpPr>
        <p:spPr>
          <a:xfrm>
            <a:off x="2088864" y="8316760"/>
            <a:ext cx="8166672" cy="647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spcBef>
                <a:spcPts val="4200"/>
              </a:spcBef>
            </a:pPr>
            <a:r>
              <a:t>Gap: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Run-up to forks</a:t>
            </a:r>
            <a:r>
              <a:t> seldom studied</a:t>
            </a:r>
          </a:p>
        </p:txBody>
      </p:sp>
      <p:graphicFrame>
        <p:nvGraphicFramePr>
          <p:cNvPr id="155" name="Table 155"/>
          <p:cNvGraphicFramePr/>
          <p:nvPr/>
        </p:nvGraphicFramePr>
        <p:xfrm>
          <a:off x="1060450" y="2527300"/>
          <a:ext cx="5334000" cy="5715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171158"/>
                <a:gridCol w="4052341"/>
              </a:tblGrid>
              <a:tr h="582930">
                <a:tc>
                  <a:txBody>
                    <a:bodyPr/>
                    <a:lstStyle/>
                    <a:p>
                      <a:pPr>
                        <a:spcBef>
                          <a:spcPts val="3200"/>
                        </a:spcBef>
                        <a:defRPr b="0"/>
                      </a:pPr>
                      <a:r>
                        <a:rPr b="1" sz="2800">
                          <a:sym typeface="Helvetica"/>
                        </a:rPr>
                        <a:t>What we can know about FOSS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200"/>
                        </a:spcBef>
                        <a:defRPr sz="2800">
                          <a:sym typeface="Helvetica"/>
                        </a:defRPr>
                      </a:pPr>
                      <a:r>
                        <a:t>What we do </a:t>
                      </a:r>
                      <a:r>
                        <a:rPr i="1"/>
                        <a:t>not know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  <a:defRPr sz="2800"/>
                      </a:pPr>
                      <a:r>
                        <a:t>Identifying knowledge brokers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300"/>
                        <a:t>Static point of view; People are important, but how do these roles change, how they move around around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2800"/>
                        <a:t>Visual exploration of collaboration networks
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/>
                        <a:t>Interesting, but not quantitatively conclusive. Many hidden processes that remain unexplored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2800"/>
                        <a:t>Post-forking porting of new features or bug fixes
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  <a:defRPr sz="14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2800"/>
                        <a:t>Social structures and dynamics
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/>
                        <a:t>How these structures change through time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2800"/>
                        <a:t>Identifying “key” events
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/>
                        <a:t>Compared only two snapshots; not longitudinal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  <a:defRPr sz="2500"/>
                      </a:pPr>
                      <a:r>
                        <a:t>Tension between diversity &amp; homogeneity</a:t>
                      </a:r>
                    </a:p>
                    <a:p>
                      <a:pPr algn="l">
                        <a:spcBef>
                          <a:spcPts val="3200"/>
                        </a:spcBef>
                        <a:defRPr sz="2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  <a:defRPr sz="14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2800"/>
                        <a:t>Age of developers and survival rate patterns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/>
                        <a:t>How can this be used to understand forking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2800"/>
                        <a:t>Communication patterns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/>
                        <a:t>Change through time?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2800"/>
                        <a:t>Sustainability
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/>
                        <a:t>How to maintain a sustainable project without forking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Research Goals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xfrm>
            <a:off x="2984500" y="2609850"/>
            <a:ext cx="11099800" cy="4754464"/>
          </a:xfrm>
          <a:prstGeom prst="rect">
            <a:avLst/>
          </a:prstGeom>
        </p:spPr>
        <p:txBody>
          <a:bodyPr/>
          <a:lstStyle/>
          <a:p>
            <a:pPr/>
            <a:r>
              <a:t>Any traces left?</a:t>
            </a:r>
          </a:p>
          <a:p>
            <a:pPr/>
            <a:r>
              <a:t>Do different forks leave different traces?</a:t>
            </a:r>
          </a:p>
          <a:p>
            <a:pPr/>
            <a:r>
              <a:t>Key indicators = ?</a:t>
            </a:r>
          </a:p>
          <a:p>
            <a:pPr lvl="2"/>
            <a:r>
              <a:t>Validate</a:t>
            </a:r>
            <a:br/>
          </a:p>
        </p:txBody>
      </p:sp>
      <p:sp>
        <p:nvSpPr>
          <p:cNvPr id="159" name="Shape 159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0" name="Shape 160"/>
          <p:cNvSpPr/>
          <p:nvPr/>
        </p:nvSpPr>
        <p:spPr>
          <a:xfrm>
            <a:off x="1076736" y="7800131"/>
            <a:ext cx="10851328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45722" indent="-345722" algn="l">
              <a:spcBef>
                <a:spcPts val="3200"/>
              </a:spcBef>
              <a:buSzPct val="75000"/>
              <a:buChar char="•"/>
              <a:defRPr sz="2800"/>
            </a:pPr>
            <a:r>
              <a:t>Why these are important: </a:t>
            </a:r>
            <a:br/>
            <a:r>
              <a:t>Because if we know these, we could identify unhealthy dynamics and fix them before it’s irreversible.</a:t>
            </a:r>
          </a:p>
        </p:txBody>
      </p:sp>
      <p:sp>
        <p:nvSpPr>
          <p:cNvPr id="161" name="Shape 161"/>
          <p:cNvSpPr/>
          <p:nvPr/>
        </p:nvSpPr>
        <p:spPr>
          <a:xfrm>
            <a:off x="2119678" y="2283668"/>
            <a:ext cx="937069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0"/>
            </a:lvl1pPr>
          </a:lstStyle>
          <a:p>
            <a:pPr/>
            <a:r>
              <a:t>{</a:t>
            </a:r>
          </a:p>
        </p:txBody>
      </p:sp>
      <p:sp>
        <p:nvSpPr>
          <p:cNvPr id="162" name="Shape 162"/>
          <p:cNvSpPr/>
          <p:nvPr/>
        </p:nvSpPr>
        <p:spPr>
          <a:xfrm>
            <a:off x="526643" y="3930649"/>
            <a:ext cx="174071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Quantitative</a:t>
            </a:r>
          </a:p>
        </p:txBody>
      </p:sp>
      <p:sp>
        <p:nvSpPr>
          <p:cNvPr id="163" name="Shape 163"/>
          <p:cNvSpPr/>
          <p:nvPr/>
        </p:nvSpPr>
        <p:spPr>
          <a:xfrm>
            <a:off x="3135678" y="5480050"/>
            <a:ext cx="937069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0"/>
            </a:lvl1pPr>
          </a:lstStyle>
          <a:p>
            <a:pPr/>
            <a:r>
              <a:t>{</a:t>
            </a:r>
          </a:p>
        </p:txBody>
      </p:sp>
      <p:sp>
        <p:nvSpPr>
          <p:cNvPr id="164" name="Shape 164"/>
          <p:cNvSpPr/>
          <p:nvPr/>
        </p:nvSpPr>
        <p:spPr>
          <a:xfrm>
            <a:off x="1849225" y="6311899"/>
            <a:ext cx="155417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Qualitative</a:t>
            </a:r>
          </a:p>
        </p:txBody>
      </p:sp>
      <p:sp>
        <p:nvSpPr>
          <p:cNvPr id="165" name="Shape 165"/>
          <p:cNvSpPr/>
          <p:nvPr/>
        </p:nvSpPr>
        <p:spPr>
          <a:xfrm>
            <a:off x="4841212" y="6627713"/>
            <a:ext cx="179631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07458" indent="-407458" algn="l">
              <a:buSzPct val="75000"/>
              <a:buChar char="•"/>
              <a:defRPr sz="2100"/>
            </a:pPr>
            <a:r>
              <a:t>Interviews</a:t>
            </a:r>
          </a:p>
          <a:p>
            <a:pPr marL="407458" indent="-407458" algn="l">
              <a:buSzPct val="75000"/>
              <a:buChar char="•"/>
              <a:defRPr sz="2100"/>
            </a:pPr>
            <a:r>
              <a:t>Surveys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epc-flow-charts.pd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997200" y="1859756"/>
            <a:ext cx="8111112" cy="6973951"/>
          </a:xfrm>
          <a:prstGeom prst="rect">
            <a:avLst/>
          </a:prstGeom>
        </p:spPr>
      </p:pic>
      <p:sp>
        <p:nvSpPr>
          <p:cNvPr id="168" name="Shape 168"/>
          <p:cNvSpPr/>
          <p:nvPr>
            <p:ph type="title"/>
          </p:nvPr>
        </p:nvSpPr>
        <p:spPr>
          <a:xfrm>
            <a:off x="1270000" y="2921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Methodology</a:t>
            </a:r>
          </a:p>
        </p:txBody>
      </p:sp>
      <p:sp>
        <p:nvSpPr>
          <p:cNvPr id="169" name="Shape 169"/>
          <p:cNvSpPr/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0" name="Shape 170"/>
          <p:cNvSpPr/>
          <p:nvPr/>
        </p:nvSpPr>
        <p:spPr>
          <a:xfrm>
            <a:off x="2246678" y="1473199"/>
            <a:ext cx="63470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3500"/>
            </a:lvl1pPr>
          </a:lstStyle>
          <a:p>
            <a:pPr/>
            <a:r>
              <a:t>{</a:t>
            </a:r>
          </a:p>
        </p:txBody>
      </p:sp>
      <p:sp>
        <p:nvSpPr>
          <p:cNvPr id="171" name="Shape 171"/>
          <p:cNvSpPr/>
          <p:nvPr/>
        </p:nvSpPr>
        <p:spPr>
          <a:xfrm>
            <a:off x="2914726" y="3130549"/>
            <a:ext cx="974028" cy="369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3600"/>
            </a:lvl1pPr>
          </a:lstStyle>
          <a:p>
            <a:pPr/>
            <a:r>
              <a:t>{</a:t>
            </a:r>
          </a:p>
        </p:txBody>
      </p:sp>
      <p:sp>
        <p:nvSpPr>
          <p:cNvPr id="172" name="Shape 172"/>
          <p:cNvSpPr/>
          <p:nvPr/>
        </p:nvSpPr>
        <p:spPr>
          <a:xfrm>
            <a:off x="158343" y="2317749"/>
            <a:ext cx="219791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Data Collection</a:t>
            </a:r>
          </a:p>
        </p:txBody>
      </p:sp>
      <p:sp>
        <p:nvSpPr>
          <p:cNvPr id="173" name="Shape 173"/>
          <p:cNvSpPr/>
          <p:nvPr/>
        </p:nvSpPr>
        <p:spPr>
          <a:xfrm>
            <a:off x="264312" y="4908549"/>
            <a:ext cx="277337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Statistical Modeling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