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707429" y="330200"/>
            <a:ext cx="11699430" cy="3216325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Longitudinal Analysis of Collaboration Graphs of Forked Open Source Software Development Projects</a:t>
            </a:r>
          </a:p>
        </p:txBody>
      </p:sp>
      <p:pic>
        <p:nvPicPr>
          <p:cNvPr id="120" name="Screen Shot 2016-02-05 at 12.26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9772" y="3986808"/>
            <a:ext cx="5725256" cy="1230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16-02-05 at 12.27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3501" y="5658000"/>
            <a:ext cx="6497797" cy="2223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192" name="Shape 192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Methodology: Data Collection</a:t>
            </a:r>
          </a:p>
        </p:txBody>
      </p:sp>
      <p:sp>
        <p:nvSpPr>
          <p:cNvPr id="193" name="Shape 193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Shape 194"/>
          <p:cNvSpPr/>
          <p:nvPr/>
        </p:nvSpPr>
        <p:spPr>
          <a:xfrm>
            <a:off x="2425476" y="1895127"/>
            <a:ext cx="3470921" cy="1748484"/>
          </a:xfrm>
          <a:prstGeom prst="roundRect">
            <a:avLst>
              <a:gd name="adj" fmla="val 13242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585675" y="2769368"/>
            <a:ext cx="1725725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Data Collection</a:t>
            </a:r>
          </a:p>
          <a:p>
            <a:pPr defTabSz="490727">
              <a:defRPr sz="6719"/>
            </a:pPr>
            <a:r>
              <a:t>Categories</a:t>
            </a:r>
          </a:p>
        </p:txBody>
      </p:sp>
      <p:pic>
        <p:nvPicPr>
          <p:cNvPr id="198" name="Screen Shot 2016-02-09 at 1.01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212" y="3607557"/>
            <a:ext cx="9534376" cy="253848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Data Collection</a:t>
            </a:r>
            <a:br/>
            <a:r>
              <a:t>Projects</a:t>
            </a:r>
          </a:p>
        </p:txBody>
      </p:sp>
      <p:pic>
        <p:nvPicPr>
          <p:cNvPr id="202" name="Screen Shot 2016-02-09 at 1.03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029" y="2508391"/>
            <a:ext cx="8967942" cy="648941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Shape 204"/>
          <p:cNvSpPr/>
          <p:nvPr/>
        </p:nvSpPr>
        <p:spPr>
          <a:xfrm>
            <a:off x="1840378" y="3759200"/>
            <a:ext cx="10590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05" name="Shape 205"/>
          <p:cNvSpPr/>
          <p:nvPr/>
        </p:nvSpPr>
        <p:spPr>
          <a:xfrm>
            <a:off x="2155372" y="7353300"/>
            <a:ext cx="525717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800"/>
            </a:lvl1pPr>
          </a:lstStyle>
          <a:p>
            <a:pPr/>
            <a:r>
              <a:t>{</a:t>
            </a:r>
          </a:p>
        </p:txBody>
      </p:sp>
      <p:sp>
        <p:nvSpPr>
          <p:cNvPr id="206" name="Shape 206"/>
          <p:cNvSpPr/>
          <p:nvPr/>
        </p:nvSpPr>
        <p:spPr>
          <a:xfrm>
            <a:off x="1237554" y="8032749"/>
            <a:ext cx="9098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No.F.</a:t>
            </a:r>
          </a:p>
        </p:txBody>
      </p:sp>
      <p:sp>
        <p:nvSpPr>
          <p:cNvPr id="207" name="Shape 207"/>
          <p:cNvSpPr/>
          <p:nvPr/>
        </p:nvSpPr>
        <p:spPr>
          <a:xfrm>
            <a:off x="2104572" y="5981699"/>
            <a:ext cx="525717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500"/>
            </a:lvl1pPr>
          </a:lstStyle>
          <a:p>
            <a:pPr/>
            <a:r>
              <a:t>{</a:t>
            </a:r>
          </a:p>
        </p:txBody>
      </p:sp>
      <p:sp>
        <p:nvSpPr>
          <p:cNvPr id="208" name="Shape 208"/>
          <p:cNvSpPr/>
          <p:nvPr/>
        </p:nvSpPr>
        <p:spPr>
          <a:xfrm>
            <a:off x="2079172" y="4359275"/>
            <a:ext cx="525717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1900"/>
            </a:lvl1pPr>
          </a:lstStyle>
          <a:p>
            <a:pPr/>
            <a:r>
              <a:t>{</a:t>
            </a:r>
          </a:p>
        </p:txBody>
      </p:sp>
      <p:sp>
        <p:nvSpPr>
          <p:cNvPr id="209" name="Shape 209"/>
          <p:cNvSpPr/>
          <p:nvPr/>
        </p:nvSpPr>
        <p:spPr>
          <a:xfrm>
            <a:off x="1237554" y="6635749"/>
            <a:ext cx="9098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H.F.</a:t>
            </a:r>
          </a:p>
        </p:txBody>
      </p:sp>
      <p:sp>
        <p:nvSpPr>
          <p:cNvPr id="210" name="Shape 210"/>
          <p:cNvSpPr/>
          <p:nvPr/>
        </p:nvSpPr>
        <p:spPr>
          <a:xfrm>
            <a:off x="1237554" y="5143499"/>
            <a:ext cx="90984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900"/>
            </a:pPr>
            <a:r>
              <a:t>U.F.</a:t>
            </a:r>
          </a:p>
          <a:p>
            <a:pPr>
              <a:defRPr sz="1000"/>
            </a:pPr>
            <a:r>
              <a:t>community-driven</a:t>
            </a:r>
          </a:p>
        </p:txBody>
      </p:sp>
      <p:sp>
        <p:nvSpPr>
          <p:cNvPr id="211" name="Shape 211"/>
          <p:cNvSpPr/>
          <p:nvPr/>
        </p:nvSpPr>
        <p:spPr>
          <a:xfrm>
            <a:off x="1162966" y="4108449"/>
            <a:ext cx="105901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900"/>
            </a:pPr>
            <a:r>
              <a:t>U.F. </a:t>
            </a:r>
            <a:r>
              <a:rPr sz="1000"/>
              <a:t>personal</a:t>
            </a:r>
          </a:p>
        </p:txBody>
      </p:sp>
      <p:sp>
        <p:nvSpPr>
          <p:cNvPr id="212" name="Shape 212"/>
          <p:cNvSpPr/>
          <p:nvPr/>
        </p:nvSpPr>
        <p:spPr>
          <a:xfrm>
            <a:off x="618672" y="3384550"/>
            <a:ext cx="909843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600"/>
            </a:lvl1pPr>
          </a:lstStyle>
          <a:p>
            <a:pPr/>
            <a:r>
              <a:t>{</a:t>
            </a:r>
          </a:p>
        </p:txBody>
      </p:sp>
      <p:sp>
        <p:nvSpPr>
          <p:cNvPr id="213" name="Shape 213"/>
          <p:cNvSpPr/>
          <p:nvPr/>
        </p:nvSpPr>
        <p:spPr>
          <a:xfrm>
            <a:off x="-22696" y="4806949"/>
            <a:ext cx="105901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U.F.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16" name="Shape 216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Methodology: Statistical Modeling</a:t>
            </a: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Shape 218"/>
          <p:cNvSpPr/>
          <p:nvPr/>
        </p:nvSpPr>
        <p:spPr>
          <a:xfrm>
            <a:off x="3719735" y="3812827"/>
            <a:ext cx="4337051" cy="1905398"/>
          </a:xfrm>
          <a:prstGeom prst="roundRect">
            <a:avLst>
              <a:gd name="adj" fmla="val 22879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1187147" y="4765526"/>
            <a:ext cx="2102154" cy="1"/>
          </a:xfrm>
          <a:prstGeom prst="line">
            <a:avLst/>
          </a:prstGeom>
          <a:ln w="139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6800"/>
            </a:pPr>
            <a:r>
              <a:t>Statistical Model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Covariates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1257300" y="2609850"/>
            <a:ext cx="11678444" cy="6286500"/>
          </a:xfrm>
          <a:prstGeom prst="rect">
            <a:avLst/>
          </a:prstGeom>
        </p:spPr>
        <p:txBody>
          <a:bodyPr/>
          <a:lstStyle/>
          <a:p>
            <a:pPr marL="182244" indent="-182244" defTabSz="239522">
              <a:spcBef>
                <a:spcPts val="1700"/>
              </a:spcBef>
              <a:defRPr b="1" sz="1476">
                <a:latin typeface="Helvetica"/>
                <a:ea typeface="Helvetica"/>
                <a:cs typeface="Helvetica"/>
                <a:sym typeface="Helvetica"/>
              </a:defRPr>
            </a:pPr>
            <a:r>
              <a:t>Reciprocity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Closure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balance</a:t>
            </a:r>
            <a:r>
              <a:t>)</a:t>
            </a:r>
          </a:p>
          <a:p>
            <a:pPr lvl="1" marL="364489" indent="-182244" defTabSz="239522">
              <a:spcBef>
                <a:spcPts val="1700"/>
              </a:spcBef>
              <a:defRPr sz="1476"/>
            </a:pPr>
            <a:r>
              <a:t>Transitive triplets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Three-cycles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in-in degree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assortativity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in-out degree assortativity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l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evel of contribution</a:t>
            </a:r>
            <a:r>
              <a:t>/activity (e.g. code commits per month, or mailing list posts per month)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level of privilege/prestige</a:t>
            </a:r>
            <a:r>
              <a:t> (e.g. admin privilege-holder vs. core contributor vs. marginal developer/user)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level of negative experience</a:t>
            </a:r>
            <a:r>
              <a:t> (e.g. number of rejected pull requests: especially in forks for more community- driven development)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age/seniority</a:t>
            </a:r>
            <a:r>
              <a:t> (either birth age, (young 20-year-old developer vs. older 50-year-old developer) or their seniority as a development community member (i.e. how long they have been in the community)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propensity for short-responses</a:t>
            </a:r>
            <a:r>
              <a:t> vs. long-responses. (under-communicator vs. over-communicator)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communication sentiment</a:t>
            </a:r>
            <a:r>
              <a:t> (generally bitter in communication known as “a jerk”, or has a positive communication prose)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engagement style</a:t>
            </a:r>
            <a:r>
              <a:t> (i.e. dive-bomber- style contributor who jumps in, overcommits and leave, vs. a steady and increasingly engaged contributor who starts off slow and grows his/her commitment gradually) </a:t>
            </a:r>
          </a:p>
        </p:txBody>
      </p:sp>
      <p:sp>
        <p:nvSpPr>
          <p:cNvPr id="223" name="Shape 22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Shape 224"/>
          <p:cNvSpPr/>
          <p:nvPr/>
        </p:nvSpPr>
        <p:spPr>
          <a:xfrm>
            <a:off x="1786610" y="1974850"/>
            <a:ext cx="94315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can make an impact to result in forking?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creen Shot 2016-02-09 at 1.52.5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10"/>
          <a:stretch>
            <a:fillRect/>
          </a:stretch>
        </p:blipFill>
        <p:spPr>
          <a:xfrm>
            <a:off x="3097704" y="2675364"/>
            <a:ext cx="6327852" cy="669514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Shape 228"/>
          <p:cNvSpPr/>
          <p:nvPr/>
        </p:nvSpPr>
        <p:spPr>
          <a:xfrm>
            <a:off x="268859" y="558800"/>
            <a:ext cx="12467083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What do we expect to have pre-fork impact in each category?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Model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988"/>
            </a:pPr>
            <a:r>
              <a:t>Longitudinal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Developer-oriented: </a:t>
            </a:r>
          </a:p>
          <a:p>
            <a:pPr lvl="1" marL="655884" indent="-286949" defTabSz="484886">
              <a:spcBef>
                <a:spcPts val="2600"/>
              </a:spcBef>
              <a:defRPr sz="2324"/>
            </a:pPr>
            <a:r>
              <a:t>Developers choose whom to talk to</a:t>
            </a:r>
          </a:p>
          <a:p>
            <a:pPr lvl="1" marL="655884" indent="-286949" defTabSz="484886">
              <a:spcBef>
                <a:spcPts val="2600"/>
              </a:spcBef>
              <a:defRPr sz="2324"/>
            </a:pPr>
            <a:r>
              <a:t>Likelihood of forming ties, maintaining ties, …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Stochastic</a:t>
            </a:r>
          </a:p>
          <a:p>
            <a:pPr lvl="1" marL="655884" indent="-286949" defTabSz="484886">
              <a:spcBef>
                <a:spcPts val="2600"/>
              </a:spcBef>
              <a:defRPr sz="2324"/>
            </a:pPr>
            <a:r>
              <a:t>Developers behave to optimize an objective function; included our covariates</a:t>
            </a:r>
          </a:p>
          <a:p>
            <a:pPr lvl="1" marL="655884" indent="-286949" defTabSz="484886">
              <a:spcBef>
                <a:spcPts val="2600"/>
              </a:spcBef>
              <a:defRPr sz="2324"/>
            </a:pPr>
            <a:r>
              <a:t>Assume observed graphs as outcomes of a continuous-time Markov process </a:t>
            </a:r>
            <a:endParaRPr sz="996"/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Estimated</a:t>
            </a:r>
          </a:p>
        </p:txBody>
      </p:sp>
      <p:sp>
        <p:nvSpPr>
          <p:cNvPr id="232" name="Shape 23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0831">
              <a:defRPr sz="7679"/>
            </a:pPr>
            <a:r>
              <a:t>Statistical Model</a:t>
            </a:r>
          </a:p>
          <a:p>
            <a:pPr defTabSz="560831">
              <a:defRPr sz="5760"/>
            </a:pPr>
            <a:r>
              <a:t>Mathematical notation</a:t>
            </a:r>
          </a:p>
        </p:txBody>
      </p:sp>
      <p:sp>
        <p:nvSpPr>
          <p:cNvPr id="235" name="Shape 23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Shape 236"/>
          <p:cNvSpPr/>
          <p:nvPr/>
        </p:nvSpPr>
        <p:spPr>
          <a:xfrm>
            <a:off x="952500" y="3181349"/>
            <a:ext cx="11099801" cy="501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Data:      repeated observations on a graph with  developers</a:t>
            </a:r>
          </a:p>
          <a:p>
            <a:pPr algn="l"/>
          </a:p>
          <a:p>
            <a:pPr marL="444500" indent="-444500" algn="l">
              <a:buSzPct val="75000"/>
              <a:buChar char="•"/>
            </a:pPr>
            <a:r>
              <a:t>Representation: Directed graphs with adjacency matrices                                for       </a:t>
            </a:r>
          </a:p>
          <a:p>
            <a:pPr lvl="1" marL="889000" indent="-444500" algn="l">
              <a:buSzPct val="75000"/>
              <a:buChar char="•"/>
            </a:pPr>
            <a:r>
              <a:t>where i and j range from </a:t>
            </a:r>
          </a:p>
          <a:p>
            <a:pPr algn="l"/>
          </a:p>
          <a:p>
            <a:pPr marL="444500" indent="-444500" algn="l">
              <a:buSzPct val="75000"/>
              <a:buChar char="•"/>
            </a:pPr>
            <a:r>
              <a:t>        shows whether at time t, there exists a tie from  to   (value 1) or not (value 0).</a:t>
            </a:r>
          </a:p>
        </p:txBody>
      </p:sp>
      <p:pic>
        <p:nvPicPr>
          <p:cNvPr id="23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4621" y="5518443"/>
            <a:ext cx="3759201" cy="487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2233" y="7158281"/>
            <a:ext cx="647701" cy="461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3214" y="3344610"/>
            <a:ext cx="469901" cy="334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52311" y="3411136"/>
            <a:ext cx="215901" cy="322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37016" y="5520825"/>
            <a:ext cx="2717801" cy="423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7301" y="6066726"/>
            <a:ext cx="1193801" cy="410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9066" y="7700909"/>
            <a:ext cx="139701" cy="334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45481" y="7700462"/>
            <a:ext cx="190501" cy="410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Statistical Model</a:t>
            </a:r>
          </a:p>
        </p:txBody>
      </p:sp>
      <p:sp>
        <p:nvSpPr>
          <p:cNvPr id="247" name="Shape 24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Shape 248"/>
          <p:cNvSpPr/>
          <p:nvPr/>
        </p:nvSpPr>
        <p:spPr>
          <a:xfrm>
            <a:off x="952500" y="4291012"/>
            <a:ext cx="110998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To model graph evolution from           to          , </a:t>
            </a:r>
          </a:p>
        </p:txBody>
      </p:sp>
      <p:pic>
        <p:nvPicPr>
          <p:cNvPr id="24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2124" y="4441126"/>
            <a:ext cx="1092201" cy="474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085688" y="4441126"/>
            <a:ext cx="1092201" cy="474473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1005636" y="5030787"/>
            <a:ext cx="103507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and so on, we treat the dynamics as the results of a series of small atomic changes (mini-steps)</a:t>
            </a:r>
          </a:p>
        </p:txBody>
      </p:sp>
      <p:sp>
        <p:nvSpPr>
          <p:cNvPr id="252" name="Shape 252"/>
          <p:cNvSpPr/>
          <p:nvPr/>
        </p:nvSpPr>
        <p:spPr>
          <a:xfrm>
            <a:off x="537877" y="2603499"/>
            <a:ext cx="1192904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Longitudinal change = a series of mini-steps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Mini-steps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Developer whose tie is changing, has control over the change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graph changes one tie at a time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 mini-step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moment of change &amp; the kind of change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depends on observed covariates</a:t>
            </a:r>
            <a:r>
              <a:t> and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graph structure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moment of change</a:t>
            </a:r>
            <a:r>
              <a:t> is stochastically determined by the </a:t>
            </a:r>
            <a:r>
              <a:rPr i="1"/>
              <a:t>rate function</a:t>
            </a:r>
            <a:endParaRPr i="1"/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particular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kind of change</a:t>
            </a:r>
            <a:r>
              <a:t> is determined by the objective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this about?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965200" y="2387600"/>
            <a:ext cx="10094417" cy="6286500"/>
          </a:xfrm>
          <a:prstGeom prst="rect">
            <a:avLst/>
          </a:prstGeom>
        </p:spPr>
        <p:txBody>
          <a:bodyPr/>
          <a:lstStyle/>
          <a:p>
            <a:pPr/>
            <a:r>
              <a:t>Developing complex software systems is complex</a:t>
            </a:r>
          </a:p>
          <a:p>
            <a:pPr/>
            <a:r>
              <a:t>Software Developers (SD) interact</a:t>
            </a:r>
          </a:p>
          <a:p>
            <a:pPr lvl="1">
              <a:defRPr sz="2200"/>
            </a:pPr>
            <a:r>
              <a:t>They can have same/different goals, communication styles, values</a:t>
            </a:r>
          </a:p>
          <a:p>
            <a:pPr/>
            <a:r>
              <a:t>Interactions can be healthy or troubled</a:t>
            </a:r>
          </a:p>
          <a:p>
            <a:pPr/>
            <a:r>
              <a:t>Troubled interactions cause troubled communities -&gt; failure</a:t>
            </a:r>
          </a:p>
          <a:p>
            <a:pPr lvl="1">
              <a:defRPr sz="2200"/>
            </a:pPr>
            <a:r>
              <a:t>Some of these failures manifest as forks</a:t>
            </a:r>
          </a:p>
          <a:p>
            <a:pPr lvl="1">
              <a:defRPr sz="2200"/>
            </a:pPr>
            <a:r>
              <a:t>Failure affects many people; developers and users</a:t>
            </a:r>
          </a:p>
        </p:txBody>
      </p:sp>
      <p:sp>
        <p:nvSpPr>
          <p:cNvPr id="125" name="Shape 12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Shape 126"/>
          <p:cNvSpPr/>
          <p:nvPr/>
        </p:nvSpPr>
        <p:spPr>
          <a:xfrm>
            <a:off x="5331510" y="2089150"/>
            <a:ext cx="23417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 Picture</a:t>
            </a:r>
          </a:p>
        </p:txBody>
      </p:sp>
      <p:sp>
        <p:nvSpPr>
          <p:cNvPr id="127" name="Shape 127"/>
          <p:cNvSpPr/>
          <p:nvPr/>
        </p:nvSpPr>
        <p:spPr>
          <a:xfrm>
            <a:off x="2837532" y="8375650"/>
            <a:ext cx="69995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Can we </a:t>
            </a:r>
            <a:r>
              <a:t>save 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troubled projects</a:t>
            </a:r>
            <a:r>
              <a:rPr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rPr sz="5040"/>
              <a:t>Statistical Model</a:t>
            </a:r>
            <a:br/>
            <a:r>
              <a:t>Rate Function</a:t>
            </a:r>
          </a:p>
        </p:txBody>
      </p:sp>
      <p:pic>
        <p:nvPicPr>
          <p:cNvPr id="258" name="Screen Shot 2016-02-09 at 1.30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14" y="4970629"/>
            <a:ext cx="12090572" cy="92508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360908" y="3304461"/>
            <a:ext cx="12090572" cy="965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rate function</a:t>
            </a:r>
            <a:r>
              <a:t> λ</a:t>
            </a:r>
            <a:r>
              <a:rPr baseline="-27272" sz="1100"/>
              <a:t>i</a:t>
            </a:r>
            <a:r>
              <a:t>(x) for developer </a:t>
            </a:r>
            <a:r>
              <a:rPr i="1"/>
              <a:t>i</a:t>
            </a:r>
            <a:r>
              <a:t> is the rate at which developer </a:t>
            </a:r>
            <a:r>
              <a:rPr i="1"/>
              <a:t>i</a:t>
            </a:r>
            <a:r>
              <a:t>’s outgoing connection changes occur.</a:t>
            </a:r>
          </a:p>
        </p:txBody>
      </p:sp>
      <p:sp>
        <p:nvSpPr>
          <p:cNvPr id="260" name="Shape 260"/>
          <p:cNvSpPr/>
          <p:nvPr/>
        </p:nvSpPr>
        <p:spPr>
          <a:xfrm>
            <a:off x="437184" y="6934200"/>
            <a:ext cx="92770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It models </a:t>
            </a:r>
            <a:r>
              <a:rPr i="1" u="sng"/>
              <a:t>how frequently</a:t>
            </a:r>
            <a:r>
              <a:t> the developers make mini-steps.</a:t>
            </a:r>
          </a:p>
        </p:txBody>
      </p:sp>
      <p:sp>
        <p:nvSpPr>
          <p:cNvPr id="261" name="Shape 26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rPr sz="5040"/>
              <a:t>Statistical Model</a:t>
            </a:r>
            <a:br/>
            <a:r>
              <a:t>Objective function</a:t>
            </a:r>
          </a:p>
        </p:txBody>
      </p:sp>
      <p:pic>
        <p:nvPicPr>
          <p:cNvPr id="264" name="Screen Shot 2016-02-09 at 1.3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5150" y="4241800"/>
            <a:ext cx="42545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263106" y="3028947"/>
            <a:ext cx="12714406" cy="154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objective function</a:t>
            </a:r>
            <a:r>
              <a:t> f</a:t>
            </a:r>
            <a:r>
              <a:rPr baseline="-27272" sz="1100"/>
              <a:t>i</a:t>
            </a:r>
            <a:r>
              <a:t>(s) for developer i is the value attached to the network configuration x. </a:t>
            </a:r>
            <a:endParaRPr sz="1200"/>
          </a:p>
        </p:txBody>
      </p:sp>
      <p:sp>
        <p:nvSpPr>
          <p:cNvPr id="266" name="Shape 266"/>
          <p:cNvSpPr/>
          <p:nvPr/>
        </p:nvSpPr>
        <p:spPr>
          <a:xfrm>
            <a:off x="370222" y="7264399"/>
            <a:ext cx="1250017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2" indent="-345722" algn="l">
              <a:spcBef>
                <a:spcPts val="3200"/>
              </a:spcBef>
              <a:buSzPct val="75000"/>
              <a:buChar char="•"/>
              <a:defRPr sz="1200"/>
            </a:pPr>
            <a:r>
              <a:t>Functions s</a:t>
            </a:r>
            <a:r>
              <a:rPr baseline="-25000"/>
              <a:t>ik</a:t>
            </a:r>
            <a:r>
              <a:t>(x) are the effects we define. Parameters β = (β</a:t>
            </a:r>
            <a:r>
              <a:rPr baseline="-25000"/>
              <a:t>1</a:t>
            </a:r>
            <a:r>
              <a:t>, ..., β</a:t>
            </a:r>
            <a:r>
              <a:rPr baseline="-25000"/>
              <a:t>L</a:t>
            </a:r>
            <a:r>
              <a:t>) is to be estimated. 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1200"/>
            </a:pPr>
            <a:r>
              <a:t>Idea: Given the opportunity to make a change in his out-going tie variables (X</a:t>
            </a:r>
            <a:r>
              <a:rPr baseline="-25000"/>
              <a:t>i1</a:t>
            </a:r>
            <a:r>
              <a:t>,...,X</a:t>
            </a:r>
            <a:r>
              <a:rPr baseline="-25000"/>
              <a:t>ig</a:t>
            </a:r>
            <a:r>
              <a:t>), developer i selects the change that gives the greatest increase in the objective function.</a:t>
            </a:r>
          </a:p>
        </p:txBody>
      </p:sp>
      <p:sp>
        <p:nvSpPr>
          <p:cNvPr id="267" name="Shape 26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9148">
              <a:defRPr sz="5640"/>
            </a:pPr>
            <a:r>
              <a:t>Statistical Model</a:t>
            </a:r>
          </a:p>
          <a:p>
            <a:pPr defTabSz="549148">
              <a:defRPr sz="7519"/>
            </a:pPr>
            <a:r>
              <a:t>Simulation and Estimation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952500" y="2438400"/>
            <a:ext cx="10853292" cy="6299200"/>
          </a:xfrm>
          <a:prstGeom prst="rect">
            <a:avLst/>
          </a:prstGeom>
        </p:spPr>
        <p:txBody>
          <a:bodyPr/>
          <a:lstStyle/>
          <a:p>
            <a:pPr/>
            <a:r>
              <a:t>Using Method of Moments (MoM)</a:t>
            </a:r>
          </a:p>
          <a:p>
            <a:pPr lvl="1">
              <a:defRPr sz="2900"/>
            </a:pPr>
            <a:r>
              <a:t>Equate the observed sample statistics to the theoretical population statistics and solve the equation to find the coefficients</a:t>
            </a:r>
          </a:p>
          <a:p>
            <a:pPr/>
            <a:r>
              <a:t>Markov Chain Monte Carlo (MCMC) estimation</a:t>
            </a:r>
          </a:p>
          <a:p>
            <a:pPr lvl="1">
              <a:defRPr sz="2900"/>
            </a:pPr>
            <a:r>
              <a:t>Simulate the network evolution, and estimate the model based on the simulations</a:t>
            </a:r>
          </a:p>
        </p:txBody>
      </p:sp>
      <p:sp>
        <p:nvSpPr>
          <p:cNvPr id="271" name="Shape 27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Shape 272"/>
          <p:cNvSpPr/>
          <p:nvPr/>
        </p:nvSpPr>
        <p:spPr>
          <a:xfrm>
            <a:off x="3849030" y="8388350"/>
            <a:ext cx="50602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 fitted/have a model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75" name="Shape 275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/>
            <a:r>
              <a:t>Methodology: Hypothesis Testing</a:t>
            </a:r>
          </a:p>
        </p:txBody>
      </p:sp>
      <p:sp>
        <p:nvSpPr>
          <p:cNvPr id="276" name="Shape 276"/>
          <p:cNvSpPr/>
          <p:nvPr/>
        </p:nvSpPr>
        <p:spPr>
          <a:xfrm>
            <a:off x="5015135" y="5983585"/>
            <a:ext cx="4337051" cy="916732"/>
          </a:xfrm>
          <a:prstGeom prst="roundRect">
            <a:avLst>
              <a:gd name="adj" fmla="val 47552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1832061" y="6441950"/>
            <a:ext cx="2765339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8" name="Shape 278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Hypothesis Testing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Single parameter test</a:t>
            </a:r>
          </a:p>
          <a:p>
            <a:pPr lvl="1" marL="826769" indent="-413384" defTabSz="543305">
              <a:spcBef>
                <a:spcPts val="3900"/>
              </a:spcBef>
              <a:defRPr sz="2790"/>
            </a:pPr>
            <a:r>
              <a:t>To determine the significance of covariates in the model; longitudinal changes can be [partially] explained by that covariate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Multi-parameter differences between groups</a:t>
            </a:r>
          </a:p>
          <a:p>
            <a:pPr lvl="1" marL="826769" indent="-413384" defTabSz="543305">
              <a:spcBef>
                <a:spcPts val="3900"/>
              </a:spcBef>
              <a:defRPr sz="2790"/>
            </a:pPr>
            <a:r>
              <a:t>To compare two project models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Multivariate ANOVA</a:t>
            </a:r>
          </a:p>
          <a:p>
            <a:pPr lvl="1" marL="826769" indent="-413384" defTabSz="543305">
              <a:spcBef>
                <a:spcPts val="3900"/>
              </a:spcBef>
              <a:defRPr sz="2790"/>
            </a:pPr>
            <a:r>
              <a:t>To compare a group of projects and a project</a:t>
            </a:r>
          </a:p>
        </p:txBody>
      </p:sp>
      <p:sp>
        <p:nvSpPr>
          <p:cNvPr id="282" name="Shape 28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85" name="Shape 285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Methodology: Results</a:t>
            </a:r>
          </a:p>
        </p:txBody>
      </p:sp>
      <p:sp>
        <p:nvSpPr>
          <p:cNvPr id="286" name="Shape 286"/>
          <p:cNvSpPr/>
          <p:nvPr/>
        </p:nvSpPr>
        <p:spPr>
          <a:xfrm>
            <a:off x="5332635" y="7181229"/>
            <a:ext cx="4337051" cy="1813671"/>
          </a:xfrm>
          <a:prstGeom prst="roundRect">
            <a:avLst>
              <a:gd name="adj" fmla="val 24036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1904888" y="8088064"/>
            <a:ext cx="2870312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8" name="Shape 288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Qualitative Validation</a:t>
            </a: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Interviews/surveys</a:t>
            </a:r>
          </a:p>
          <a:p>
            <a:pPr lvl="1" marL="750711" indent="-328436" defTabSz="554990">
              <a:spcBef>
                <a:spcPts val="3000"/>
              </a:spcBef>
              <a:defRPr sz="2660"/>
            </a:pPr>
            <a:r>
              <a:t>Semi-structured interviews with contributors</a:t>
            </a:r>
          </a:p>
          <a:p>
            <a:pPr lvl="1" marL="750711" indent="-328436" defTabSz="554990">
              <a:spcBef>
                <a:spcPts val="3000"/>
              </a:spcBef>
              <a:defRPr sz="2660"/>
            </a:pPr>
            <a:r>
              <a:t>Not </a:t>
            </a:r>
            <a:r>
              <a:rPr strike="sngStrike"/>
              <a:t>open-coding</a:t>
            </a:r>
            <a:r>
              <a:t>. Using pre-existing categories in coding that maps to the covariates in the model</a:t>
            </a:r>
          </a:p>
          <a:p>
            <a:pPr lvl="1" marL="750711" indent="-328436" defTabSz="554990">
              <a:spcBef>
                <a:spcPts val="3000"/>
              </a:spcBef>
              <a:defRPr sz="2660"/>
            </a:pPr>
            <a:r>
              <a:t>Multiple coders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Sentiment analysis</a:t>
            </a:r>
          </a:p>
          <a:p>
            <a:pPr lvl="1" marL="762440" indent="-340165" defTabSz="554990">
              <a:spcBef>
                <a:spcPts val="3900"/>
              </a:spcBef>
              <a:defRPr sz="3420"/>
            </a:pPr>
            <a:r>
              <a:rPr sz="2755"/>
              <a:t>Contents of messages sent/received by top contributors</a:t>
            </a:r>
            <a:endParaRPr sz="2755"/>
          </a:p>
          <a:p>
            <a:pPr lvl="1" marL="762440" indent="-340165" defTabSz="554990">
              <a:spcBef>
                <a:spcPts val="3900"/>
              </a:spcBef>
              <a:defRPr sz="3420"/>
            </a:pPr>
            <a:r>
              <a:rPr sz="2755"/>
              <a:t>A time series of sentiments, to analyze</a:t>
            </a:r>
          </a:p>
        </p:txBody>
      </p:sp>
      <p:sp>
        <p:nvSpPr>
          <p:cNvPr id="292" name="Shape 29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sz="2952"/>
            </a:pPr>
            <a:r>
              <a:t>Represented Collaboration with Longitudinal Change 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Modeled change and Rate of change statistically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Expressed underlying properties/values of community behavior as model effects and their significance and relative importance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Validated using qualitative methods</a:t>
            </a:r>
            <a:endParaRPr sz="984"/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Good starting point for gaining an understanding of longitudinal change of underlying properties of an open source project community. </a:t>
            </a:r>
            <a:r>
              <a:rPr sz="1066">
                <a:solidFill>
                  <a:srgbClr val="A6AAA9"/>
                </a:solidFill>
              </a:rPr>
              <a:t>(e.g. Github plug-in indicator)</a:t>
            </a:r>
            <a:endParaRPr sz="984"/>
          </a:p>
        </p:txBody>
      </p:sp>
      <p:sp>
        <p:nvSpPr>
          <p:cNvPr id="296" name="Shape 29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What has been done,</a:t>
            </a:r>
          </a:p>
          <a:p>
            <a:pPr defTabSz="490727">
              <a:defRPr sz="6719"/>
            </a:pPr>
            <a:r>
              <a:t>What remains to be done</a:t>
            </a:r>
          </a:p>
        </p:txBody>
      </p:sp>
      <p:sp>
        <p:nvSpPr>
          <p:cNvPr id="299" name="Shape 2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collection for mailing list archives is completed. </a:t>
            </a:r>
          </a:p>
          <a:p>
            <a:pPr/>
            <a:r>
              <a:t>Issue tracking system &amp; source code interactions data is in the progress. </a:t>
            </a:r>
          </a:p>
          <a:p>
            <a:pPr/>
            <a:r>
              <a:t>Once all data is collected an cleaned, will do the statistical modeling. </a:t>
            </a:r>
          </a:p>
          <a:p>
            <a:pPr/>
            <a:r>
              <a:t>Next, we will do the qualitative validation.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Timeline</a:t>
            </a:r>
          </a:p>
        </p:txBody>
      </p:sp>
      <p:pic>
        <p:nvPicPr>
          <p:cNvPr id="302" name="Screen Shot 2016-02-09 at 4.18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711450"/>
            <a:ext cx="7442200" cy="608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this about?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584621" y="2787898"/>
            <a:ext cx="11378358" cy="3294758"/>
          </a:xfrm>
          <a:prstGeom prst="rect">
            <a:avLst/>
          </a:prstGeom>
        </p:spPr>
        <p:txBody>
          <a:bodyPr/>
          <a:lstStyle/>
          <a:p>
            <a:pPr/>
            <a:r>
              <a:t>Interactions can be modeled as graphs</a:t>
            </a:r>
          </a:p>
          <a:p>
            <a:pPr/>
            <a:r>
              <a:t>Graphs change through time</a:t>
            </a:r>
          </a:p>
          <a:p>
            <a:pPr/>
            <a:r>
              <a:t>Can these changing graphs reflect the climate happening during the run-up to fork</a:t>
            </a:r>
          </a:p>
        </p:txBody>
      </p:sp>
      <p:sp>
        <p:nvSpPr>
          <p:cNvPr id="131" name="Shape 13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Shape 132"/>
          <p:cNvSpPr/>
          <p:nvPr/>
        </p:nvSpPr>
        <p:spPr>
          <a:xfrm>
            <a:off x="3387724" y="2127250"/>
            <a:ext cx="62293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attempt: problem context</a:t>
            </a:r>
          </a:p>
        </p:txBody>
      </p:sp>
      <p:pic>
        <p:nvPicPr>
          <p:cNvPr id="133" name="Chordoma-Research-Network-Change-2012.jpg"/>
          <p:cNvPicPr>
            <a:picLocks noChangeAspect="1"/>
          </p:cNvPicPr>
          <p:nvPr/>
        </p:nvPicPr>
        <p:blipFill>
          <a:blip r:embed="rId2">
            <a:extLst/>
          </a:blip>
          <a:srcRect l="0" t="0" r="48674" b="0"/>
          <a:stretch>
            <a:fillRect/>
          </a:stretch>
        </p:blipFill>
        <p:spPr>
          <a:xfrm>
            <a:off x="579832" y="5981700"/>
            <a:ext cx="2791593" cy="2488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Chordoma-Research-Network-Change-2012.jpg"/>
          <p:cNvPicPr>
            <a:picLocks noChangeAspect="1"/>
          </p:cNvPicPr>
          <p:nvPr/>
        </p:nvPicPr>
        <p:blipFill>
          <a:blip r:embed="rId2">
            <a:extLst/>
          </a:blip>
          <a:srcRect l="52658" t="0" r="0" b="0"/>
          <a:stretch>
            <a:fillRect/>
          </a:stretch>
        </p:blipFill>
        <p:spPr>
          <a:xfrm>
            <a:off x="9529900" y="5981700"/>
            <a:ext cx="2574898" cy="2488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Chordoma-Research-Network-Change-2012.jpg"/>
          <p:cNvPicPr>
            <a:picLocks noChangeAspect="1"/>
          </p:cNvPicPr>
          <p:nvPr/>
        </p:nvPicPr>
        <p:blipFill>
          <a:blip r:embed="rId2">
            <a:extLst/>
          </a:blip>
          <a:srcRect l="0" t="0" r="58113" b="0"/>
          <a:stretch>
            <a:fillRect/>
          </a:stretch>
        </p:blipFill>
        <p:spPr>
          <a:xfrm>
            <a:off x="3805632" y="5981700"/>
            <a:ext cx="2278186" cy="248838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7740650" y="6749653"/>
            <a:ext cx="825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…</a:t>
            </a:r>
          </a:p>
        </p:txBody>
      </p:sp>
      <p:sp>
        <p:nvSpPr>
          <p:cNvPr id="137" name="Shape 137"/>
          <p:cNvSpPr/>
          <p:nvPr/>
        </p:nvSpPr>
        <p:spPr>
          <a:xfrm>
            <a:off x="1912142" y="8511827"/>
            <a:ext cx="1270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﻿﻿</a:t>
            </a:r>
          </a:p>
        </p:txBody>
      </p:sp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1903" y="8698755"/>
            <a:ext cx="3175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51412" y="8690917"/>
            <a:ext cx="3302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60670" y="8707586"/>
            <a:ext cx="3683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64338" y="8881516"/>
            <a:ext cx="304801" cy="6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393700" y="5842000"/>
            <a:ext cx="12053144" cy="3556546"/>
          </a:xfrm>
          <a:prstGeom prst="roundRect">
            <a:avLst>
              <a:gd name="adj" fmla="val 14259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305" name="Shape 30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Suggestions? Help?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forking?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952500" y="2603500"/>
            <a:ext cx="11395472" cy="6286500"/>
          </a:xfrm>
          <a:prstGeom prst="rect">
            <a:avLst/>
          </a:prstGeom>
        </p:spPr>
        <p:txBody>
          <a:bodyPr/>
          <a:lstStyle/>
          <a:p>
            <a:pPr lvl="1"/>
            <a:r>
              <a:t>“when a part of a development community (or a third party not related to the project) starts a completely independent line of development based on the source code basis of the project.”</a:t>
            </a:r>
          </a:p>
          <a:p>
            <a:pPr lvl="2"/>
            <a:r>
              <a:t>It can be 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Undesirable</a:t>
            </a:r>
            <a:r>
              <a:t>: </a:t>
            </a:r>
          </a:p>
          <a:p>
            <a:pPr lvl="3"/>
            <a:r>
              <a:t>Dilution of workforce</a:t>
            </a:r>
          </a:p>
          <a:p>
            <a:pPr lvl="3"/>
            <a:r>
              <a:t>Flaming &amp; unhealthy dynamics</a:t>
            </a:r>
          </a:p>
          <a:p>
            <a:pPr lvl="3"/>
            <a:r>
              <a:t>Redundant work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Shape 147"/>
          <p:cNvSpPr/>
          <p:nvPr/>
        </p:nvSpPr>
        <p:spPr>
          <a:xfrm>
            <a:off x="7466379" y="5242768"/>
            <a:ext cx="93706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0"/>
            </a:lvl1pPr>
          </a:lstStyle>
          <a:p>
            <a:pPr/>
            <a:r>
              <a:t>}</a:t>
            </a:r>
          </a:p>
        </p:txBody>
      </p:sp>
      <p:sp>
        <p:nvSpPr>
          <p:cNvPr id="148" name="Shape 148"/>
          <p:cNvSpPr/>
          <p:nvPr/>
        </p:nvSpPr>
        <p:spPr>
          <a:xfrm>
            <a:off x="8331504" y="6851649"/>
            <a:ext cx="19043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people suffer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493000" y="2832100"/>
            <a:ext cx="5229523" cy="5210324"/>
          </a:xfrm>
          <a:prstGeom prst="ellips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Undesirable forks = ?</a:t>
            </a:r>
          </a:p>
        </p:txBody>
      </p:sp>
      <p:sp>
        <p:nvSpPr>
          <p:cNvPr id="152" name="Shape 152"/>
          <p:cNvSpPr/>
          <p:nvPr>
            <p:ph type="body" sz="half" idx="1"/>
          </p:nvPr>
        </p:nvSpPr>
        <p:spPr>
          <a:xfrm>
            <a:off x="952500" y="2603500"/>
            <a:ext cx="6336705" cy="5261124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Undesirable forks: </a:t>
            </a:r>
            <a:r>
              <a:rPr b="0" sz="2600">
                <a:latin typeface="+mn-lt"/>
                <a:ea typeface="+mn-ea"/>
                <a:cs typeface="+mn-cs"/>
                <a:sym typeface="Helvetica Light"/>
              </a:rPr>
              <a:t>Perceived as bad forks, that affects the developer community and users negatively, and would’ve been avoided if possible.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Socially-related forks</a:t>
            </a:r>
            <a:r>
              <a:t>: </a:t>
            </a:r>
            <a:r>
              <a:rPr sz="2600"/>
              <a:t>Could have left traces in the developers’ interactions data.</a:t>
            </a:r>
          </a:p>
        </p:txBody>
      </p:sp>
      <p:sp>
        <p:nvSpPr>
          <p:cNvPr id="153" name="Shape 153"/>
          <p:cNvSpPr/>
          <p:nvPr/>
        </p:nvSpPr>
        <p:spPr>
          <a:xfrm>
            <a:off x="8352060" y="4005882"/>
            <a:ext cx="3511402" cy="3481736"/>
          </a:xfrm>
          <a:prstGeom prst="ellipse">
            <a:avLst/>
          </a:prstGeom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9067378" y="5178821"/>
            <a:ext cx="2080767" cy="1978126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9324520" y="5354711"/>
            <a:ext cx="15664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53585F"/>
                </a:solidFill>
              </a:defRPr>
            </a:lvl1pPr>
          </a:lstStyle>
          <a:p>
            <a:pPr/>
            <a:r>
              <a:t>Undesirable</a:t>
            </a:r>
          </a:p>
        </p:txBody>
      </p:sp>
      <p:sp>
        <p:nvSpPr>
          <p:cNvPr id="156" name="Shape 156"/>
          <p:cNvSpPr/>
          <p:nvPr/>
        </p:nvSpPr>
        <p:spPr>
          <a:xfrm>
            <a:off x="9090592" y="4217230"/>
            <a:ext cx="20343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53585F"/>
                </a:solidFill>
              </a:defRPr>
            </a:lvl1pPr>
          </a:lstStyle>
          <a:p>
            <a:pPr/>
            <a:r>
              <a:t>Socially-related</a:t>
            </a:r>
          </a:p>
        </p:txBody>
      </p:sp>
      <p:sp>
        <p:nvSpPr>
          <p:cNvPr id="157" name="Shape 157"/>
          <p:cNvSpPr/>
          <p:nvPr/>
        </p:nvSpPr>
        <p:spPr>
          <a:xfrm>
            <a:off x="9528730" y="2813049"/>
            <a:ext cx="115806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53585F"/>
                </a:solidFill>
              </a:defRPr>
            </a:lvl1pPr>
          </a:lstStyle>
          <a:p>
            <a:pPr/>
            <a:r>
              <a:t>forked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Projects Fork?</a:t>
            </a:r>
          </a:p>
        </p:txBody>
      </p:sp>
      <p:pic>
        <p:nvPicPr>
          <p:cNvPr id="160" name="Screen Shot 2016-02-05 at 12.36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6619" y="3231951"/>
            <a:ext cx="8831892" cy="328951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Shape 162"/>
          <p:cNvSpPr/>
          <p:nvPr/>
        </p:nvSpPr>
        <p:spPr>
          <a:xfrm>
            <a:off x="2119678" y="3536949"/>
            <a:ext cx="634700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63" name="Shape 163"/>
          <p:cNvSpPr/>
          <p:nvPr/>
        </p:nvSpPr>
        <p:spPr>
          <a:xfrm>
            <a:off x="523443" y="4197349"/>
            <a:ext cx="177251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Socially-related</a:t>
            </a:r>
          </a:p>
        </p:txBody>
      </p:sp>
      <p:sp>
        <p:nvSpPr>
          <p:cNvPr id="164" name="Shape 164"/>
          <p:cNvSpPr/>
          <p:nvPr/>
        </p:nvSpPr>
        <p:spPr>
          <a:xfrm>
            <a:off x="2718198" y="3937000"/>
            <a:ext cx="39579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H.F.</a:t>
            </a:r>
          </a:p>
        </p:txBody>
      </p:sp>
      <p:sp>
        <p:nvSpPr>
          <p:cNvPr id="165" name="Shape 165"/>
          <p:cNvSpPr/>
          <p:nvPr/>
        </p:nvSpPr>
        <p:spPr>
          <a:xfrm>
            <a:off x="2716801" y="4432300"/>
            <a:ext cx="39579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U.F.</a:t>
            </a:r>
          </a:p>
        </p:txBody>
      </p:sp>
      <p:sp>
        <p:nvSpPr>
          <p:cNvPr id="166" name="Shape 166"/>
          <p:cNvSpPr/>
          <p:nvPr/>
        </p:nvSpPr>
        <p:spPr>
          <a:xfrm>
            <a:off x="2983278" y="4083049"/>
            <a:ext cx="39579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{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Work</a:t>
            </a:r>
          </a:p>
        </p:txBody>
      </p:sp>
      <p:sp>
        <p:nvSpPr>
          <p:cNvPr id="169" name="Shape 16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Shape 170"/>
          <p:cNvSpPr/>
          <p:nvPr/>
        </p:nvSpPr>
        <p:spPr>
          <a:xfrm>
            <a:off x="2088864" y="8316760"/>
            <a:ext cx="8166672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4200"/>
              </a:spcBef>
            </a:pPr>
            <a:r>
              <a:t>Gap: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Run-up to forks</a:t>
            </a:r>
            <a:r>
              <a:t> seldom studied</a:t>
            </a:r>
          </a:p>
        </p:txBody>
      </p:sp>
      <p:graphicFrame>
        <p:nvGraphicFramePr>
          <p:cNvPr id="171" name="Table 171"/>
          <p:cNvGraphicFramePr/>
          <p:nvPr/>
        </p:nvGraphicFramePr>
        <p:xfrm>
          <a:off x="1060450" y="2527300"/>
          <a:ext cx="53340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171158"/>
                <a:gridCol w="4052341"/>
              </a:tblGrid>
              <a:tr h="582930">
                <a:tc>
                  <a:txBody>
                    <a:bodyPr/>
                    <a:lstStyle/>
                    <a:p>
                      <a:pPr>
                        <a:spcBef>
                          <a:spcPts val="3200"/>
                        </a:spcBef>
                        <a:defRPr b="0"/>
                      </a:pPr>
                      <a:r>
                        <a:rPr b="1" sz="2800">
                          <a:sym typeface="Helvetica"/>
                        </a:rPr>
                        <a:t>What we can know about FOSS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200"/>
                        </a:spcBef>
                        <a:defRPr sz="2800">
                          <a:sym typeface="Helvetica"/>
                        </a:defRPr>
                      </a:pPr>
                      <a:r>
                        <a:t>What we do </a:t>
                      </a:r>
                      <a:r>
                        <a:rPr i="1"/>
                        <a:t>not know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  <a:r>
                        <a:t>Identifying knowledge brokers </a:t>
                      </a:r>
                      <a:r>
                        <a:rPr sz="1400"/>
                        <a:t>[47]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300"/>
                        <a:t>Static point of view; People are important, but how do these roles change, how they move around around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  <a:r>
                        <a:t>Visual exploration of collaboration </a:t>
                      </a:r>
                      <a:r>
                        <a:rPr sz="1400"/>
                        <a:t>[52]</a:t>
                      </a:r>
                      <a:endParaRPr sz="1400"/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Interesting, but not quantitatively conclusive. Many hidden processes that remain unexplored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  <a:r>
                        <a:t>Post-forking porting of new features</a:t>
                      </a:r>
                      <a:r>
                        <a:rPr sz="1400"/>
                        <a:t> [7]</a:t>
                      </a:r>
                      <a:r>
                        <a:t> or bug fixes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  <a:r>
                        <a:t>Social structures and dynamics </a:t>
                      </a:r>
                      <a:r>
                        <a:rPr sz="1400"/>
                        <a:t>[10]</a:t>
                      </a:r>
                    </a:p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How these structures change through time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  <a:r>
                        <a:t>Identifying “key” events</a:t>
                      </a:r>
                      <a:r>
                        <a:rPr sz="1400"/>
                        <a:t> [1]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Compared only two snapshots; not longitudinal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500"/>
                      </a:pPr>
                      <a:r>
                        <a:rPr sz="2400"/>
                        <a:t>Tension between diversity &amp; homogeneity</a:t>
                      </a:r>
                      <a:r>
                        <a:rPr sz="1400"/>
                        <a:t> [28]</a:t>
                      </a:r>
                    </a:p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600"/>
                      </a:pPr>
                      <a:r>
                        <a:t>Age of developers and survival rate </a:t>
                      </a:r>
                      <a:r>
                        <a:rPr sz="1400"/>
                        <a:t>[21]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How can this be used to understand forking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  <a:r>
                        <a:t>Communication patterns </a:t>
                      </a:r>
                      <a:r>
                        <a:rPr sz="1400"/>
                        <a:t>[24]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Change through time?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  <a:r>
                        <a:t>Sustainability </a:t>
                      </a:r>
                      <a:r>
                        <a:rPr sz="1400"/>
                        <a:t>[31]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How to maintain a sustainable project without forking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Goals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2984500" y="2609850"/>
            <a:ext cx="11099800" cy="4754464"/>
          </a:xfrm>
          <a:prstGeom prst="rect">
            <a:avLst/>
          </a:prstGeom>
        </p:spPr>
        <p:txBody>
          <a:bodyPr/>
          <a:lstStyle/>
          <a:p>
            <a:pPr/>
            <a:r>
              <a:t>Any traces left?</a:t>
            </a:r>
          </a:p>
          <a:p>
            <a:pPr/>
            <a:r>
              <a:t>Do different forks leave different traces?</a:t>
            </a:r>
          </a:p>
          <a:p>
            <a:pPr/>
            <a:r>
              <a:t>Key indicators = ?</a:t>
            </a:r>
          </a:p>
          <a:p>
            <a:pPr lvl="2"/>
            <a:r>
              <a:t>Validate</a:t>
            </a:r>
            <a:br/>
          </a:p>
        </p:txBody>
      </p:sp>
      <p:sp>
        <p:nvSpPr>
          <p:cNvPr id="175" name="Shape 17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Shape 176"/>
          <p:cNvSpPr/>
          <p:nvPr/>
        </p:nvSpPr>
        <p:spPr>
          <a:xfrm>
            <a:off x="1076736" y="7800131"/>
            <a:ext cx="10851328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Why these are important: </a:t>
            </a:r>
            <a:br/>
            <a:r>
              <a:t>Because if we know these, we could identify unhealthy dynamics and fix them before it’s irreversible.</a:t>
            </a:r>
          </a:p>
        </p:txBody>
      </p:sp>
      <p:sp>
        <p:nvSpPr>
          <p:cNvPr id="177" name="Shape 177"/>
          <p:cNvSpPr/>
          <p:nvPr/>
        </p:nvSpPr>
        <p:spPr>
          <a:xfrm>
            <a:off x="2119678" y="2283668"/>
            <a:ext cx="93706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0"/>
            </a:lvl1pPr>
          </a:lstStyle>
          <a:p>
            <a:pPr/>
            <a:r>
              <a:t>{</a:t>
            </a:r>
          </a:p>
        </p:txBody>
      </p:sp>
      <p:sp>
        <p:nvSpPr>
          <p:cNvPr id="178" name="Shape 178"/>
          <p:cNvSpPr/>
          <p:nvPr/>
        </p:nvSpPr>
        <p:spPr>
          <a:xfrm>
            <a:off x="526643" y="3930649"/>
            <a:ext cx="17407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Quantitative</a:t>
            </a:r>
          </a:p>
        </p:txBody>
      </p:sp>
      <p:sp>
        <p:nvSpPr>
          <p:cNvPr id="179" name="Shape 179"/>
          <p:cNvSpPr/>
          <p:nvPr/>
        </p:nvSpPr>
        <p:spPr>
          <a:xfrm>
            <a:off x="3135678" y="5480050"/>
            <a:ext cx="93706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{</a:t>
            </a:r>
          </a:p>
        </p:txBody>
      </p:sp>
      <p:sp>
        <p:nvSpPr>
          <p:cNvPr id="180" name="Shape 180"/>
          <p:cNvSpPr/>
          <p:nvPr/>
        </p:nvSpPr>
        <p:spPr>
          <a:xfrm>
            <a:off x="1849225" y="6311899"/>
            <a:ext cx="15541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Qualitative</a:t>
            </a:r>
          </a:p>
        </p:txBody>
      </p:sp>
      <p:sp>
        <p:nvSpPr>
          <p:cNvPr id="181" name="Shape 181"/>
          <p:cNvSpPr/>
          <p:nvPr/>
        </p:nvSpPr>
        <p:spPr>
          <a:xfrm>
            <a:off x="4841212" y="6627713"/>
            <a:ext cx="17963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7458" indent="-407458" algn="l">
              <a:buSzPct val="75000"/>
              <a:buChar char="•"/>
              <a:defRPr sz="2100"/>
            </a:pPr>
            <a:r>
              <a:t>Interviews</a:t>
            </a:r>
          </a:p>
          <a:p>
            <a:pPr marL="407458" indent="-407458" algn="l">
              <a:buSzPct val="75000"/>
              <a:buChar char="•"/>
              <a:defRPr sz="2100"/>
            </a:pPr>
            <a:r>
              <a:t>Surveys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997200" y="1859756"/>
            <a:ext cx="8111112" cy="6973951"/>
          </a:xfrm>
          <a:prstGeom prst="rect">
            <a:avLst/>
          </a:prstGeom>
        </p:spPr>
      </p:pic>
      <p:sp>
        <p:nvSpPr>
          <p:cNvPr id="184" name="Shape 184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85" name="Shape 185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Shape 186"/>
          <p:cNvSpPr/>
          <p:nvPr/>
        </p:nvSpPr>
        <p:spPr>
          <a:xfrm>
            <a:off x="2246678" y="1473199"/>
            <a:ext cx="6347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500"/>
            </a:lvl1pPr>
          </a:lstStyle>
          <a:p>
            <a:pPr/>
            <a:r>
              <a:t>{</a:t>
            </a:r>
          </a:p>
        </p:txBody>
      </p:sp>
      <p:sp>
        <p:nvSpPr>
          <p:cNvPr id="187" name="Shape 187"/>
          <p:cNvSpPr/>
          <p:nvPr/>
        </p:nvSpPr>
        <p:spPr>
          <a:xfrm>
            <a:off x="2914726" y="3130549"/>
            <a:ext cx="974028" cy="369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600"/>
            </a:lvl1pPr>
          </a:lstStyle>
          <a:p>
            <a:pPr/>
            <a:r>
              <a:t>{</a:t>
            </a:r>
          </a:p>
        </p:txBody>
      </p:sp>
      <p:sp>
        <p:nvSpPr>
          <p:cNvPr id="188" name="Shape 188"/>
          <p:cNvSpPr/>
          <p:nvPr/>
        </p:nvSpPr>
        <p:spPr>
          <a:xfrm>
            <a:off x="158343" y="2317749"/>
            <a:ext cx="21979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Data Collection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264312" y="4908549"/>
            <a:ext cx="2773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Statistical Modeling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