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6" r:id="rId4"/>
    <p:sldId id="287" r:id="rId5"/>
    <p:sldId id="330" r:id="rId6"/>
    <p:sldId id="275" r:id="rId7"/>
    <p:sldId id="307" r:id="rId8"/>
    <p:sldId id="328" r:id="rId9"/>
    <p:sldId id="329" r:id="rId10"/>
    <p:sldId id="309" r:id="rId11"/>
    <p:sldId id="323" r:id="rId12"/>
    <p:sldId id="325" r:id="rId13"/>
    <p:sldId id="326" r:id="rId14"/>
    <p:sldId id="327" r:id="rId15"/>
    <p:sldId id="332" r:id="rId16"/>
    <p:sldId id="290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66E67"/>
    <a:srgbClr val="000000"/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14" autoAdjust="0"/>
  </p:normalViewPr>
  <p:slideViewPr>
    <p:cSldViewPr snapToGrid="0" snapToObjects="1">
      <p:cViewPr varScale="1">
        <p:scale>
          <a:sx n="58" d="100"/>
          <a:sy n="58" d="100"/>
        </p:scale>
        <p:origin x="5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rgbClr val="766E67"/>
                </a:solidFill>
                <a:latin typeface="Cambria" panose="02040503050406030204" pitchFamily="18" charset="0"/>
              </a:rPr>
              <a:t>Main Reasons for forking </a:t>
            </a:r>
          </a:p>
        </c:rich>
      </c:tx>
      <c:layout>
        <c:manualLayout>
          <c:xMode val="edge"/>
          <c:yMode val="edge"/>
          <c:x val="0.2933345292875391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Main Reasons for forking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Technical differences</c:v>
                </c:pt>
                <c:pt idx="1">
                  <c:v>Discontinuation of Orriginal Project</c:v>
                </c:pt>
                <c:pt idx="2">
                  <c:v>More community-driven development</c:v>
                </c:pt>
                <c:pt idx="3">
                  <c:v>Legal issues</c:v>
                </c:pt>
                <c:pt idx="4">
                  <c:v>Commercial strategy forks</c:v>
                </c:pt>
                <c:pt idx="5">
                  <c:v>Differences among developer team</c:v>
                </c:pt>
                <c:pt idx="6">
                  <c:v>Not Found</c:v>
                </c:pt>
                <c:pt idx="7">
                  <c:v>Experimental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60</c:v>
                </c:pt>
                <c:pt idx="1">
                  <c:v>44</c:v>
                </c:pt>
                <c:pt idx="2">
                  <c:v>29</c:v>
                </c:pt>
                <c:pt idx="3">
                  <c:v>24</c:v>
                </c:pt>
                <c:pt idx="4">
                  <c:v>20</c:v>
                </c:pt>
                <c:pt idx="5">
                  <c:v>16</c:v>
                </c:pt>
                <c:pt idx="6">
                  <c:v>22</c:v>
                </c:pt>
                <c:pt idx="7">
                  <c:v>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26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3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3">
      <a:schemeClr val="dk1"/>
    </cs:effectRef>
    <cs:fontRef idx="minor">
      <a:schemeClr val="tx1"/>
    </cs:fontRef>
  </cs:dataPoint3D>
  <cs:dataPointLine>
    <cs:lnRef idx="1">
      <cs:styleClr val="auto"/>
    </cs:lnRef>
    <cs:lineWidthScale>7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3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3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3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387F68-D577-DB41-B81A-945DE18A48A7}" type="datetimeFigureOut">
              <a:rPr lang="en-US"/>
              <a:pPr>
                <a:defRPr/>
              </a:pPr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5C74B04-9C03-CD49-8DCD-8FE9E46D3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6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C33D0F3-3DE6-3F45-8BE6-32B9262A5CF9}" type="datetimeFigureOut">
              <a:rPr lang="en-US"/>
              <a:pPr>
                <a:defRPr/>
              </a:pPr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6365EB-B40E-DE47-AFB7-0594A0334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Tx/>
              <a:buChar char="•"/>
            </a:pPr>
            <a:r>
              <a:rPr lang="en-US" sz="2000" dirty="0" smtClean="0">
                <a:latin typeface="Calibri" charset="0"/>
                <a:ea typeface="ＭＳ Ｐゴシック" charset="0"/>
              </a:rPr>
              <a:t>Useful?</a:t>
            </a:r>
          </a:p>
          <a:p>
            <a:pPr lvl="2">
              <a:buFontTx/>
              <a:buChar char="•"/>
            </a:pPr>
            <a:r>
              <a:rPr lang="en-US" sz="2000" dirty="0" smtClean="0">
                <a:latin typeface="Calibri" charset="0"/>
                <a:ea typeface="ＭＳ Ｐゴシック" charset="0"/>
              </a:rPr>
              <a:t>Successful?</a:t>
            </a:r>
          </a:p>
          <a:p>
            <a:pPr lvl="2">
              <a:buFontTx/>
              <a:buChar char="•"/>
            </a:pPr>
            <a:r>
              <a:rPr lang="en-US" sz="2000" dirty="0" smtClean="0">
                <a:latin typeface="Calibri" charset="0"/>
                <a:ea typeface="ＭＳ Ｐゴシック" charset="0"/>
              </a:rPr>
              <a:t>Popular?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365EB-B40E-DE47-AFB7-0594A033493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0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Personal differences  2008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365EB-B40E-DE47-AFB7-0594A033493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differences 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365EB-B40E-DE47-AFB7-0594A03349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community</a:t>
            </a:r>
            <a:r>
              <a:rPr lang="en-US" baseline="0" dirty="0" smtClean="0"/>
              <a:t> driven development   2007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365EB-B40E-DE47-AFB7-0594A03349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064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EDD6D-BFEB-4A45-823F-0619D4ED401C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B1A59-BE68-F847-8D43-AFCB86B141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447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D1B2F-81C9-1542-86CE-663142A1742E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B8030-5102-9848-8D1B-C5297A54B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39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339E9-614F-EF47-9DB8-58F4C802C176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5B258-E90B-4647-95A5-FD586F00E5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249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2F07F-A181-3A4E-8CA7-55551F7B1755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F5A3E-E3C9-554C-B5F9-83ADA4557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47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A509D-0382-6945-8FC4-54D4B595414C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FAEA5-079D-0D41-AEA5-58656B57F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97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0E052-358D-0F49-BC2B-93688B279F9A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C178E-BC5B-6E4F-98A0-6DBD46841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71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72730-A7E4-E24E-9DEA-66783BC7243C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42BAC-9F27-2C4F-9DFB-28647562AA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761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1CC38-9053-9D47-B8FA-7B27AC8DDC1F}" type="datetime4">
              <a:rPr lang="en-US"/>
              <a:pPr>
                <a:defRPr/>
              </a:pPr>
              <a:t>May 5,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858F0-1E0D-AD4D-93D1-4F404C7EB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9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6CB7-DBEA-9646-85C9-F6ADA1628844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44D31-5C0D-BF49-BEC2-511C7E392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30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768B8-C33F-CC4E-8668-BAEEA70EAF1C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E476-D07E-F740-B7E8-96F5895035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6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716DF-4AC0-C844-AA31-FC6E2C2181C3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DA348-85AC-E444-B2C3-B9519DF63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899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C53AF-2A86-9549-B29C-8B57AA9AD5B7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FEAA-4265-474D-8356-22E59CEDE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36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08F8C-D5A8-C742-9CC2-387F125B4DB0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1E115-1B6F-7A48-94AC-E004C7B793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404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FF7F-9B94-994E-A7AA-1ABCB02EC93C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821F-8117-5A4F-B95C-A555136F0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39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7622-0407-F64C-8561-877B289AED01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6CFF5-DF80-654C-A772-63A1DC297E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30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720B3-5782-AC4C-9DC7-968E782484A9}" type="datetime4">
              <a:rPr lang="en-US"/>
              <a:pPr>
                <a:defRPr/>
              </a:pPr>
              <a:t>May 5,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1E9B0-D207-464E-AA75-EF8C9A885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17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5D637BAF-8142-404F-86EA-F154CC998F7E}" type="datetime4">
              <a:rPr lang="en-US"/>
              <a:pPr>
                <a:defRPr/>
              </a:pPr>
              <a:t>May 5,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842B34AA-31C7-B348-A2D3-FA9FDFED5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zarbaam@eecs.oregonstat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457200" y="1731100"/>
            <a:ext cx="8229600" cy="1761608"/>
          </a:xfrm>
        </p:spPr>
        <p:txBody>
          <a:bodyPr/>
          <a:lstStyle/>
          <a:p>
            <a:r>
              <a:rPr lang="en-US" dirty="0"/>
              <a:t>Temporal Visualization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Collaboration </a:t>
            </a:r>
            <a:r>
              <a:rPr lang="en-US" dirty="0"/>
              <a:t>Graphs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OSS </a:t>
            </a:r>
            <a:r>
              <a:rPr lang="en-US" dirty="0"/>
              <a:t>Software Forks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918766"/>
            <a:ext cx="5594465" cy="25837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Amir Azarbakht, Carlos Jensen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  <a:hlinkClick r:id="rId2"/>
              </a:rPr>
              <a:t>azarbaam@eecs.oregonstate.edu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  <a:hlinkClick r:id="rId2"/>
              </a:rPr>
              <a:t>cjensen@eecs.oregonstate.edu</a:t>
            </a:r>
            <a:endParaRPr lang="en-US" sz="16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defRPr/>
            </a:pPr>
            <a:endParaRPr lang="en-US" sz="105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1050" b="1" dirty="0" smtClean="0"/>
              <a:t>Categories </a:t>
            </a:r>
            <a:r>
              <a:rPr lang="en-US" sz="1050" b="1" dirty="0"/>
              <a:t>and Subject Descriptors </a:t>
            </a:r>
          </a:p>
          <a:p>
            <a:r>
              <a:rPr lang="en-US" sz="1050" dirty="0"/>
              <a:t>H.5.m [Information interfaces and presentation (e.g., HCI)]: Miscellaneous 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b="1" dirty="0" smtClean="0"/>
              <a:t>Keywords </a:t>
            </a:r>
            <a:endParaRPr lang="en-US" sz="1050" b="1" dirty="0"/>
          </a:p>
          <a:p>
            <a:r>
              <a:rPr lang="en-US" sz="1050" dirty="0"/>
              <a:t>Free/</a:t>
            </a:r>
            <a:r>
              <a:rPr lang="en-US" sz="1050" dirty="0" err="1"/>
              <a:t>Libre</a:t>
            </a:r>
            <a:r>
              <a:rPr lang="en-US" sz="1050" dirty="0"/>
              <a:t> Open Source Software Development, FLOSS, Social Dynamics, Temporal Analysis, FOSS, Forking, Socio-technical Interaction Networks. </a:t>
            </a:r>
          </a:p>
        </p:txBody>
      </p:sp>
      <p:pic>
        <p:nvPicPr>
          <p:cNvPr id="6" name="Picture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42" y="3918766"/>
            <a:ext cx="2014958" cy="2011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charset="0"/>
                <a:ea typeface="ＭＳ Ｐゴシック" charset="0"/>
              </a:rPr>
              <a:t>Methodology</a:t>
            </a:r>
            <a:r>
              <a:rPr lang="en-US" dirty="0">
                <a:latin typeface="Cambria" charset="0"/>
                <a:ea typeface="ＭＳ Ｐゴシック" charset="0"/>
              </a:rPr>
              <a:t/>
            </a:r>
            <a:br>
              <a:rPr lang="en-US" dirty="0">
                <a:latin typeface="Cambria" charset="0"/>
                <a:ea typeface="ＭＳ Ｐゴシック" charset="0"/>
              </a:rPr>
            </a:b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199" y="1767407"/>
            <a:ext cx="8229601" cy="2751513"/>
          </a:xfrm>
        </p:spPr>
        <p:txBody>
          <a:bodyPr/>
          <a:lstStyle/>
          <a:p>
            <a:pPr lvl="2">
              <a:buFontTx/>
              <a:buChar char="•"/>
            </a:pPr>
            <a:r>
              <a:rPr lang="en-US" sz="2400" dirty="0">
                <a:sym typeface="Wingdings"/>
              </a:rPr>
              <a:t>Data collection</a:t>
            </a:r>
          </a:p>
          <a:p>
            <a:pPr lvl="2">
              <a:buFontTx/>
              <a:buChar char="•"/>
            </a:pPr>
            <a:r>
              <a:rPr lang="en-US" sz="2400" dirty="0">
                <a:sym typeface="Wingdings"/>
              </a:rPr>
              <a:t>Communication graph</a:t>
            </a:r>
          </a:p>
          <a:p>
            <a:pPr lvl="2">
              <a:buFontTx/>
              <a:buChar char="•"/>
            </a:pPr>
            <a:r>
              <a:rPr lang="en-US" sz="2400" dirty="0">
                <a:sym typeface="Wingdings"/>
              </a:rPr>
              <a:t>Measuring network properties</a:t>
            </a:r>
          </a:p>
          <a:p>
            <a:pPr lvl="2">
              <a:buFontTx/>
              <a:buChar char="•"/>
            </a:pPr>
            <a:r>
              <a:rPr lang="en-US" sz="2400" dirty="0">
                <a:sym typeface="Wingdings"/>
              </a:rPr>
              <a:t>Graph and metric visualization</a:t>
            </a:r>
            <a:endParaRPr lang="en-US" sz="4800" dirty="0">
              <a:latin typeface="Calibri" charset="0"/>
              <a:ea typeface="ＭＳ Ｐゴシック" charset="0"/>
              <a:sym typeface="Wingdings"/>
            </a:endParaRPr>
          </a:p>
          <a:p>
            <a:pPr>
              <a:buFontTx/>
              <a:buChar char="•"/>
            </a:pPr>
            <a:endParaRPr lang="en-US" dirty="0">
              <a:latin typeface="Calibri" charset="0"/>
              <a:ea typeface="ＭＳ Ｐゴシック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738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charset="0"/>
                <a:ea typeface="ＭＳ Ｐゴシック" charset="0"/>
              </a:rPr>
              <a:t>Temporal visualization: </a:t>
            </a:r>
            <a:r>
              <a:rPr lang="en-US" dirty="0" err="1" smtClean="0">
                <a:latin typeface="Cambria" charset="0"/>
                <a:ea typeface="ＭＳ Ｐゴシック" charset="0"/>
              </a:rPr>
              <a:t>Kamailio</a:t>
            </a:r>
            <a:r>
              <a:rPr lang="en-US" dirty="0">
                <a:latin typeface="Cambria" charset="0"/>
                <a:ea typeface="ＭＳ Ｐゴシック" charset="0"/>
              </a:rPr>
              <a:t/>
            </a:r>
            <a:br>
              <a:rPr lang="en-US" dirty="0">
                <a:latin typeface="Cambria" charset="0"/>
                <a:ea typeface="ＭＳ Ｐゴシック" charset="0"/>
              </a:rPr>
            </a:b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199" y="1371600"/>
            <a:ext cx="8229601" cy="4343400"/>
          </a:xfrm>
        </p:spPr>
        <p:txBody>
          <a:bodyPr/>
          <a:lstStyle/>
          <a:p>
            <a:pPr>
              <a:buFontTx/>
              <a:buChar char="•"/>
            </a:pPr>
            <a:endParaRPr lang="en-US" sz="3600" dirty="0" smtClean="0">
              <a:latin typeface="Calibri" charset="0"/>
              <a:ea typeface="ＭＳ Ｐゴシック" charset="0"/>
              <a:sym typeface="Wingdings"/>
            </a:endParaRPr>
          </a:p>
          <a:p>
            <a:pPr>
              <a:buFontTx/>
              <a:buChar char="•"/>
            </a:pPr>
            <a:endParaRPr lang="en-US" dirty="0" smtClean="0">
              <a:latin typeface="Calibri" charset="0"/>
              <a:ea typeface="ＭＳ Ｐゴシック" charset="0"/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9" y="1095375"/>
            <a:ext cx="8522399" cy="45141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744460" y="4445060"/>
            <a:ext cx="489042" cy="81257"/>
          </a:xfrm>
          <a:prstGeom prst="rect">
            <a:avLst/>
          </a:prstGeom>
          <a:solidFill>
            <a:srgbClr val="FCFFFF"/>
          </a:solidFill>
          <a:ln w="9525" cap="flat" cmpd="sng" algn="ctr">
            <a:solidFill>
              <a:srgbClr val="FC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FCFFFF"/>
                </a:solidFill>
              </a:ln>
              <a:solidFill>
                <a:srgbClr val="999999"/>
              </a:solidFill>
              <a:latin typeface="Arial" charset="0"/>
              <a:ea typeface="ＭＳ Ｐゴシック" pitchFamily="-9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 rot="5400000">
            <a:off x="-195706" y="2667499"/>
            <a:ext cx="1342306" cy="81257"/>
          </a:xfrm>
          <a:prstGeom prst="rect">
            <a:avLst/>
          </a:prstGeom>
          <a:solidFill>
            <a:srgbClr val="FCFFFF"/>
          </a:solidFill>
          <a:ln w="9525" cap="flat" cmpd="sng" algn="ctr">
            <a:solidFill>
              <a:srgbClr val="FC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FCFFFF"/>
                </a:solidFill>
              </a:ln>
              <a:solidFill>
                <a:srgbClr val="999999"/>
              </a:solidFill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67093" y="4364771"/>
            <a:ext cx="106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Time Periods</a:t>
            </a:r>
            <a:endParaRPr lang="en-US" sz="1200" b="1" dirty="0"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01926" y="2656183"/>
            <a:ext cx="266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Percentage of Betweenness Centrality</a:t>
            </a:r>
            <a:endParaRPr lang="en-US" sz="1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charset="0"/>
                <a:ea typeface="ＭＳ Ｐゴシック" charset="0"/>
              </a:rPr>
              <a:t>Temporal visualization: </a:t>
            </a:r>
            <a:r>
              <a:rPr lang="en-US" dirty="0" err="1" smtClean="0">
                <a:latin typeface="Cambria" charset="0"/>
                <a:ea typeface="ＭＳ Ｐゴシック" charset="0"/>
              </a:rPr>
              <a:t>Amarok</a:t>
            </a:r>
            <a:r>
              <a:rPr lang="en-US" dirty="0">
                <a:latin typeface="Cambria" charset="0"/>
                <a:ea typeface="ＭＳ Ｐゴシック" charset="0"/>
              </a:rPr>
              <a:t/>
            </a:r>
            <a:br>
              <a:rPr lang="en-US" dirty="0">
                <a:latin typeface="Cambria" charset="0"/>
                <a:ea typeface="ＭＳ Ｐゴシック" charset="0"/>
              </a:rPr>
            </a:b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199" y="1371600"/>
            <a:ext cx="8229601" cy="4343400"/>
          </a:xfrm>
        </p:spPr>
        <p:txBody>
          <a:bodyPr/>
          <a:lstStyle/>
          <a:p>
            <a:pPr>
              <a:buFontTx/>
              <a:buChar char="•"/>
            </a:pPr>
            <a:endParaRPr lang="en-US" sz="3600" dirty="0" smtClean="0">
              <a:latin typeface="Calibri" charset="0"/>
              <a:ea typeface="ＭＳ Ｐゴシック" charset="0"/>
              <a:sym typeface="Wingdings"/>
            </a:endParaRPr>
          </a:p>
          <a:p>
            <a:pPr>
              <a:buFontTx/>
              <a:buChar char="•"/>
            </a:pPr>
            <a:endParaRPr lang="en-US" dirty="0" smtClean="0">
              <a:latin typeface="Calibri" charset="0"/>
              <a:ea typeface="ＭＳ Ｐゴシック" charset="0"/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9" y="1095375"/>
            <a:ext cx="8556879" cy="46097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810152" y="4540915"/>
            <a:ext cx="489042" cy="81257"/>
          </a:xfrm>
          <a:prstGeom prst="rect">
            <a:avLst/>
          </a:prstGeom>
          <a:solidFill>
            <a:srgbClr val="FCFFFF"/>
          </a:solidFill>
          <a:ln w="9525" cap="flat" cmpd="sng" algn="ctr">
            <a:solidFill>
              <a:srgbClr val="FC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FCFFFF"/>
                </a:solidFill>
              </a:ln>
              <a:solidFill>
                <a:srgbClr val="999999"/>
              </a:solidFill>
              <a:latin typeface="Arial" charset="0"/>
              <a:ea typeface="ＭＳ Ｐゴシック" pitchFamily="-96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 rot="5400000">
            <a:off x="-210305" y="2660200"/>
            <a:ext cx="1342306" cy="81257"/>
          </a:xfrm>
          <a:prstGeom prst="rect">
            <a:avLst/>
          </a:prstGeom>
          <a:solidFill>
            <a:srgbClr val="FCFFFF"/>
          </a:solidFill>
          <a:ln w="9525" cap="flat" cmpd="sng" algn="ctr">
            <a:solidFill>
              <a:srgbClr val="FC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FCFFFF"/>
                </a:solidFill>
              </a:ln>
              <a:solidFill>
                <a:srgbClr val="999999"/>
              </a:solidFill>
              <a:latin typeface="Arial" charset="0"/>
              <a:ea typeface="ＭＳ Ｐゴシック" pitchFamily="-96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4392" y="4459658"/>
            <a:ext cx="106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Time Periods</a:t>
            </a:r>
            <a:endParaRPr lang="en-US" sz="1200" b="1" dirty="0"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31123" y="2699977"/>
            <a:ext cx="266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Percentage of Betweenness Centrality</a:t>
            </a:r>
            <a:endParaRPr lang="en-US" sz="1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charset="0"/>
                <a:ea typeface="ＭＳ Ｐゴシック" charset="0"/>
              </a:rPr>
              <a:t>Temporal visualization: Asterisk</a:t>
            </a:r>
            <a:r>
              <a:rPr lang="en-US" dirty="0">
                <a:latin typeface="Cambria" charset="0"/>
                <a:ea typeface="ＭＳ Ｐゴシック" charset="0"/>
              </a:rPr>
              <a:t/>
            </a:r>
            <a:br>
              <a:rPr lang="en-US" dirty="0">
                <a:latin typeface="Cambria" charset="0"/>
                <a:ea typeface="ＭＳ Ｐゴシック" charset="0"/>
              </a:rPr>
            </a:b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199" y="1371600"/>
            <a:ext cx="8229601" cy="4343400"/>
          </a:xfrm>
        </p:spPr>
        <p:txBody>
          <a:bodyPr/>
          <a:lstStyle/>
          <a:p>
            <a:pPr>
              <a:buFontTx/>
              <a:buChar char="•"/>
            </a:pPr>
            <a:endParaRPr lang="en-US" sz="3600" dirty="0" smtClean="0">
              <a:latin typeface="Calibri" charset="0"/>
              <a:ea typeface="ＭＳ Ｐゴシック" charset="0"/>
              <a:sym typeface="Wingdings"/>
            </a:endParaRPr>
          </a:p>
          <a:p>
            <a:pPr>
              <a:buFontTx/>
              <a:buChar char="•"/>
            </a:pPr>
            <a:endParaRPr lang="en-US" dirty="0" smtClean="0">
              <a:latin typeface="Calibri" charset="0"/>
              <a:ea typeface="ＭＳ Ｐゴシック" charset="0"/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2" y="1055941"/>
            <a:ext cx="8535734" cy="46590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839349" y="4566945"/>
            <a:ext cx="489042" cy="81257"/>
          </a:xfrm>
          <a:prstGeom prst="rect">
            <a:avLst/>
          </a:prstGeom>
          <a:solidFill>
            <a:srgbClr val="FCFFFF"/>
          </a:solidFill>
          <a:ln w="9525" cap="flat" cmpd="sng" algn="ctr">
            <a:solidFill>
              <a:srgbClr val="FC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FCFFFF"/>
                </a:solidFill>
              </a:ln>
              <a:solidFill>
                <a:srgbClr val="999999"/>
              </a:solidFill>
              <a:latin typeface="Arial" charset="0"/>
              <a:ea typeface="ＭＳ Ｐゴシック" pitchFamily="-96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 rot="5400000">
            <a:off x="-210304" y="2660200"/>
            <a:ext cx="1342306" cy="81257"/>
          </a:xfrm>
          <a:prstGeom prst="rect">
            <a:avLst/>
          </a:prstGeom>
          <a:solidFill>
            <a:srgbClr val="FCFFFF"/>
          </a:solidFill>
          <a:ln w="9525" cap="flat" cmpd="sng" algn="ctr">
            <a:solidFill>
              <a:srgbClr val="FC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FCFFFF"/>
                </a:solidFill>
              </a:ln>
              <a:solidFill>
                <a:srgbClr val="999999"/>
              </a:solidFill>
              <a:latin typeface="Arial" charset="0"/>
              <a:ea typeface="ＭＳ Ｐゴシック" pitchFamily="-96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1691" y="4452359"/>
            <a:ext cx="106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Time Periods</a:t>
            </a:r>
            <a:endParaRPr lang="en-US" sz="1200" b="1" dirty="0"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01926" y="2707276"/>
            <a:ext cx="266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Percentage of Betweenness Centrality</a:t>
            </a:r>
            <a:endParaRPr lang="en-US" sz="1200" b="1" dirty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328926" y="5131108"/>
            <a:ext cx="510940" cy="583892"/>
          </a:xfrm>
          <a:prstGeom prst="rect">
            <a:avLst/>
          </a:prstGeom>
          <a:solidFill>
            <a:srgbClr val="FCFFFF"/>
          </a:solidFill>
          <a:ln w="9525" cap="flat" cmpd="sng" algn="ctr">
            <a:solidFill>
              <a:srgbClr val="FC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7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50024"/>
            <a:ext cx="8211788" cy="4950714"/>
          </a:xfrm>
          <a:prstGeom prst="rect">
            <a:avLst/>
          </a:prstGeom>
        </p:spPr>
      </p:pic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charset="0"/>
                <a:ea typeface="ＭＳ Ｐゴシック" charset="0"/>
              </a:rPr>
              <a:t>Temporal visualization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5" name="Content Placeholder 12"/>
          <p:cNvSpPr>
            <a:spLocks noGrp="1"/>
          </p:cNvSpPr>
          <p:nvPr>
            <p:ph idx="4294967295"/>
          </p:nvPr>
        </p:nvSpPr>
        <p:spPr>
          <a:xfrm>
            <a:off x="0" y="1371600"/>
            <a:ext cx="8229600" cy="4343400"/>
          </a:xfrm>
        </p:spPr>
        <p:txBody>
          <a:bodyPr/>
          <a:lstStyle/>
          <a:p>
            <a:pPr>
              <a:buFontTx/>
              <a:buChar char="•"/>
            </a:pPr>
            <a:endParaRPr lang="en-US" sz="3600" dirty="0" smtClean="0">
              <a:latin typeface="Calibri" charset="0"/>
              <a:ea typeface="ＭＳ Ｐゴシック" charset="0"/>
              <a:sym typeface="Wingdings"/>
            </a:endParaRPr>
          </a:p>
          <a:p>
            <a:pPr>
              <a:buFontTx/>
              <a:buChar char="•"/>
            </a:pPr>
            <a:endParaRPr lang="en-US" dirty="0" smtClean="0">
              <a:latin typeface="Calibri" charset="0"/>
              <a:ea typeface="ＭＳ Ｐゴシック" charset="0"/>
              <a:sym typeface="Wingding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9155" y="5961208"/>
            <a:ext cx="240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Video: </a:t>
            </a:r>
            <a:r>
              <a:rPr lang="en-US" sz="2400" dirty="0" err="1" smtClean="0">
                <a:latin typeface="Cambria" panose="02040503050406030204" pitchFamily="18" charset="0"/>
              </a:rPr>
              <a:t>Kamailio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9631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charset="0"/>
                <a:ea typeface="ＭＳ Ｐゴシック" charset="0"/>
              </a:rPr>
              <a:t>Conclusion</a:t>
            </a:r>
            <a:r>
              <a:rPr lang="en-US" dirty="0">
                <a:latin typeface="Cambria" charset="0"/>
                <a:ea typeface="ＭＳ Ｐゴシック" charset="0"/>
              </a:rPr>
              <a:t/>
            </a:r>
            <a:br>
              <a:rPr lang="en-US" dirty="0">
                <a:latin typeface="Cambria" charset="0"/>
                <a:ea typeface="ＭＳ Ｐゴシック" charset="0"/>
              </a:rPr>
            </a:b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6,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199" y="1346488"/>
            <a:ext cx="8404168" cy="4343400"/>
          </a:xfrm>
        </p:spPr>
        <p:txBody>
          <a:bodyPr/>
          <a:lstStyle/>
          <a:p>
            <a:pPr lvl="2">
              <a:buFontTx/>
              <a:buChar char="•"/>
            </a:pPr>
            <a:r>
              <a:rPr lang="en-US" sz="2400" dirty="0" smtClean="0">
                <a:sym typeface="Wingdings"/>
              </a:rPr>
              <a:t>What we did:</a:t>
            </a:r>
          </a:p>
          <a:p>
            <a:pPr lvl="3">
              <a:buFontTx/>
              <a:buChar char="•"/>
            </a:pPr>
            <a:r>
              <a:rPr lang="en-US" sz="2000" dirty="0" smtClean="0">
                <a:sym typeface="Wingdings"/>
              </a:rPr>
              <a:t>Visualized the temporal change in the open source project community</a:t>
            </a:r>
            <a:endParaRPr lang="en-US" sz="4400" dirty="0">
              <a:latin typeface="Calibri" charset="0"/>
              <a:ea typeface="ＭＳ Ｐゴシック" charset="0"/>
              <a:sym typeface="Wingdings"/>
            </a:endParaRPr>
          </a:p>
          <a:p>
            <a:pPr lvl="2">
              <a:buFontTx/>
              <a:buChar char="•"/>
            </a:pPr>
            <a:r>
              <a:rPr lang="en-US" sz="2400" dirty="0" smtClean="0">
                <a:sym typeface="Wingdings"/>
              </a:rPr>
              <a:t>What we can do:</a:t>
            </a:r>
          </a:p>
          <a:p>
            <a:pPr lvl="3">
              <a:buFontTx/>
              <a:buChar char="•"/>
            </a:pPr>
            <a:r>
              <a:rPr lang="en-US" sz="2000" dirty="0" smtClean="0">
                <a:sym typeface="Wingdings"/>
              </a:rPr>
              <a:t>See the structure of the project member relationships</a:t>
            </a:r>
          </a:p>
          <a:p>
            <a:pPr lvl="3">
              <a:buFontTx/>
              <a:buChar char="•"/>
            </a:pPr>
            <a:r>
              <a:rPr lang="en-US" sz="2000" dirty="0" smtClean="0">
                <a:latin typeface="Calibri" charset="0"/>
                <a:ea typeface="ＭＳ Ｐゴシック" charset="0"/>
                <a:sym typeface="Wingdings"/>
              </a:rPr>
              <a:t>Predict a fork pattern </a:t>
            </a:r>
          </a:p>
          <a:p>
            <a:pPr lvl="3">
              <a:buFontTx/>
              <a:buChar char="•"/>
            </a:pPr>
            <a:r>
              <a:rPr lang="en-US" sz="2000" dirty="0" smtClean="0">
                <a:latin typeface="Calibri" charset="0"/>
                <a:ea typeface="ＭＳ Ｐゴシック" charset="0"/>
                <a:sym typeface="Wingdings"/>
              </a:rPr>
              <a:t>Identify significant members who leave</a:t>
            </a:r>
          </a:p>
          <a:p>
            <a:pPr lvl="3">
              <a:buFontTx/>
              <a:buChar char="•"/>
            </a:pPr>
            <a:r>
              <a:rPr lang="en-US" sz="2000" dirty="0" smtClean="0">
                <a:latin typeface="Calibri" charset="0"/>
                <a:ea typeface="ＭＳ Ｐゴシック" charset="0"/>
                <a:sym typeface="Wingdings"/>
              </a:rPr>
              <a:t>Identify when change happened</a:t>
            </a:r>
            <a:endParaRPr lang="en-US" sz="4400" dirty="0">
              <a:latin typeface="Calibri" charset="0"/>
              <a:ea typeface="ＭＳ Ｐゴシック" charset="0"/>
              <a:sym typeface="Wingdings"/>
            </a:endParaRPr>
          </a:p>
          <a:p>
            <a:pPr lvl="2">
              <a:buFontTx/>
              <a:buChar char="•"/>
            </a:pPr>
            <a:r>
              <a:rPr lang="en-US" sz="2400" dirty="0" smtClean="0">
                <a:sym typeface="Wingdings"/>
              </a:rPr>
              <a:t>Work in progress:</a:t>
            </a:r>
            <a:endParaRPr lang="en-US" sz="4400" dirty="0">
              <a:latin typeface="Calibri" charset="0"/>
              <a:ea typeface="ＭＳ Ｐゴシック" charset="0"/>
              <a:sym typeface="Wingdings"/>
            </a:endParaRPr>
          </a:p>
          <a:p>
            <a:pPr lvl="3">
              <a:buFontTx/>
              <a:buChar char="•"/>
            </a:pPr>
            <a:r>
              <a:rPr lang="en-US" sz="2000" dirty="0" smtClean="0">
                <a:sym typeface="Wingdings"/>
              </a:rPr>
              <a:t>Early </a:t>
            </a:r>
            <a:r>
              <a:rPr lang="en-US" sz="2000" dirty="0">
                <a:sym typeface="Wingdings"/>
              </a:rPr>
              <a:t>prediction </a:t>
            </a:r>
            <a:endParaRPr lang="en-US" sz="2000" dirty="0" smtClean="0">
              <a:sym typeface="Wingdings"/>
            </a:endParaRPr>
          </a:p>
          <a:p>
            <a:pPr lvl="3">
              <a:buFontTx/>
              <a:buChar char="•"/>
            </a:pPr>
            <a:r>
              <a:rPr lang="en-US" sz="2000" dirty="0" smtClean="0">
                <a:sym typeface="Wingdings"/>
              </a:rPr>
              <a:t>Which network metrics’ are early indicators</a:t>
            </a:r>
            <a:endParaRPr lang="en-US" sz="2000" dirty="0">
              <a:sym typeface="Wingdings"/>
            </a:endParaRPr>
          </a:p>
          <a:p>
            <a:pPr lvl="3">
              <a:buFontTx/>
              <a:buChar char="•"/>
            </a:pPr>
            <a:r>
              <a:rPr lang="en-US" sz="2000" dirty="0" smtClean="0">
                <a:latin typeface="Calibri" charset="0"/>
                <a:ea typeface="ＭＳ Ｐゴシック" charset="0"/>
                <a:sym typeface="Wingdings"/>
              </a:rPr>
              <a:t>Identify best practices to amend/deal with change </a:t>
            </a:r>
            <a:endParaRPr lang="en-US" sz="2000" dirty="0">
              <a:latin typeface="Calibri" charset="0"/>
              <a:ea typeface="ＭＳ Ｐゴシック" charset="0"/>
              <a:sym typeface="Wingdings"/>
            </a:endParaRPr>
          </a:p>
          <a:p>
            <a:pPr>
              <a:buFontTx/>
              <a:buChar char="•"/>
            </a:pPr>
            <a:endParaRPr lang="en-US" dirty="0" smtClean="0">
              <a:latin typeface="Calibri" charset="0"/>
              <a:ea typeface="ＭＳ Ｐゴシック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7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199" y="1371600"/>
            <a:ext cx="8229599" cy="4343400"/>
          </a:xfrm>
        </p:spPr>
        <p:txBody>
          <a:bodyPr/>
          <a:lstStyle/>
          <a:p>
            <a:pPr marL="0" indent="0" algn="ctr">
              <a:buNone/>
            </a:pPr>
            <a:endParaRPr lang="en-US" sz="7200" dirty="0" smtClean="0">
              <a:latin typeface="Calibri" charset="0"/>
              <a:ea typeface="ＭＳ Ｐゴシック" charset="0"/>
            </a:endParaRPr>
          </a:p>
          <a:p>
            <a:pPr marL="0" indent="0" algn="ctr">
              <a:buNone/>
            </a:pPr>
            <a:r>
              <a:rPr lang="en-US" sz="7200" dirty="0" smtClean="0">
                <a:latin typeface="Calibri" charset="0"/>
                <a:ea typeface="ＭＳ Ｐゴシック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2800" dirty="0" smtClean="0">
                <a:latin typeface="Calibri" charset="0"/>
                <a:ea typeface="ＭＳ Ｐゴシック" charset="0"/>
              </a:rPr>
              <a:t>Questions? Comments? Concerns? Ideas?</a:t>
            </a:r>
            <a:endParaRPr lang="en-US" sz="7200" dirty="0" smtClean="0">
              <a:latin typeface="Calibri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 smtClean="0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 smtClean="0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pic>
        <p:nvPicPr>
          <p:cNvPr id="4" name="Picture Placeholder 3" descr="Open-Source-on-Windows-Azure.pn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42" b="-11642"/>
          <a:stretch>
            <a:fillRect/>
          </a:stretch>
        </p:blipFill>
        <p:spPr>
          <a:xfrm>
            <a:off x="620498" y="2595563"/>
            <a:ext cx="8229600" cy="3578225"/>
          </a:xfrm>
        </p:spPr>
      </p:pic>
      <p:pic>
        <p:nvPicPr>
          <p:cNvPr id="12" name="Picture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0"/>
          <a:stretch/>
        </p:blipFill>
        <p:spPr bwMode="auto">
          <a:xfrm>
            <a:off x="2392377" y="1009567"/>
            <a:ext cx="2809960" cy="186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13" name="Picture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2"/>
          <a:stretch/>
        </p:blipFill>
        <p:spPr bwMode="auto">
          <a:xfrm>
            <a:off x="5449217" y="1040112"/>
            <a:ext cx="3313568" cy="192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</a:rPr>
              <a:t>Introduction</a:t>
            </a:r>
            <a:br>
              <a:rPr lang="en-US" dirty="0" smtClean="0">
                <a:ea typeface="ＭＳ Ｐゴシック" charset="0"/>
              </a:rPr>
            </a:br>
            <a:endParaRPr dirty="0">
              <a:ea typeface="ＭＳ Ｐゴシック" charset="0"/>
            </a:endParaRPr>
          </a:p>
        </p:txBody>
      </p:sp>
      <p:pic>
        <p:nvPicPr>
          <p:cNvPr id="14" name="Picture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84" b="74027"/>
          <a:stretch/>
        </p:blipFill>
        <p:spPr bwMode="auto">
          <a:xfrm>
            <a:off x="737869" y="1143000"/>
            <a:ext cx="1441956" cy="64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15" name="Picture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1" b="76143"/>
          <a:stretch/>
        </p:blipFill>
        <p:spPr bwMode="auto">
          <a:xfrm>
            <a:off x="737869" y="2000196"/>
            <a:ext cx="1324585" cy="59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16" name="Picture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3158" y="1639190"/>
            <a:ext cx="674622" cy="62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charset="0"/>
                <a:ea typeface="ＭＳ Ｐゴシック" charset="0"/>
              </a:rPr>
              <a:t>Introduction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337885" y="1371600"/>
            <a:ext cx="6316243" cy="4343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3600" dirty="0" smtClean="0">
                <a:latin typeface="Calibri" charset="0"/>
                <a:ea typeface="ＭＳ Ｐゴシック" charset="0"/>
              </a:rPr>
              <a:t>Popular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buFontTx/>
              <a:buChar char="•"/>
            </a:pPr>
            <a:r>
              <a:rPr lang="en-US" dirty="0" smtClean="0"/>
              <a:t>End</a:t>
            </a:r>
            <a:r>
              <a:rPr lang="en-US" dirty="0"/>
              <a:t>-users: </a:t>
            </a:r>
            <a:endParaRPr lang="en-US" dirty="0" smtClean="0"/>
          </a:p>
          <a:p>
            <a:pPr marL="457200" lvl="2" indent="0">
              <a:buNone/>
            </a:pPr>
            <a:r>
              <a:rPr lang="en-US" sz="1400" dirty="0" smtClean="0"/>
              <a:t>	Firefox, </a:t>
            </a:r>
            <a:r>
              <a:rPr lang="en-US" sz="1400" dirty="0" err="1" smtClean="0"/>
              <a:t>Wordpress</a:t>
            </a:r>
            <a:r>
              <a:rPr lang="en-US" sz="1400" dirty="0" smtClean="0"/>
              <a:t>, </a:t>
            </a:r>
            <a:r>
              <a:rPr lang="en-US" sz="1400" dirty="0"/>
              <a:t>GNU/Linux </a:t>
            </a:r>
            <a:r>
              <a:rPr lang="en-US" sz="1400" dirty="0" smtClean="0"/>
              <a:t>OS</a:t>
            </a:r>
          </a:p>
          <a:p>
            <a:pPr lvl="1">
              <a:buFontTx/>
              <a:buChar char="•"/>
            </a:pPr>
            <a:r>
              <a:rPr lang="en-US" dirty="0" smtClean="0"/>
              <a:t>Infrastructure back</a:t>
            </a:r>
            <a:r>
              <a:rPr lang="en-US" dirty="0"/>
              <a:t>-bone: </a:t>
            </a:r>
            <a:endParaRPr lang="en-US" dirty="0" smtClean="0"/>
          </a:p>
          <a:p>
            <a:pPr marL="685800" lvl="3" indent="0">
              <a:buNone/>
            </a:pPr>
            <a:r>
              <a:rPr lang="en-US" dirty="0"/>
              <a:t>	</a:t>
            </a:r>
            <a:r>
              <a:rPr lang="en-US" sz="1400" dirty="0" smtClean="0"/>
              <a:t>Apache </a:t>
            </a:r>
            <a:r>
              <a:rPr lang="en-US" sz="1400" dirty="0"/>
              <a:t>HTTP Server, </a:t>
            </a:r>
            <a:r>
              <a:rPr lang="en-US" sz="1400" dirty="0" smtClean="0"/>
              <a:t>FreeBSD</a:t>
            </a:r>
            <a:endParaRPr lang="en-US" sz="1400" dirty="0"/>
          </a:p>
        </p:txBody>
      </p:sp>
      <p:sp>
        <p:nvSpPr>
          <p:cNvPr id="3" name="Notched Right Arrow 2"/>
          <p:cNvSpPr/>
          <p:nvPr/>
        </p:nvSpPr>
        <p:spPr bwMode="auto">
          <a:xfrm>
            <a:off x="4002372" y="2266334"/>
            <a:ext cx="1947123" cy="838867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400" dirty="0"/>
              <a:t>We rely on </a:t>
            </a:r>
            <a:r>
              <a:rPr lang="en-US" sz="1400" dirty="0" smtClean="0"/>
              <a:t>them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9398" y="2458870"/>
            <a:ext cx="284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make sure these projects are sustained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62" y="3999935"/>
            <a:ext cx="1384275" cy="16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evolution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r="1191"/>
          <a:stretch>
            <a:fillRect/>
          </a:stretch>
        </p:blipFill>
        <p:spPr>
          <a:xfrm>
            <a:off x="2106613" y="4259263"/>
            <a:ext cx="4962525" cy="2341562"/>
          </a:xfrm>
        </p:spPr>
      </p:pic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charset="0"/>
                <a:ea typeface="ＭＳ Ｐゴシック" charset="0"/>
              </a:rPr>
              <a:t>Related work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199" y="1371600"/>
            <a:ext cx="8392329" cy="4343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3600" dirty="0" smtClean="0"/>
              <a:t>Socio</a:t>
            </a:r>
            <a:r>
              <a:rPr lang="en-US" sz="3600" dirty="0"/>
              <a:t>-Technical </a:t>
            </a:r>
            <a:r>
              <a:rPr lang="en-US" sz="3600" dirty="0" smtClean="0"/>
              <a:t>System for FLOSSD</a:t>
            </a:r>
          </a:p>
          <a:p>
            <a:pPr lvl="1">
              <a:buFontTx/>
              <a:buChar char="•"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buFontTx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Community </a:t>
            </a:r>
            <a:r>
              <a:rPr lang="en-US" dirty="0">
                <a:latin typeface="Calibri" charset="0"/>
                <a:ea typeface="ＭＳ Ｐゴシック" charset="0"/>
              </a:rPr>
              <a:t>and system co-</a:t>
            </a:r>
            <a:r>
              <a:rPr lang="en-US" dirty="0" smtClean="0">
                <a:latin typeface="Calibri" charset="0"/>
                <a:ea typeface="ＭＳ Ｐゴシック" charset="0"/>
              </a:rPr>
              <a:t>evolve </a:t>
            </a:r>
            <a:r>
              <a:rPr lang="en-US" sz="1200" dirty="0"/>
              <a:t>[Ye and </a:t>
            </a:r>
            <a:r>
              <a:rPr lang="en-US" sz="1200" dirty="0" err="1"/>
              <a:t>Kishida</a:t>
            </a:r>
            <a:r>
              <a:rPr lang="en-US" sz="1200" dirty="0"/>
              <a:t> 2003] </a:t>
            </a:r>
            <a:endParaRPr lang="en-US" sz="1200" dirty="0" smtClean="0">
              <a:latin typeface="Calibri" charset="0"/>
              <a:ea typeface="ＭＳ Ｐゴシック" charset="0"/>
            </a:endParaRPr>
          </a:p>
          <a:p>
            <a:pPr lvl="1">
              <a:buFontTx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Evolution of the socio-technical network (out-degree centrality)</a:t>
            </a:r>
            <a:r>
              <a:rPr lang="en-US" sz="1200" dirty="0" smtClean="0">
                <a:latin typeface="Calibri" charset="0"/>
                <a:ea typeface="ＭＳ Ｐゴシック" charset="0"/>
              </a:rPr>
              <a:t> [</a:t>
            </a:r>
            <a:r>
              <a:rPr lang="en-US" sz="1200" dirty="0" err="1" smtClean="0">
                <a:latin typeface="Calibri" charset="0"/>
                <a:ea typeface="ＭＳ Ｐゴシック" charset="0"/>
              </a:rPr>
              <a:t>Scacchi</a:t>
            </a:r>
            <a:r>
              <a:rPr lang="en-US" sz="1200" dirty="0" smtClean="0">
                <a:latin typeface="Calibri" charset="0"/>
                <a:ea typeface="ＭＳ Ｐゴシック" charset="0"/>
              </a:rPr>
              <a:t> 2007]</a:t>
            </a:r>
          </a:p>
          <a:p>
            <a:pPr lvl="1">
              <a:buFontTx/>
              <a:buChar char="•"/>
            </a:pPr>
            <a:r>
              <a:rPr lang="en-US" dirty="0" smtClean="0"/>
              <a:t>Social </a:t>
            </a:r>
            <a:r>
              <a:rPr lang="en-US" dirty="0"/>
              <a:t>structure and </a:t>
            </a:r>
            <a:r>
              <a:rPr lang="en-US" dirty="0" smtClean="0"/>
              <a:t>dynamics </a:t>
            </a:r>
            <a:r>
              <a:rPr lang="en-US" dirty="0"/>
              <a:t>of team communications </a:t>
            </a:r>
            <a:r>
              <a:rPr lang="en-US" sz="1200" dirty="0"/>
              <a:t>[</a:t>
            </a:r>
            <a:r>
              <a:rPr lang="en-US" sz="1200" dirty="0" err="1"/>
              <a:t>Crowston</a:t>
            </a:r>
            <a:r>
              <a:rPr lang="en-US" sz="1200" dirty="0"/>
              <a:t> and </a:t>
            </a:r>
            <a:r>
              <a:rPr lang="en-US" sz="1200" dirty="0" err="1"/>
              <a:t>Howison</a:t>
            </a:r>
            <a:r>
              <a:rPr lang="en-US" sz="1200" dirty="0"/>
              <a:t> 2006] </a:t>
            </a:r>
          </a:p>
          <a:p>
            <a:pPr lvl="1">
              <a:buFontTx/>
              <a:buChar char="•"/>
            </a:pPr>
            <a:endParaRPr lang="en-US" sz="1200" dirty="0" smtClean="0">
              <a:latin typeface="Calibri" charset="0"/>
              <a:ea typeface="ＭＳ Ｐゴシック" charset="0"/>
            </a:endParaRPr>
          </a:p>
          <a:p>
            <a:pPr lvl="1">
              <a:buFontTx/>
              <a:buChar char="•"/>
            </a:pPr>
            <a:endParaRPr lang="en-US" sz="1600" dirty="0" smtClean="0">
              <a:latin typeface="Calibri" charset="0"/>
              <a:ea typeface="ＭＳ Ｐゴシック" charset="0"/>
              <a:sym typeface="Wingdings"/>
            </a:endParaRPr>
          </a:p>
          <a:p>
            <a:pPr marL="457200" lvl="2" indent="0">
              <a:buNone/>
            </a:pPr>
            <a:endParaRPr lang="en-US" dirty="0" smtClean="0">
              <a:latin typeface="Calibri" charset="0"/>
              <a:ea typeface="ＭＳ Ｐゴシック" charset="0"/>
              <a:sym typeface="Wingdings"/>
            </a:endParaRPr>
          </a:p>
          <a:p>
            <a:pPr marL="457200" lvl="2" indent="0">
              <a:buNone/>
            </a:pPr>
            <a:endParaRPr lang="en-US" dirty="0" smtClean="0">
              <a:latin typeface="Calibri" charset="0"/>
              <a:ea typeface="ＭＳ Ｐゴシック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3324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charset="0"/>
                <a:ea typeface="ＭＳ Ｐゴシック" charset="0"/>
              </a:rPr>
              <a:t>Related work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pic>
        <p:nvPicPr>
          <p:cNvPr id="7" name="Picture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45" y="2723902"/>
            <a:ext cx="6400800" cy="262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200" y="1028631"/>
            <a:ext cx="8229600" cy="1695271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3600" dirty="0" smtClean="0">
                <a:latin typeface="Calibri" charset="0"/>
                <a:ea typeface="ＭＳ Ｐゴシック" charset="0"/>
              </a:rPr>
              <a:t>FLOSSD </a:t>
            </a:r>
            <a:r>
              <a:rPr lang="en-US" sz="3600" dirty="0" err="1" smtClean="0">
                <a:latin typeface="Calibri" charset="0"/>
                <a:ea typeface="ＭＳ Ｐゴシック" charset="0"/>
              </a:rPr>
              <a:t>informalisms</a:t>
            </a:r>
            <a:r>
              <a:rPr lang="en-US" sz="1200" dirty="0" smtClean="0">
                <a:latin typeface="Calibri" charset="0"/>
                <a:ea typeface="ＭＳ Ｐゴシック" charset="0"/>
              </a:rPr>
              <a:t> [</a:t>
            </a:r>
            <a:r>
              <a:rPr lang="en-US" sz="1200" dirty="0" err="1" smtClean="0">
                <a:latin typeface="Calibri" charset="0"/>
                <a:ea typeface="ＭＳ Ｐゴシック" charset="0"/>
              </a:rPr>
              <a:t>Scacchi</a:t>
            </a:r>
            <a:r>
              <a:rPr lang="en-US" sz="1200" dirty="0" smtClean="0">
                <a:latin typeface="Calibri" charset="0"/>
                <a:ea typeface="ＭＳ Ｐゴシック" charset="0"/>
              </a:rPr>
              <a:t> 2007]</a:t>
            </a:r>
          </a:p>
          <a:p>
            <a:pPr>
              <a:buFontTx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f</a:t>
            </a:r>
            <a:r>
              <a:rPr lang="en-US" sz="1600" dirty="0" smtClean="0"/>
              <a:t>orum </a:t>
            </a:r>
            <a:r>
              <a:rPr lang="en-US" sz="1600" dirty="0"/>
              <a:t>to do collective </a:t>
            </a:r>
            <a:r>
              <a:rPr lang="en-US" sz="1600" dirty="0" smtClean="0"/>
              <a:t>activities</a:t>
            </a:r>
          </a:p>
          <a:p>
            <a:pPr lvl="1">
              <a:buFontTx/>
              <a:buChar char="•"/>
            </a:pPr>
            <a:r>
              <a:rPr lang="en-US" sz="1600" dirty="0" smtClean="0"/>
              <a:t>Establish social </a:t>
            </a:r>
            <a:r>
              <a:rPr lang="en-US" sz="1600" dirty="0"/>
              <a:t>control </a:t>
            </a:r>
            <a:r>
              <a:rPr lang="en-US" sz="1600" dirty="0" smtClean="0"/>
              <a:t>&amp; management </a:t>
            </a:r>
            <a:r>
              <a:rPr lang="en-US" sz="1200" dirty="0" smtClean="0"/>
              <a:t>[</a:t>
            </a:r>
            <a:r>
              <a:rPr lang="en-US" sz="1200" dirty="0"/>
              <a:t>De Souza et al. 2005</a:t>
            </a:r>
            <a:r>
              <a:rPr lang="en-US" sz="1200" dirty="0" smtClean="0"/>
              <a:t>]</a:t>
            </a:r>
          </a:p>
          <a:p>
            <a:pPr>
              <a:buFontTx/>
              <a:buChar char="•"/>
            </a:pPr>
            <a:r>
              <a:rPr lang="en-US" sz="1600" dirty="0" smtClean="0">
                <a:latin typeface="Calibri" charset="0"/>
                <a:ea typeface="ＭＳ Ｐゴシック" charset="0"/>
              </a:rPr>
              <a:t>Why important? Sources of data to mine</a:t>
            </a:r>
          </a:p>
        </p:txBody>
      </p:sp>
    </p:spTree>
    <p:extLst>
      <p:ext uri="{BB962C8B-B14F-4D97-AF65-F5344CB8AC3E}">
        <p14:creationId xmlns:p14="http://schemas.microsoft.com/office/powerpoint/2010/main" val="14880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200" y="1438275"/>
            <a:ext cx="5035442" cy="461962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3600" dirty="0" smtClean="0">
                <a:latin typeface="Calibri" charset="0"/>
                <a:ea typeface="ＭＳ Ｐゴシック" charset="0"/>
              </a:rPr>
              <a:t>Success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buFontTx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How to measure?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What attributes =&gt; success</a:t>
            </a:r>
          </a:p>
          <a:p>
            <a:pPr lvl="1">
              <a:buFontTx/>
              <a:buChar char="•"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buFontTx/>
              <a:buChar char="•"/>
            </a:pPr>
            <a:r>
              <a:rPr lang="en-US" sz="3600" dirty="0" smtClean="0">
                <a:latin typeface="Calibri" charset="0"/>
                <a:ea typeface="ＭＳ Ｐゴシック" charset="0"/>
              </a:rPr>
              <a:t>Sustainability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buFontTx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How long can be sustained</a:t>
            </a:r>
          </a:p>
          <a:p>
            <a:pPr lvl="1">
              <a:buFontTx/>
              <a:buChar char="•"/>
            </a:pPr>
            <a:endParaRPr lang="en-US" sz="3600" dirty="0" smtClean="0">
              <a:latin typeface="Calibri" charset="0"/>
              <a:ea typeface="ＭＳ Ｐゴシック" charset="0"/>
            </a:endParaRPr>
          </a:p>
          <a:p>
            <a:pPr>
              <a:buFontTx/>
              <a:buChar char="•"/>
            </a:pPr>
            <a:r>
              <a:rPr lang="en-US" sz="3600" dirty="0" smtClean="0">
                <a:latin typeface="Calibri" charset="0"/>
                <a:ea typeface="ＭＳ Ｐゴシック" charset="0"/>
              </a:rPr>
              <a:t>Inflection points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What events/conditions =&gt; inflection</a:t>
            </a:r>
            <a:endParaRPr dirty="0">
              <a:latin typeface="Calibri" charset="0"/>
              <a:ea typeface="ＭＳ Ｐゴシック" charset="0"/>
            </a:endParaRPr>
          </a:p>
        </p:txBody>
      </p:sp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charset="0"/>
                <a:ea typeface="ＭＳ Ｐゴシック" charset="0"/>
              </a:rPr>
              <a:t>Proposed 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dirty="0" smtClean="0">
                <a:latin typeface="Cambria" charset="0"/>
                <a:ea typeface="ＭＳ Ｐゴシック" charset="0"/>
              </a:rPr>
              <a:t>Future Work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sz="1200" b="0" dirty="0" smtClean="0">
                <a:latin typeface="Cambria" charset="0"/>
                <a:ea typeface="ＭＳ Ｐゴシック" charset="0"/>
              </a:rPr>
              <a:t>[</a:t>
            </a:r>
            <a:r>
              <a:rPr lang="en-US" sz="1200" b="0" dirty="0" err="1" smtClean="0">
                <a:latin typeface="Cambria" charset="0"/>
                <a:ea typeface="ＭＳ Ｐゴシック" charset="0"/>
              </a:rPr>
              <a:t>Scacchi</a:t>
            </a:r>
            <a:r>
              <a:rPr lang="en-US" sz="1200" b="0" dirty="0" smtClean="0">
                <a:latin typeface="Cambria" charset="0"/>
                <a:ea typeface="ＭＳ Ｐゴシック" charset="0"/>
              </a:rPr>
              <a:t> 2007]</a:t>
            </a:r>
            <a:endParaRPr sz="1200" b="0"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pic>
        <p:nvPicPr>
          <p:cNvPr id="4" name="Picture Placeholder 3" descr="success-1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9" b="162"/>
          <a:stretch/>
        </p:blipFill>
        <p:spPr>
          <a:xfrm>
            <a:off x="2981288" y="546367"/>
            <a:ext cx="2739309" cy="1828800"/>
          </a:xfrm>
        </p:spPr>
      </p:pic>
      <p:pic>
        <p:nvPicPr>
          <p:cNvPr id="10" name="Picture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0635" y="2624091"/>
            <a:ext cx="2621280" cy="196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11" name="Picture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0597" y="4590051"/>
            <a:ext cx="3147957" cy="201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0060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</a:rPr>
              <a:t>Forking and socio-technical </a:t>
            </a:r>
            <a:r>
              <a:rPr lang="en-US" dirty="0" smtClean="0">
                <a:ea typeface="ＭＳ Ｐゴシック" charset="0"/>
              </a:rPr>
              <a:t>interaction network</a:t>
            </a:r>
            <a:r>
              <a:rPr lang="en-US" dirty="0">
                <a:ea typeface="ＭＳ Ｐゴシック" charset="0"/>
              </a:rPr>
              <a:t/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latin typeface="Cambria" charset="0"/>
                <a:ea typeface="ＭＳ Ｐゴシック" charset="0"/>
              </a:rPr>
              <a:t/>
            </a:r>
            <a:br>
              <a:rPr lang="en-US" dirty="0">
                <a:latin typeface="Cambria" charset="0"/>
                <a:ea typeface="ＭＳ Ｐゴシック" charset="0"/>
              </a:rPr>
            </a:b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16766" y="4631225"/>
            <a:ext cx="291280" cy="163113"/>
          </a:xfrm>
          <a:prstGeom prst="rect">
            <a:avLst/>
          </a:prstGeom>
          <a:solidFill>
            <a:srgbClr val="F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56420658"/>
              </p:ext>
            </p:extLst>
          </p:nvPr>
        </p:nvGraphicFramePr>
        <p:xfrm>
          <a:off x="615142" y="997527"/>
          <a:ext cx="8071658" cy="557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2143819" y="4561321"/>
            <a:ext cx="314582" cy="119827"/>
          </a:xfrm>
          <a:prstGeom prst="rect">
            <a:avLst/>
          </a:prstGeom>
          <a:solidFill>
            <a:srgbClr val="F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54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charset="0"/>
                <a:ea typeface="ＭＳ Ｐゴシック" charset="0"/>
              </a:rPr>
              <a:t>Methodology</a:t>
            </a:r>
            <a:r>
              <a:rPr lang="en-US" dirty="0">
                <a:latin typeface="Cambria" charset="0"/>
                <a:ea typeface="ＭＳ Ｐゴシック" charset="0"/>
              </a:rPr>
              <a:t/>
            </a:r>
            <a:br>
              <a:rPr lang="en-US" dirty="0">
                <a:latin typeface="Cambria" charset="0"/>
                <a:ea typeface="ＭＳ Ｐゴシック" charset="0"/>
              </a:rPr>
            </a:b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199" y="1371600"/>
            <a:ext cx="8229601" cy="4343400"/>
          </a:xfrm>
        </p:spPr>
        <p:txBody>
          <a:bodyPr/>
          <a:lstStyle/>
          <a:p>
            <a:pPr>
              <a:buFontTx/>
              <a:buChar char="•"/>
            </a:pPr>
            <a:endParaRPr lang="en-US" sz="3600" dirty="0" smtClean="0">
              <a:latin typeface="Calibri" charset="0"/>
              <a:ea typeface="ＭＳ Ｐゴシック" charset="0"/>
              <a:sym typeface="Wingdings"/>
            </a:endParaRPr>
          </a:p>
          <a:p>
            <a:pPr>
              <a:buFontTx/>
              <a:buChar char="•"/>
            </a:pPr>
            <a:endParaRPr lang="en-US" dirty="0" smtClean="0">
              <a:latin typeface="Calibri" charset="0"/>
              <a:ea typeface="ＭＳ Ｐゴシック" charset="0"/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371600"/>
            <a:ext cx="71723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charset="0"/>
                <a:ea typeface="ＭＳ Ｐゴシック" charset="0"/>
              </a:rPr>
              <a:t>Methodology</a:t>
            </a:r>
            <a:r>
              <a:rPr lang="en-US" dirty="0">
                <a:latin typeface="Cambria" charset="0"/>
                <a:ea typeface="ＭＳ Ｐゴシック" charset="0"/>
              </a:rPr>
              <a:t/>
            </a:r>
            <a:br>
              <a:rPr lang="en-US" dirty="0">
                <a:latin typeface="Cambria" charset="0"/>
                <a:ea typeface="ＭＳ Ｐゴシック" charset="0"/>
              </a:rPr>
            </a:b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F9F29-E585-8343-A83B-E7C5F68C7935}" type="datetime4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May 5, 2014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A8565-9242-EB4E-8563-0D03A7CBE324}" type="slidenum">
              <a:rPr lang="en-US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1505" name="Content Placeholder 12"/>
          <p:cNvSpPr>
            <a:spLocks noGrp="1"/>
          </p:cNvSpPr>
          <p:nvPr>
            <p:ph idx="1"/>
          </p:nvPr>
        </p:nvSpPr>
        <p:spPr>
          <a:xfrm>
            <a:off x="457199" y="1371600"/>
            <a:ext cx="8229601" cy="4343400"/>
          </a:xfrm>
        </p:spPr>
        <p:txBody>
          <a:bodyPr/>
          <a:lstStyle/>
          <a:p>
            <a:pPr>
              <a:buFontTx/>
              <a:buChar char="•"/>
            </a:pPr>
            <a:endParaRPr lang="en-US" sz="3600" dirty="0" smtClean="0">
              <a:latin typeface="Calibri" charset="0"/>
              <a:ea typeface="ＭＳ Ｐゴシック" charset="0"/>
              <a:sym typeface="Wingdings"/>
            </a:endParaRPr>
          </a:p>
          <a:p>
            <a:pPr>
              <a:buFontTx/>
              <a:buChar char="•"/>
            </a:pPr>
            <a:endParaRPr lang="en-US" dirty="0" smtClean="0">
              <a:latin typeface="Calibri" charset="0"/>
              <a:ea typeface="ＭＳ Ｐゴシック" charset="0"/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1890020"/>
            <a:ext cx="7210425" cy="1781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4489" y="4784558"/>
            <a:ext cx="3815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What we expect to see?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Can </a:t>
            </a:r>
            <a:r>
              <a:rPr lang="en-US" dirty="0">
                <a:latin typeface="Cambria" panose="02040503050406030204" pitchFamily="18" charset="0"/>
              </a:rPr>
              <a:t>we predict</a:t>
            </a:r>
            <a:r>
              <a:rPr lang="en-US" dirty="0" smtClean="0">
                <a:latin typeface="Cambria" panose="02040503050406030204" pitchFamily="18" charset="0"/>
              </a:rPr>
              <a:t>? </a:t>
            </a:r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dirty="0" smtClean="0">
                <a:latin typeface="Cambria" panose="02040503050406030204" pitchFamily="18" charset="0"/>
              </a:rPr>
              <a:t>s.  post-mortem 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_Amir_Azarbakht_May14_2013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Slides_Amir_Azarbakht_May14_2013.pot</Template>
  <TotalTime>8895</TotalTime>
  <Words>357</Words>
  <Application>Microsoft Office PowerPoint</Application>
  <PresentationFormat>On-screen Show (4:3)</PresentationFormat>
  <Paragraphs>119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Arial</vt:lpstr>
      <vt:lpstr>Calibri</vt:lpstr>
      <vt:lpstr>Cambria</vt:lpstr>
      <vt:lpstr>Courier</vt:lpstr>
      <vt:lpstr>Garamond</vt:lpstr>
      <vt:lpstr>Palatino</vt:lpstr>
      <vt:lpstr>Tahoma</vt:lpstr>
      <vt:lpstr>Times</vt:lpstr>
      <vt:lpstr>Wingdings</vt:lpstr>
      <vt:lpstr>Slides_Amir_Azarbakht_May14_2013</vt:lpstr>
      <vt:lpstr>Temporal Visualization of  Dynamic Collaboration Graphs of  OSS Software Forks</vt:lpstr>
      <vt:lpstr>Introduction </vt:lpstr>
      <vt:lpstr>Introduction</vt:lpstr>
      <vt:lpstr>Related work</vt:lpstr>
      <vt:lpstr>Related work</vt:lpstr>
      <vt:lpstr>Proposed  Future Work [Scacchi 2007]</vt:lpstr>
      <vt:lpstr>Forking and socio-technical interaction network  </vt:lpstr>
      <vt:lpstr>Methodology </vt:lpstr>
      <vt:lpstr>Methodology </vt:lpstr>
      <vt:lpstr>Methodology </vt:lpstr>
      <vt:lpstr>Temporal visualization: Kamailio </vt:lpstr>
      <vt:lpstr>Temporal visualization: Amarok </vt:lpstr>
      <vt:lpstr>Temporal visualization: Asterisk </vt:lpstr>
      <vt:lpstr>Temporal visualization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Azarbakht, Amirhosein</cp:lastModifiedBy>
  <cp:revision>378</cp:revision>
  <cp:lastPrinted>2013-05-13T20:08:30Z</cp:lastPrinted>
  <dcterms:created xsi:type="dcterms:W3CDTF">2010-01-08T17:54:27Z</dcterms:created>
  <dcterms:modified xsi:type="dcterms:W3CDTF">2014-05-06T07:04:14Z</dcterms:modified>
</cp:coreProperties>
</file>