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notesMasterIdLst>
    <p:notesMasterId r:id="rId16"/>
  </p:notesMasterIdLst>
  <p:handoutMasterIdLst>
    <p:handoutMasterId r:id="rId17"/>
  </p:handoutMasterIdLst>
  <p:sldIdLst>
    <p:sldId id="259" r:id="rId5"/>
    <p:sldId id="261" r:id="rId6"/>
    <p:sldId id="264" r:id="rId7"/>
    <p:sldId id="267" r:id="rId8"/>
    <p:sldId id="265" r:id="rId9"/>
    <p:sldId id="272" r:id="rId10"/>
    <p:sldId id="269" r:id="rId11"/>
    <p:sldId id="270" r:id="rId12"/>
    <p:sldId id="271" r:id="rId13"/>
    <p:sldId id="266" r:id="rId14"/>
    <p:sldId id="268"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888">
          <p15:clr>
            <a:srgbClr val="A4A3A4"/>
          </p15:clr>
        </p15:guide>
        <p15:guide id="4" orient="horz" pos="321">
          <p15:clr>
            <a:srgbClr val="A4A3A4"/>
          </p15:clr>
        </p15:guide>
        <p15:guide id="5" pos="3839">
          <p15:clr>
            <a:srgbClr val="A4A3A4"/>
          </p15:clr>
        </p15:guide>
        <p15:guide id="6" pos="1007">
          <p15:clr>
            <a:srgbClr val="A4A3A4"/>
          </p15:clr>
        </p15:guide>
        <p15:guide id="7" pos="717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84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varScale="1">
        <p:scale>
          <a:sx n="104" d="100"/>
          <a:sy n="104" d="100"/>
        </p:scale>
        <p:origin x="144" y="192"/>
      </p:cViewPr>
      <p:guideLst>
        <p:guide orient="horz" pos="2160"/>
        <p:guide orient="horz" pos="1008"/>
        <p:guide orient="horz" pos="3888"/>
        <p:guide orient="horz" pos="321"/>
        <p:guide pos="3839"/>
        <p:guide pos="1007"/>
        <p:guide pos="7173"/>
      </p:guideLst>
    </p:cSldViewPr>
  </p:slideViewPr>
  <p:notesTextViewPr>
    <p:cViewPr>
      <p:scale>
        <a:sx n="3" d="2"/>
        <a:sy n="3" d="2"/>
      </p:scale>
      <p:origin x="0" y="0"/>
    </p:cViewPr>
  </p:notesTextViewPr>
  <p:notesViewPr>
    <p:cSldViewPr showGuides="1">
      <p:cViewPr varScale="1">
        <p:scale>
          <a:sx n="76" d="100"/>
          <a:sy n="76" d="100"/>
        </p:scale>
        <p:origin x="326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11/28/2022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11/28/2022</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1221E5-7225-48EB-A4EE-420E7BFCF705}" type="slidenum">
              <a:rPr lang="en-US" smtClean="0"/>
              <a:pPr/>
              <a:t>1</a:t>
            </a:fld>
            <a:endParaRPr lang="en-US"/>
          </a:p>
        </p:txBody>
      </p:sp>
    </p:spTree>
    <p:extLst>
      <p:ext uri="{BB962C8B-B14F-4D97-AF65-F5344CB8AC3E}">
        <p14:creationId xmlns:p14="http://schemas.microsoft.com/office/powerpoint/2010/main" val="27480741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28669" y="1600200"/>
            <a:ext cx="8329031" cy="2680127"/>
          </a:xfrm>
          <a:noFill/>
          <a:effectLst>
            <a:softEdge rad="31750"/>
          </a:effectLst>
        </p:spPr>
        <p:txBody>
          <a:bodyPr anchor="b">
            <a:noAutofit/>
          </a:bodyPr>
          <a:lstStyle>
            <a:lvl1pPr>
              <a:defRPr sz="5400">
                <a:solidFill>
                  <a:schemeClr val="bg1"/>
                </a:solidFill>
              </a:defRPr>
            </a:lvl1pPr>
          </a:lstStyle>
          <a:p>
            <a:r>
              <a:rPr lang="en-US"/>
              <a:t>Click to edit Master title style</a:t>
            </a:r>
            <a:endParaRPr dirty="0"/>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4699025" y="6356351"/>
            <a:ext cx="1218883" cy="365125"/>
          </a:xfrm>
        </p:spPr>
        <p:txBody>
          <a:bodyPr/>
          <a:lstStyle>
            <a:lvl1pPr>
              <a:defRPr>
                <a:solidFill>
                  <a:schemeClr val="bg1"/>
                </a:solidFill>
              </a:defRPr>
            </a:lvl1pPr>
          </a:lstStyle>
          <a:p>
            <a:fld id="{A0253C03-C60F-4FF5-BBBF-078D44B72E7D}" type="datetime1">
              <a:rPr lang="en-US" smtClean="0"/>
              <a:t>11/28/2022</a:t>
            </a:fld>
            <a:endParaRPr lang="en-US" dirty="0"/>
          </a:p>
        </p:txBody>
      </p:sp>
      <p:sp>
        <p:nvSpPr>
          <p:cNvPr id="5" name="Footer Placeholder 4"/>
          <p:cNvSpPr>
            <a:spLocks noGrp="1"/>
          </p:cNvSpPr>
          <p:nvPr>
            <p:ph type="ftr" sz="quarter" idx="11"/>
          </p:nvPr>
        </p:nvSpPr>
        <p:spPr>
          <a:xfrm>
            <a:off x="6114708" y="6356351"/>
            <a:ext cx="3974065" cy="365125"/>
          </a:xfrm>
        </p:spPr>
        <p:txBody>
          <a:bodyPr/>
          <a:lstStyle>
            <a:lvl1pPr>
              <a:defRPr>
                <a:solidFill>
                  <a:schemeClr val="bg1"/>
                </a:solidFill>
              </a:defRPr>
            </a:lvl1pPr>
          </a:lstStyle>
          <a:p>
            <a:r>
              <a:rPr lang="en-US"/>
              <a:t>Add a footer</a:t>
            </a:r>
          </a:p>
        </p:txBody>
      </p:sp>
      <p:sp>
        <p:nvSpPr>
          <p:cNvPr id="6" name="Slide Number Placeholder 5"/>
          <p:cNvSpPr>
            <a:spLocks noGrp="1"/>
          </p:cNvSpPr>
          <p:nvPr>
            <p:ph type="sldNum" sz="quarter" idx="12"/>
          </p:nvPr>
        </p:nvSpPr>
        <p:spPr>
          <a:xfrm>
            <a:off x="10285571" y="6356351"/>
            <a:ext cx="609441" cy="365125"/>
          </a:xfrm>
        </p:spPr>
        <p:txBody>
          <a:bodyPr/>
          <a:lstStyle>
            <a:lvl1pPr>
              <a:defRPr>
                <a:solidFill>
                  <a:schemeClr val="bg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1490988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DA056D9D-9483-42E7-8CD7-15EDE1A4DDC4}" type="datetime1">
              <a:rPr lang="en-US" smtClean="0"/>
              <a:t>11/28/2022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666161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9FD5F10-92B8-46C7-A107-1CF6EB1C2F18}" type="datetime1">
              <a:rPr lang="en-US" smtClean="0"/>
              <a:t>11/28/2022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1917294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C940BF0-453F-47A9-9012-5AED3B22E7A1}" type="datetime1">
              <a:rPr lang="en-US" smtClean="0"/>
              <a:t>11/28/2022</a:t>
            </a:fld>
            <a:endParaRPr lang="en-US" dirty="0"/>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3135529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1F6906E3-B742-4986-90B6-990F07048832}" type="datetime1">
              <a:rPr lang="en-US" smtClean="0"/>
              <a:t>11/28/2022</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Add a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774911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A31A372C-B131-4034-B61F-BCF761990A4F}" type="datetime1">
              <a:rPr lang="en-US" smtClean="0"/>
              <a:t>11/28/2022</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378340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0"/>
            <a:ext cx="9782801" cy="1239837"/>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609524" y="1499616"/>
            <a:ext cx="4818888" cy="938784"/>
          </a:xfrm>
        </p:spPr>
        <p:txBody>
          <a:bodyPr anchor="b">
            <a:noAutofit/>
          </a:bodyPr>
          <a:lstStyle>
            <a:lvl1pPr marL="0" indent="0">
              <a:spcBef>
                <a:spcPts val="0"/>
              </a:spcBef>
              <a:buNone/>
              <a:defRPr sz="24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9524"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91E70B50-D705-4567-8892-606DA8DDC082}" type="datetime1">
              <a:rPr lang="en-US" smtClean="0"/>
              <a:t>11/28/2022</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3545950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2293B8A-AC5E-448D-90F1-5F90DC8C0860}" type="datetime1">
              <a:rPr lang="en-US" smtClean="0"/>
              <a:t>11/28/2022</a:t>
            </a:fld>
            <a:endParaRPr lang="en-US"/>
          </a:p>
        </p:txBody>
      </p:sp>
      <p:sp>
        <p:nvSpPr>
          <p:cNvPr id="4" name="Footer Placeholder 3"/>
          <p:cNvSpPr>
            <a:spLocks noGrp="1"/>
          </p:cNvSpPr>
          <p:nvPr>
            <p:ph type="ftr" sz="quarter" idx="11"/>
          </p:nvPr>
        </p:nvSpPr>
        <p:spPr/>
        <p:txBody>
          <a:bodyPr/>
          <a:lstStyle/>
          <a:p>
            <a:r>
              <a:rPr lang="en-US"/>
              <a:t>Add a footer</a:t>
            </a:r>
          </a:p>
        </p:txBody>
      </p:sp>
      <p:sp>
        <p:nvSpPr>
          <p:cNvPr id="5" name="Slide Number Placeholder 4"/>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2121679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0D0D57-1DF2-4CE0-A88F-4398D994BF4C}" type="datetime1">
              <a:rPr lang="en-US" smtClean="0"/>
              <a:t>11/28/2022</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vert="horz" lIns="91440" tIns="45720" rIns="91440" bIns="45720" rtlCol="0" anchor="ctr"/>
          <a:lstStyle>
            <a:lvl1pPr algn="r">
              <a:defRPr lang="en-US" smtClean="0"/>
            </a:lvl1pPr>
          </a:lstStyle>
          <a:p>
            <a:fld id="{7DC1BBB0-96F0-4077-A278-0F3FB5C104D3}" type="slidenum">
              <a:rPr lang="en-US" smtClean="0"/>
              <a:pPr/>
              <a:t>‹#›</a:t>
            </a:fld>
            <a:endParaRPr lang="en-US" dirty="0"/>
          </a:p>
        </p:txBody>
      </p:sp>
    </p:spTree>
    <p:extLst>
      <p:ext uri="{BB962C8B-B14F-4D97-AF65-F5344CB8AC3E}">
        <p14:creationId xmlns:p14="http://schemas.microsoft.com/office/powerpoint/2010/main" val="3566178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098"/>
            <a:ext cx="12188825" cy="6858000"/>
          </a:xfrm>
          <a:prstGeom prst="rect">
            <a:avLst/>
          </a:prstGeom>
        </p:spPr>
      </p:pic>
      <p:sp>
        <p:nvSpPr>
          <p:cNvPr id="2" name="Title 1"/>
          <p:cNvSpPr>
            <a:spLocks noGrp="1"/>
          </p:cNvSpPr>
          <p:nvPr>
            <p:ph type="title"/>
          </p:nvPr>
        </p:nvSpPr>
        <p:spPr bwMode="white">
          <a:xfrm>
            <a:off x="1598612" y="381000"/>
            <a:ext cx="3293422" cy="1371600"/>
          </a:xfrm>
        </p:spPr>
        <p:txBody>
          <a:bodyPr anchor="b">
            <a:normAutofit/>
          </a:bodyPr>
          <a:lstStyle>
            <a:lvl1pPr algn="l">
              <a:defRPr sz="2800" b="0" cap="all" baseline="0">
                <a:solidFill>
                  <a:schemeClr val="tx2"/>
                </a:solidFill>
              </a:defRPr>
            </a:lvl1pPr>
          </a:lstStyle>
          <a:p>
            <a:r>
              <a:rPr lang="en-US"/>
              <a:t>Click to edit Master title style</a:t>
            </a:r>
            <a:endParaRPr dirty="0"/>
          </a:p>
        </p:txBody>
      </p:sp>
      <p:sp>
        <p:nvSpPr>
          <p:cNvPr id="4" name="Text Placeholder 3"/>
          <p:cNvSpPr>
            <a:spLocks noGrp="1"/>
          </p:cNvSpPr>
          <p:nvPr>
            <p:ph type="body" sz="half" idx="2"/>
          </p:nvPr>
        </p:nvSpPr>
        <p:spPr bwMode="white">
          <a:xfrm>
            <a:off x="1598612"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5232426"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1A11A79-789F-42C6-A798-E2703A37BA23}" type="datetime1">
              <a:rPr lang="en-US" smtClean="0"/>
              <a:t>11/28/2022</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3111899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Rectangle 8"/>
          <p:cNvSpPr/>
          <p:nvPr userDrawn="1"/>
        </p:nvSpPr>
        <p:spPr>
          <a:xfrm>
            <a:off x="5103812" y="0"/>
            <a:ext cx="6324601"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616718"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dirty="0"/>
          </a:p>
        </p:txBody>
      </p:sp>
      <p:sp>
        <p:nvSpPr>
          <p:cNvPr id="3" name="Picture Placeholder 2" descr="An empty placeholder to add an image. Click on the placeholder and select the image that you wish to add"/>
          <p:cNvSpPr>
            <a:spLocks noGrp="1"/>
          </p:cNvSpPr>
          <p:nvPr>
            <p:ph type="pic" idx="1"/>
          </p:nvPr>
        </p:nvSpPr>
        <p:spPr bwMode="auto">
          <a:xfrm>
            <a:off x="5232426" y="482600"/>
            <a:ext cx="6043586" cy="5689600"/>
          </a:xfrm>
          <a:ln w="19050">
            <a:solidFill>
              <a:schemeClr val="bg1"/>
            </a:solidFill>
          </a:ln>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616718"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074BA6-2CAA-43FD-B6CB-325C80A91D3E}" type="datetime1">
              <a:rPr lang="en-US" smtClean="0"/>
              <a:t>11/28/2022</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135703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5180250" y="6316091"/>
            <a:ext cx="1218883" cy="365125"/>
          </a:xfrm>
          <a:prstGeom prst="rect">
            <a:avLst/>
          </a:prstGeom>
        </p:spPr>
        <p:txBody>
          <a:bodyPr vert="horz" lIns="91440" tIns="45720" rIns="91440" bIns="45720" rtlCol="0" anchor="ctr"/>
          <a:lstStyle>
            <a:lvl1pPr algn="l">
              <a:defRPr sz="1100" cap="all" baseline="0">
                <a:solidFill>
                  <a:schemeClr val="tx1"/>
                </a:solidFill>
              </a:defRPr>
            </a:lvl1pPr>
          </a:lstStyle>
          <a:p>
            <a:fld id="{0D141A01-0FF1-467E-B344-8F7D0706474A}" type="datetime1">
              <a:rPr lang="en-US" smtClean="0"/>
              <a:pPr/>
              <a:t>11/28/2022</a:t>
            </a:fld>
            <a:endParaRPr lang="en-US" dirty="0"/>
          </a:p>
        </p:txBody>
      </p:sp>
      <p:sp>
        <p:nvSpPr>
          <p:cNvPr id="5" name="Footer Placeholder 4"/>
          <p:cNvSpPr>
            <a:spLocks noGrp="1"/>
          </p:cNvSpPr>
          <p:nvPr>
            <p:ph type="ftr" sz="quarter" idx="3"/>
          </p:nvPr>
        </p:nvSpPr>
        <p:spPr>
          <a:xfrm>
            <a:off x="6595933" y="6316091"/>
            <a:ext cx="3974065" cy="365125"/>
          </a:xfrm>
          <a:prstGeom prst="rect">
            <a:avLst/>
          </a:prstGeom>
        </p:spPr>
        <p:txBody>
          <a:bodyPr vert="horz" lIns="91440" tIns="45720" rIns="91440" bIns="45720" rtlCol="0" anchor="ctr"/>
          <a:lstStyle>
            <a:lvl1pPr algn="ctr">
              <a:defRPr sz="1100" cap="all" baseline="0">
                <a:solidFill>
                  <a:schemeClr val="tx1"/>
                </a:solidFill>
              </a:defRPr>
            </a:lvl1pPr>
          </a:lstStyle>
          <a:p>
            <a:r>
              <a:rPr lang="en-US"/>
              <a:t>Add a footer</a:t>
            </a:r>
          </a:p>
        </p:txBody>
      </p:sp>
      <p:sp>
        <p:nvSpPr>
          <p:cNvPr id="6" name="Slide Number Placeholder 5"/>
          <p:cNvSpPr>
            <a:spLocks noGrp="1"/>
          </p:cNvSpPr>
          <p:nvPr>
            <p:ph type="sldNum" sz="quarter" idx="4"/>
          </p:nvPr>
        </p:nvSpPr>
        <p:spPr>
          <a:xfrm>
            <a:off x="10766796" y="6316091"/>
            <a:ext cx="609441" cy="365125"/>
          </a:xfrm>
          <a:prstGeom prst="rect">
            <a:avLst/>
          </a:prstGeom>
        </p:spPr>
        <p:txBody>
          <a:bodyPr vert="horz" lIns="91440" tIns="45720" rIns="91440" bIns="45720" rtlCol="0" anchor="ctr"/>
          <a:lstStyle>
            <a:lvl1pPr algn="r">
              <a:defRPr sz="11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51262903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2"/>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2"/>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2"/>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2"/>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2"/>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39" userDrawn="1">
          <p15:clr>
            <a:srgbClr val="F26B43"/>
          </p15:clr>
        </p15:guide>
        <p15:guide id="2" pos="1007" userDrawn="1">
          <p15:clr>
            <a:srgbClr val="F26B43"/>
          </p15:clr>
        </p15:guide>
        <p15:guide id="3" pos="719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6212" y="838200"/>
            <a:ext cx="9794299" cy="990600"/>
          </a:xfrm>
        </p:spPr>
        <p:txBody>
          <a:bodyPr/>
          <a:lstStyle/>
          <a:p>
            <a:pPr algn="ctr"/>
            <a:r>
              <a:rPr lang="en-US" dirty="0"/>
              <a:t>Big Mountain Resort</a:t>
            </a:r>
            <a:br>
              <a:rPr lang="en-US" dirty="0"/>
            </a:br>
            <a:r>
              <a:rPr lang="en-US" dirty="0"/>
              <a:t>Ticket Pricing Model</a:t>
            </a:r>
          </a:p>
        </p:txBody>
      </p:sp>
      <p:pic>
        <p:nvPicPr>
          <p:cNvPr id="1030" name="Picture 6" descr="Why Big Sky Is Luxurious, Pricey and Maybe the Future of Skiing. - The New  York Times">
            <a:extLst>
              <a:ext uri="{FF2B5EF4-FFF2-40B4-BE49-F238E27FC236}">
                <a16:creationId xmlns:a16="http://schemas.microsoft.com/office/drawing/2014/main" id="{6A84717A-374D-C9F8-2CF2-363EF326A7C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5412" y="1905000"/>
            <a:ext cx="7202488" cy="4800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199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736600"/>
          </a:xfrm>
        </p:spPr>
        <p:txBody>
          <a:bodyPr/>
          <a:lstStyle/>
          <a:p>
            <a:pPr algn="l"/>
            <a:r>
              <a:rPr lang="en-US" dirty="0">
                <a:solidFill>
                  <a:srgbClr val="002060"/>
                </a:solidFill>
                <a:latin typeface="Roboto" panose="02000000000000000000" pitchFamily="2" charset="0"/>
              </a:rPr>
              <a:t>Data quantity</a:t>
            </a:r>
          </a:p>
        </p:txBody>
      </p:sp>
      <p:pic>
        <p:nvPicPr>
          <p:cNvPr id="3074" name="Picture 2">
            <a:extLst>
              <a:ext uri="{FF2B5EF4-FFF2-40B4-BE49-F238E27FC236}">
                <a16:creationId xmlns:a16="http://schemas.microsoft.com/office/drawing/2014/main" id="{1311B70D-3E16-00B1-E63C-E52F85F5E9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8812" y="1447800"/>
            <a:ext cx="5962650" cy="31718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9CAB9B6-F3DC-31DD-EFF5-0BF26CFB21F0}"/>
              </a:ext>
            </a:extLst>
          </p:cNvPr>
          <p:cNvSpPr txBox="1"/>
          <p:nvPr/>
        </p:nvSpPr>
        <p:spPr>
          <a:xfrm>
            <a:off x="1674812" y="4623938"/>
            <a:ext cx="9982200" cy="2062103"/>
          </a:xfrm>
          <a:prstGeom prst="rect">
            <a:avLst/>
          </a:prstGeom>
          <a:noFill/>
          <a:ln>
            <a:solidFill>
              <a:schemeClr val="bg2"/>
            </a:solidFill>
          </a:ln>
        </p:spPr>
        <p:txBody>
          <a:bodyPr wrap="square">
            <a:spAutoFit/>
          </a:bodyPr>
          <a:lstStyle/>
          <a:p>
            <a:r>
              <a:rPr lang="en-US" sz="3200" dirty="0">
                <a:solidFill>
                  <a:schemeClr val="tx2"/>
                </a:solidFill>
                <a:latin typeface="Calibri (Body)"/>
                <a:ea typeface="+mj-ea"/>
                <a:cs typeface="+mj-cs"/>
              </a:rPr>
              <a:t>The plot of cross-validation against training set size shows that it seems there is plenty of data. There's an initial rapid improvement in model scores as one would expect, but it's essentially levelled off by around a sample size of 40-50.</a:t>
            </a:r>
          </a:p>
        </p:txBody>
      </p:sp>
    </p:spTree>
    <p:extLst>
      <p:ext uri="{BB962C8B-B14F-4D97-AF65-F5344CB8AC3E}">
        <p14:creationId xmlns:p14="http://schemas.microsoft.com/office/powerpoint/2010/main" val="31552076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736600"/>
          </a:xfrm>
        </p:spPr>
        <p:txBody>
          <a:bodyPr/>
          <a:lstStyle/>
          <a:p>
            <a:r>
              <a:rPr lang="en-US" dirty="0">
                <a:solidFill>
                  <a:srgbClr val="002060"/>
                </a:solidFill>
                <a:latin typeface="Roboto" panose="02000000000000000000" pitchFamily="2" charset="0"/>
              </a:rPr>
              <a:t>Summary</a:t>
            </a:r>
            <a:endParaRPr lang="en-US" dirty="0">
              <a:solidFill>
                <a:srgbClr val="002060"/>
              </a:solidFill>
            </a:endParaRPr>
          </a:p>
        </p:txBody>
      </p:sp>
      <p:sp>
        <p:nvSpPr>
          <p:cNvPr id="3" name="Title 1">
            <a:extLst>
              <a:ext uri="{FF2B5EF4-FFF2-40B4-BE49-F238E27FC236}">
                <a16:creationId xmlns:a16="http://schemas.microsoft.com/office/drawing/2014/main" id="{CD82C48E-F59D-DB30-8223-E3B76508B368}"/>
              </a:ext>
            </a:extLst>
          </p:cNvPr>
          <p:cNvSpPr txBox="1">
            <a:spLocks/>
          </p:cNvSpPr>
          <p:nvPr/>
        </p:nvSpPr>
        <p:spPr>
          <a:xfrm>
            <a:off x="1564139" y="1143000"/>
            <a:ext cx="9782801" cy="50292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a:solidFill>
                  <a:schemeClr val="tx2"/>
                </a:solidFill>
                <a:latin typeface="+mj-lt"/>
                <a:ea typeface="+mj-ea"/>
                <a:cs typeface="+mj-cs"/>
              </a:defRPr>
            </a:lvl1pPr>
          </a:lstStyle>
          <a:p>
            <a:pPr>
              <a:lnSpc>
                <a:spcPct val="100000"/>
              </a:lnSpc>
            </a:pPr>
            <a:endParaRPr lang="en-US" sz="3200" dirty="0">
              <a:latin typeface="Calibri (Body)"/>
            </a:endParaRPr>
          </a:p>
        </p:txBody>
      </p:sp>
      <p:sp>
        <p:nvSpPr>
          <p:cNvPr id="5" name="TextBox 4">
            <a:extLst>
              <a:ext uri="{FF2B5EF4-FFF2-40B4-BE49-F238E27FC236}">
                <a16:creationId xmlns:a16="http://schemas.microsoft.com/office/drawing/2014/main" id="{84885B6A-B2C2-3E97-D9C1-940F976DE9EA}"/>
              </a:ext>
            </a:extLst>
          </p:cNvPr>
          <p:cNvSpPr txBox="1"/>
          <p:nvPr/>
        </p:nvSpPr>
        <p:spPr>
          <a:xfrm>
            <a:off x="1416049" y="1168402"/>
            <a:ext cx="10621963" cy="6046271"/>
          </a:xfrm>
          <a:prstGeom prst="rect">
            <a:avLst/>
          </a:prstGeom>
          <a:noFill/>
          <a:ln>
            <a:solidFill>
              <a:schemeClr val="bg2"/>
            </a:solidFill>
          </a:ln>
        </p:spPr>
        <p:txBody>
          <a:bodyPr wrap="square">
            <a:spAutoFit/>
          </a:bodyPr>
          <a:lstStyle/>
          <a:p>
            <a:pPr marL="914400" lvl="1" indent="-457200">
              <a:buFont typeface="Wingdings" panose="05000000000000000000" pitchFamily="2" charset="2"/>
              <a:buChar char="Ø"/>
            </a:pPr>
            <a:endParaRPr lang="en-US" sz="3200" dirty="0">
              <a:latin typeface="Calibri (Body)"/>
            </a:endParaRPr>
          </a:p>
          <a:p>
            <a:pPr marL="914400" lvl="1" indent="-457200">
              <a:buFont typeface="Wingdings" panose="05000000000000000000" pitchFamily="2" charset="2"/>
              <a:buChar char="Ø"/>
            </a:pPr>
            <a:r>
              <a:rPr lang="en-US" altLang="en-US" sz="3200" dirty="0">
                <a:solidFill>
                  <a:schemeClr val="tx2"/>
                </a:solidFill>
                <a:latin typeface="Calibri (Body)"/>
                <a:ea typeface="+mj-ea"/>
                <a:cs typeface="+mj-cs"/>
              </a:rPr>
              <a:t>Big Mountain Resort modelled price is $96.32, actual price is $81.00. Even with the expected mean absolute error of $10.41, this suggests there is room for an increase. </a:t>
            </a:r>
          </a:p>
          <a:p>
            <a:pPr marL="914400" lvl="1" indent="-457200">
              <a:buFont typeface="Wingdings" panose="05000000000000000000" pitchFamily="2" charset="2"/>
              <a:buChar char="Ø"/>
            </a:pPr>
            <a:endParaRPr lang="en-US" altLang="en-US" sz="800" dirty="0">
              <a:latin typeface="Arial" panose="020B0604020202020204" pitchFamily="34" charset="0"/>
            </a:endParaRPr>
          </a:p>
          <a:p>
            <a:pPr marL="914400" lvl="1" indent="-457200">
              <a:lnSpc>
                <a:spcPct val="150000"/>
              </a:lnSpc>
              <a:buFont typeface="Wingdings" panose="05000000000000000000" pitchFamily="2" charset="2"/>
              <a:buChar char="Ø"/>
            </a:pPr>
            <a:r>
              <a:rPr lang="en-US" sz="3000" dirty="0">
                <a:latin typeface="Calibri (Body)"/>
              </a:rPr>
              <a:t> </a:t>
            </a:r>
            <a:r>
              <a:rPr lang="en-US" sz="3200" dirty="0">
                <a:solidFill>
                  <a:schemeClr val="tx2"/>
                </a:solidFill>
                <a:latin typeface="Calibri (Body)"/>
                <a:ea typeface="+mj-ea"/>
                <a:cs typeface="+mj-cs"/>
              </a:rPr>
              <a:t>Increase the vertical drop by 150 feet and adding a run results in lower increases support for ticket price by $1.99 and possible increasement in revenue $3.47 million.</a:t>
            </a:r>
            <a:endParaRPr lang="en-US" sz="2000" dirty="0">
              <a:latin typeface="Calibri (Body)"/>
            </a:endParaRPr>
          </a:p>
          <a:p>
            <a:pPr>
              <a:lnSpc>
                <a:spcPct val="150000"/>
              </a:lnSpc>
            </a:pPr>
            <a:endParaRPr lang="en-US" sz="2000" dirty="0">
              <a:latin typeface="Calibri (Body)"/>
            </a:endParaRPr>
          </a:p>
        </p:txBody>
      </p:sp>
      <p:sp>
        <p:nvSpPr>
          <p:cNvPr id="6" name="Rectangle 2">
            <a:extLst>
              <a:ext uri="{FF2B5EF4-FFF2-40B4-BE49-F238E27FC236}">
                <a16:creationId xmlns:a16="http://schemas.microsoft.com/office/drawing/2014/main" id="{798FDAD6-01C3-1862-891D-2FFA9432E303}"/>
              </a:ext>
            </a:extLst>
          </p:cNvPr>
          <p:cNvSpPr>
            <a:spLocks noChangeArrowheads="1"/>
          </p:cNvSpPr>
          <p:nvPr/>
        </p:nvSpPr>
        <p:spPr bwMode="auto">
          <a:xfrm>
            <a:off x="227012" y="4965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54284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736600"/>
          </a:xfrm>
        </p:spPr>
        <p:txBody>
          <a:bodyPr/>
          <a:lstStyle/>
          <a:p>
            <a:r>
              <a:rPr lang="en-US" b="0" i="0" dirty="0">
                <a:solidFill>
                  <a:srgbClr val="002060"/>
                </a:solidFill>
                <a:effectLst/>
                <a:latin typeface="Roboto" panose="02000000000000000000" pitchFamily="2" charset="0"/>
              </a:rPr>
              <a:t>Problem identification </a:t>
            </a:r>
            <a:endParaRPr lang="en-US" dirty="0">
              <a:solidFill>
                <a:srgbClr val="002060"/>
              </a:solidFill>
            </a:endParaRPr>
          </a:p>
        </p:txBody>
      </p:sp>
      <p:sp>
        <p:nvSpPr>
          <p:cNvPr id="5" name="Title 1">
            <a:extLst>
              <a:ext uri="{FF2B5EF4-FFF2-40B4-BE49-F238E27FC236}">
                <a16:creationId xmlns:a16="http://schemas.microsoft.com/office/drawing/2014/main" id="{398C10E5-8419-075C-9F0D-382548B7647E}"/>
              </a:ext>
            </a:extLst>
          </p:cNvPr>
          <p:cNvSpPr txBox="1">
            <a:spLocks/>
          </p:cNvSpPr>
          <p:nvPr/>
        </p:nvSpPr>
        <p:spPr>
          <a:xfrm>
            <a:off x="1564139" y="1143000"/>
            <a:ext cx="9782801" cy="50292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a:solidFill>
                  <a:schemeClr val="tx2"/>
                </a:solidFill>
                <a:latin typeface="+mj-lt"/>
                <a:ea typeface="+mj-ea"/>
                <a:cs typeface="+mj-cs"/>
              </a:defRPr>
            </a:lvl1pPr>
          </a:lstStyle>
          <a:p>
            <a:pPr>
              <a:lnSpc>
                <a:spcPct val="100000"/>
              </a:lnSpc>
            </a:pPr>
            <a:r>
              <a:rPr lang="en-US" sz="3200" dirty="0">
                <a:latin typeface="Calibri (Body)"/>
              </a:rPr>
              <a:t>The company Big Mountain Resort provides some facilities for skiers and riders of all levels and abilities. </a:t>
            </a:r>
          </a:p>
          <a:p>
            <a:pPr>
              <a:lnSpc>
                <a:spcPct val="100000"/>
              </a:lnSpc>
            </a:pPr>
            <a:r>
              <a:rPr lang="en-US" sz="3200" dirty="0">
                <a:latin typeface="Calibri (Body)"/>
              </a:rPr>
              <a:t>This company has recently installed an additional facility which increases their operating costs this season. So, the business wants some guidance on how to:</a:t>
            </a:r>
          </a:p>
          <a:p>
            <a:pPr>
              <a:lnSpc>
                <a:spcPct val="100000"/>
              </a:lnSpc>
            </a:pPr>
            <a:endParaRPr lang="en-US" sz="3200" dirty="0">
              <a:latin typeface="Calibri (Body)"/>
            </a:endParaRPr>
          </a:p>
          <a:p>
            <a:pPr marL="457200" indent="-457200">
              <a:lnSpc>
                <a:spcPct val="100000"/>
              </a:lnSpc>
              <a:buFont typeface="Wingdings" panose="05000000000000000000" pitchFamily="2" charset="2"/>
              <a:buChar char="Ø"/>
            </a:pPr>
            <a:r>
              <a:rPr lang="en-US" sz="3200" dirty="0">
                <a:latin typeface="Calibri (Body)"/>
              </a:rPr>
              <a:t>Select a better value for their ticket price. </a:t>
            </a:r>
          </a:p>
          <a:p>
            <a:pPr marL="457200" indent="-457200">
              <a:lnSpc>
                <a:spcPct val="100000"/>
              </a:lnSpc>
              <a:buFont typeface="Wingdings" panose="05000000000000000000" pitchFamily="2" charset="2"/>
              <a:buChar char="Ø"/>
            </a:pPr>
            <a:r>
              <a:rPr lang="en-US" sz="3200" dirty="0">
                <a:latin typeface="Calibri (Body)"/>
              </a:rPr>
              <a:t>Consider several changes either to cut costs without undermining the ticket price or to support an even higher ticket price.</a:t>
            </a:r>
          </a:p>
        </p:txBody>
      </p:sp>
    </p:spTree>
    <p:extLst>
      <p:ext uri="{BB962C8B-B14F-4D97-AF65-F5344CB8AC3E}">
        <p14:creationId xmlns:p14="http://schemas.microsoft.com/office/powerpoint/2010/main" val="3970659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736600"/>
          </a:xfrm>
        </p:spPr>
        <p:txBody>
          <a:bodyPr/>
          <a:lstStyle/>
          <a:p>
            <a:r>
              <a:rPr lang="en-US" dirty="0">
                <a:solidFill>
                  <a:srgbClr val="002060"/>
                </a:solidFill>
                <a:latin typeface="Roboto" panose="02000000000000000000" pitchFamily="2" charset="0"/>
              </a:rPr>
              <a:t>K</a:t>
            </a:r>
            <a:r>
              <a:rPr kumimoji="0" lang="en-US" sz="3600" b="0" i="0" u="none" strike="noStrike" kern="1200" cap="none" spc="0" normalizeH="0" baseline="0" noProof="0" dirty="0" err="1">
                <a:ln>
                  <a:noFill/>
                </a:ln>
                <a:solidFill>
                  <a:srgbClr val="002060"/>
                </a:solidFill>
                <a:effectLst/>
                <a:uLnTx/>
                <a:uFillTx/>
                <a:latin typeface="Roboto" panose="02000000000000000000" pitchFamily="2" charset="0"/>
                <a:ea typeface="+mj-ea"/>
                <a:cs typeface="+mj-cs"/>
              </a:rPr>
              <a:t>ey</a:t>
            </a:r>
            <a:r>
              <a:rPr kumimoji="0" lang="en-US" sz="3600" b="0" i="0" u="none" strike="noStrike" kern="1200" cap="none" spc="0" normalizeH="0" baseline="0" noProof="0" dirty="0">
                <a:ln>
                  <a:noFill/>
                </a:ln>
                <a:solidFill>
                  <a:srgbClr val="002060"/>
                </a:solidFill>
                <a:effectLst/>
                <a:uLnTx/>
                <a:uFillTx/>
                <a:latin typeface="Roboto" panose="02000000000000000000" pitchFamily="2" charset="0"/>
                <a:ea typeface="+mj-ea"/>
                <a:cs typeface="+mj-cs"/>
              </a:rPr>
              <a:t> findings</a:t>
            </a:r>
            <a:endParaRPr lang="en-US" dirty="0">
              <a:solidFill>
                <a:srgbClr val="002060"/>
              </a:solidFill>
            </a:endParaRPr>
          </a:p>
        </p:txBody>
      </p:sp>
      <p:sp>
        <p:nvSpPr>
          <p:cNvPr id="3" name="Title 1">
            <a:extLst>
              <a:ext uri="{FF2B5EF4-FFF2-40B4-BE49-F238E27FC236}">
                <a16:creationId xmlns:a16="http://schemas.microsoft.com/office/drawing/2014/main" id="{CD82C48E-F59D-DB30-8223-E3B76508B368}"/>
              </a:ext>
            </a:extLst>
          </p:cNvPr>
          <p:cNvSpPr txBox="1">
            <a:spLocks/>
          </p:cNvSpPr>
          <p:nvPr/>
        </p:nvSpPr>
        <p:spPr>
          <a:xfrm>
            <a:off x="1564139" y="1143000"/>
            <a:ext cx="9782801" cy="50292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a:solidFill>
                  <a:schemeClr val="tx2"/>
                </a:solidFill>
                <a:latin typeface="+mj-lt"/>
                <a:ea typeface="+mj-ea"/>
                <a:cs typeface="+mj-cs"/>
              </a:defRPr>
            </a:lvl1pPr>
          </a:lstStyle>
          <a:p>
            <a:pPr>
              <a:lnSpc>
                <a:spcPct val="100000"/>
              </a:lnSpc>
            </a:pPr>
            <a:endParaRPr lang="en-US" sz="3200" dirty="0">
              <a:latin typeface="Calibri (Body)"/>
            </a:endParaRPr>
          </a:p>
        </p:txBody>
      </p:sp>
      <p:sp>
        <p:nvSpPr>
          <p:cNvPr id="5" name="TextBox 4">
            <a:extLst>
              <a:ext uri="{FF2B5EF4-FFF2-40B4-BE49-F238E27FC236}">
                <a16:creationId xmlns:a16="http://schemas.microsoft.com/office/drawing/2014/main" id="{84885B6A-B2C2-3E97-D9C1-940F976DE9EA}"/>
              </a:ext>
            </a:extLst>
          </p:cNvPr>
          <p:cNvSpPr txBox="1"/>
          <p:nvPr/>
        </p:nvSpPr>
        <p:spPr>
          <a:xfrm>
            <a:off x="1341437" y="914401"/>
            <a:ext cx="10820400" cy="7400487"/>
          </a:xfrm>
          <a:prstGeom prst="rect">
            <a:avLst/>
          </a:prstGeom>
          <a:noFill/>
          <a:ln>
            <a:solidFill>
              <a:schemeClr val="bg2"/>
            </a:solidFill>
          </a:ln>
        </p:spPr>
        <p:txBody>
          <a:bodyPr wrap="square">
            <a:spAutoFit/>
          </a:bodyPr>
          <a:lstStyle/>
          <a:p>
            <a:pPr algn="l"/>
            <a:r>
              <a:rPr lang="en-US" sz="3000" b="0" i="0" dirty="0">
                <a:effectLst/>
                <a:latin typeface="Calibri (Body)"/>
              </a:rPr>
              <a:t>1- Permanently closing down up to 10 of the least used runs.</a:t>
            </a:r>
          </a:p>
          <a:p>
            <a:pPr marL="914400" lvl="1" indent="-457200">
              <a:buFont typeface="Wingdings" panose="05000000000000000000" pitchFamily="2" charset="2"/>
              <a:buChar char="Ø"/>
            </a:pPr>
            <a:r>
              <a:rPr lang="en-US" sz="2000" b="0" i="0" dirty="0">
                <a:effectLst/>
                <a:latin typeface="Calibri (Body)"/>
              </a:rPr>
              <a:t>Closing one run makes no difference. </a:t>
            </a:r>
          </a:p>
          <a:p>
            <a:pPr marL="914400" lvl="1" indent="-457200">
              <a:lnSpc>
                <a:spcPct val="150000"/>
              </a:lnSpc>
              <a:buFont typeface="Wingdings" panose="05000000000000000000" pitchFamily="2" charset="2"/>
              <a:buChar char="Ø"/>
            </a:pPr>
            <a:r>
              <a:rPr lang="en-US" sz="2000" b="0" i="0" dirty="0">
                <a:effectLst/>
                <a:latin typeface="Calibri (Body)"/>
              </a:rPr>
              <a:t>Closing more than one runs successively reduces support for ticket price and revenue.</a:t>
            </a:r>
          </a:p>
          <a:p>
            <a:pPr algn="l">
              <a:lnSpc>
                <a:spcPct val="150000"/>
              </a:lnSpc>
            </a:pPr>
            <a:r>
              <a:rPr lang="en-US" sz="3000" dirty="0">
                <a:latin typeface="Calibri (Body)"/>
              </a:rPr>
              <a:t>2- Increase the vertical drop by 150 feet and adding a run. </a:t>
            </a:r>
          </a:p>
          <a:p>
            <a:pPr marL="914400" lvl="1" indent="-457200">
              <a:lnSpc>
                <a:spcPct val="150000"/>
              </a:lnSpc>
              <a:buFont typeface="Wingdings" panose="05000000000000000000" pitchFamily="2" charset="2"/>
              <a:buChar char="Ø"/>
            </a:pPr>
            <a:r>
              <a:rPr lang="en-US" sz="2000" dirty="0">
                <a:latin typeface="Calibri (Body)"/>
              </a:rPr>
              <a:t>Lower increases support for ticket price by $1.99 and possible increasement in revenue $3.47 million.</a:t>
            </a:r>
          </a:p>
          <a:p>
            <a:pPr>
              <a:lnSpc>
                <a:spcPct val="150000"/>
              </a:lnSpc>
            </a:pPr>
            <a:r>
              <a:rPr lang="en-US" sz="3000" dirty="0">
                <a:latin typeface="Calibri (Body)"/>
              </a:rPr>
              <a:t>3- Same as number 2, plus adding 2 acres of snow making cover.</a:t>
            </a:r>
          </a:p>
          <a:p>
            <a:pPr marL="914400" lvl="1" indent="-457200">
              <a:lnSpc>
                <a:spcPct val="150000"/>
              </a:lnSpc>
              <a:buFont typeface="Wingdings" panose="05000000000000000000" pitchFamily="2" charset="2"/>
              <a:buChar char="Ø"/>
            </a:pPr>
            <a:r>
              <a:rPr lang="en-US" sz="2000" dirty="0">
                <a:latin typeface="Calibri (Body)"/>
              </a:rPr>
              <a:t>Does not affect on the ticket price and the revenue.</a:t>
            </a:r>
          </a:p>
          <a:p>
            <a:pPr marL="0" lvl="1">
              <a:spcBef>
                <a:spcPts val="1200"/>
              </a:spcBef>
            </a:pPr>
            <a:r>
              <a:rPr lang="en-US" sz="3000" dirty="0">
                <a:latin typeface="Calibri (Body)"/>
              </a:rPr>
              <a:t>4- Increase the longest run by 0.2 mile to boast 3.5 miles length, requiring an additional snow making coverage of 4 acres. </a:t>
            </a:r>
          </a:p>
          <a:p>
            <a:pPr marL="914400" lvl="1" indent="-457200">
              <a:lnSpc>
                <a:spcPct val="150000"/>
              </a:lnSpc>
              <a:buFont typeface="Wingdings" panose="05000000000000000000" pitchFamily="2" charset="2"/>
              <a:buChar char="Ø"/>
            </a:pPr>
            <a:r>
              <a:rPr lang="en-US" sz="2000" dirty="0">
                <a:latin typeface="Calibri (Body)"/>
              </a:rPr>
              <a:t>No difference is observed.</a:t>
            </a:r>
          </a:p>
          <a:p>
            <a:pPr marL="0" lvl="1">
              <a:lnSpc>
                <a:spcPct val="150000"/>
              </a:lnSpc>
            </a:pPr>
            <a:endParaRPr lang="en-US" sz="3200" dirty="0">
              <a:latin typeface="Calibri (Body)"/>
            </a:endParaRPr>
          </a:p>
          <a:p>
            <a:pPr marL="914400" lvl="1" indent="-457200">
              <a:lnSpc>
                <a:spcPct val="150000"/>
              </a:lnSpc>
              <a:buFont typeface="Wingdings" panose="05000000000000000000" pitchFamily="2" charset="2"/>
              <a:buChar char="Ø"/>
            </a:pPr>
            <a:endParaRPr lang="en-US" sz="2000" dirty="0">
              <a:latin typeface="Calibri (Body)"/>
            </a:endParaRPr>
          </a:p>
          <a:p>
            <a:pPr>
              <a:lnSpc>
                <a:spcPct val="150000"/>
              </a:lnSpc>
            </a:pPr>
            <a:endParaRPr lang="en-US" sz="2000" dirty="0">
              <a:latin typeface="Calibri (Body)"/>
            </a:endParaRPr>
          </a:p>
        </p:txBody>
      </p:sp>
    </p:spTree>
    <p:extLst>
      <p:ext uri="{BB962C8B-B14F-4D97-AF65-F5344CB8AC3E}">
        <p14:creationId xmlns:p14="http://schemas.microsoft.com/office/powerpoint/2010/main" val="1134812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736600"/>
          </a:xfrm>
        </p:spPr>
        <p:txBody>
          <a:bodyPr/>
          <a:lstStyle/>
          <a:p>
            <a:r>
              <a:rPr lang="en-US" b="0" i="0" dirty="0">
                <a:solidFill>
                  <a:srgbClr val="002060"/>
                </a:solidFill>
                <a:effectLst/>
                <a:latin typeface="Roboto" panose="02000000000000000000" pitchFamily="2" charset="0"/>
              </a:rPr>
              <a:t>Recommendation</a:t>
            </a:r>
            <a:endParaRPr lang="en-US" dirty="0">
              <a:solidFill>
                <a:srgbClr val="002060"/>
              </a:solidFill>
            </a:endParaRPr>
          </a:p>
        </p:txBody>
      </p:sp>
      <p:sp>
        <p:nvSpPr>
          <p:cNvPr id="3" name="Title 1">
            <a:extLst>
              <a:ext uri="{FF2B5EF4-FFF2-40B4-BE49-F238E27FC236}">
                <a16:creationId xmlns:a16="http://schemas.microsoft.com/office/drawing/2014/main" id="{CD82C48E-F59D-DB30-8223-E3B76508B368}"/>
              </a:ext>
            </a:extLst>
          </p:cNvPr>
          <p:cNvSpPr txBox="1">
            <a:spLocks/>
          </p:cNvSpPr>
          <p:nvPr/>
        </p:nvSpPr>
        <p:spPr>
          <a:xfrm>
            <a:off x="1564139" y="1143000"/>
            <a:ext cx="9782801" cy="50292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a:solidFill>
                  <a:schemeClr val="tx2"/>
                </a:solidFill>
                <a:latin typeface="+mj-lt"/>
                <a:ea typeface="+mj-ea"/>
                <a:cs typeface="+mj-cs"/>
              </a:defRPr>
            </a:lvl1pPr>
          </a:lstStyle>
          <a:p>
            <a:pPr>
              <a:lnSpc>
                <a:spcPct val="100000"/>
              </a:lnSpc>
            </a:pPr>
            <a:endParaRPr lang="en-US" sz="3200" dirty="0">
              <a:latin typeface="Calibri (Body)"/>
            </a:endParaRPr>
          </a:p>
        </p:txBody>
      </p:sp>
      <p:sp>
        <p:nvSpPr>
          <p:cNvPr id="4" name="Rectangle 3">
            <a:extLst>
              <a:ext uri="{FF2B5EF4-FFF2-40B4-BE49-F238E27FC236}">
                <a16:creationId xmlns:a16="http://schemas.microsoft.com/office/drawing/2014/main" id="{113AFE06-B045-6237-FD01-BA332E23B6FA}"/>
              </a:ext>
            </a:extLst>
          </p:cNvPr>
          <p:cNvSpPr/>
          <p:nvPr/>
        </p:nvSpPr>
        <p:spPr>
          <a:xfrm>
            <a:off x="1564139" y="914401"/>
            <a:ext cx="10473873" cy="5410199"/>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9" name="TextBox 8">
            <a:extLst>
              <a:ext uri="{FF2B5EF4-FFF2-40B4-BE49-F238E27FC236}">
                <a16:creationId xmlns:a16="http://schemas.microsoft.com/office/drawing/2014/main" id="{93D3A331-19A5-E279-949E-A51E4718A2EC}"/>
              </a:ext>
            </a:extLst>
          </p:cNvPr>
          <p:cNvSpPr txBox="1"/>
          <p:nvPr/>
        </p:nvSpPr>
        <p:spPr>
          <a:xfrm>
            <a:off x="1674811" y="1154544"/>
            <a:ext cx="9782801" cy="3483261"/>
          </a:xfrm>
          <a:prstGeom prst="rect">
            <a:avLst/>
          </a:prstGeom>
          <a:noFill/>
          <a:ln w="38100">
            <a:solidFill>
              <a:srgbClr val="FF0000"/>
            </a:solidFill>
          </a:ln>
        </p:spPr>
        <p:txBody>
          <a:bodyPr wrap="square">
            <a:spAutoFit/>
          </a:bodyPr>
          <a:lstStyle/>
          <a:p>
            <a:pPr algn="l">
              <a:lnSpc>
                <a:spcPct val="150000"/>
              </a:lnSpc>
            </a:pPr>
            <a:r>
              <a:rPr lang="en-US" sz="3000" dirty="0">
                <a:latin typeface="Calibri (Body)"/>
              </a:rPr>
              <a:t>In this business problem, the second scenario, increase the vertical drop by 150 feet and adding a run that leads to increase support for ticket price by $1.99 and also possible expected increase in revenue is $3.47 million is selected as the best strategy among others.</a:t>
            </a:r>
          </a:p>
        </p:txBody>
      </p:sp>
    </p:spTree>
    <p:extLst>
      <p:ext uri="{BB962C8B-B14F-4D97-AF65-F5344CB8AC3E}">
        <p14:creationId xmlns:p14="http://schemas.microsoft.com/office/powerpoint/2010/main" val="44820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736600"/>
          </a:xfrm>
        </p:spPr>
        <p:txBody>
          <a:bodyPr/>
          <a:lstStyle/>
          <a:p>
            <a:r>
              <a:rPr lang="en-US" b="0" i="0" dirty="0">
                <a:solidFill>
                  <a:srgbClr val="002060"/>
                </a:solidFill>
                <a:effectLst/>
                <a:latin typeface="Roboto" panose="02000000000000000000" pitchFamily="2" charset="0"/>
              </a:rPr>
              <a:t>Modeling</a:t>
            </a:r>
            <a:endParaRPr lang="en-US" dirty="0">
              <a:solidFill>
                <a:srgbClr val="002060"/>
              </a:solidFill>
            </a:endParaRPr>
          </a:p>
        </p:txBody>
      </p:sp>
      <p:graphicFrame>
        <p:nvGraphicFramePr>
          <p:cNvPr id="5" name="Table 5">
            <a:extLst>
              <a:ext uri="{FF2B5EF4-FFF2-40B4-BE49-F238E27FC236}">
                <a16:creationId xmlns:a16="http://schemas.microsoft.com/office/drawing/2014/main" id="{61147ED7-5162-FEDC-AA78-03D89185898A}"/>
              </a:ext>
            </a:extLst>
          </p:cNvPr>
          <p:cNvGraphicFramePr>
            <a:graphicFrameLocks noGrp="1"/>
          </p:cNvGraphicFramePr>
          <p:nvPr>
            <p:extLst>
              <p:ext uri="{D42A27DB-BD31-4B8C-83A1-F6EECF244321}">
                <p14:modId xmlns:p14="http://schemas.microsoft.com/office/powerpoint/2010/main" val="3298928828"/>
              </p:ext>
            </p:extLst>
          </p:nvPr>
        </p:nvGraphicFramePr>
        <p:xfrm>
          <a:off x="1979612" y="1219200"/>
          <a:ext cx="9092674" cy="1478280"/>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2404199225"/>
                    </a:ext>
                  </a:extLst>
                </a:gridCol>
                <a:gridCol w="990600">
                  <a:extLst>
                    <a:ext uri="{9D8B030D-6E8A-4147-A177-3AD203B41FA5}">
                      <a16:colId xmlns:a16="http://schemas.microsoft.com/office/drawing/2014/main" val="2693600323"/>
                    </a:ext>
                  </a:extLst>
                </a:gridCol>
                <a:gridCol w="909308">
                  <a:extLst>
                    <a:ext uri="{9D8B030D-6E8A-4147-A177-3AD203B41FA5}">
                      <a16:colId xmlns:a16="http://schemas.microsoft.com/office/drawing/2014/main" val="2813760370"/>
                    </a:ext>
                  </a:extLst>
                </a:gridCol>
                <a:gridCol w="1333956">
                  <a:extLst>
                    <a:ext uri="{9D8B030D-6E8A-4147-A177-3AD203B41FA5}">
                      <a16:colId xmlns:a16="http://schemas.microsoft.com/office/drawing/2014/main" val="3934025815"/>
                    </a:ext>
                  </a:extLst>
                </a:gridCol>
                <a:gridCol w="1400654">
                  <a:extLst>
                    <a:ext uri="{9D8B030D-6E8A-4147-A177-3AD203B41FA5}">
                      <a16:colId xmlns:a16="http://schemas.microsoft.com/office/drawing/2014/main" val="3146020042"/>
                    </a:ext>
                  </a:extLst>
                </a:gridCol>
                <a:gridCol w="1333956">
                  <a:extLst>
                    <a:ext uri="{9D8B030D-6E8A-4147-A177-3AD203B41FA5}">
                      <a16:colId xmlns:a16="http://schemas.microsoft.com/office/drawing/2014/main" val="3512163098"/>
                    </a:ext>
                  </a:extLst>
                </a:gridCol>
              </a:tblGrid>
              <a:tr h="370840">
                <a:tc>
                  <a:txBody>
                    <a:bodyPr/>
                    <a:lstStyle/>
                    <a:p>
                      <a:pPr algn="ctr"/>
                      <a:endParaRPr lang="en-US" dirty="0"/>
                    </a:p>
                  </a:txBody>
                  <a:tcPr/>
                </a:tc>
                <a:tc gridSpan="3">
                  <a:txBody>
                    <a:bodyPr/>
                    <a:lstStyle/>
                    <a:p>
                      <a:pPr algn="ctr"/>
                      <a:r>
                        <a:rPr lang="en-US" b="0" dirty="0">
                          <a:solidFill>
                            <a:schemeClr val="tx1"/>
                          </a:solidFill>
                        </a:rPr>
                        <a:t>performance using CV</a:t>
                      </a:r>
                    </a:p>
                  </a:txBody>
                  <a:tcPr>
                    <a:solidFill>
                      <a:srgbClr val="AD84C6"/>
                    </a:solidFill>
                  </a:tcPr>
                </a:tc>
                <a:tc hMerge="1">
                  <a:txBody>
                    <a:bodyPr/>
                    <a:lstStyle/>
                    <a:p>
                      <a:pPr algn="ctr"/>
                      <a:r>
                        <a:rPr lang="en-US" b="0" dirty="0">
                          <a:solidFill>
                            <a:schemeClr val="tx1"/>
                          </a:solidFill>
                        </a:rPr>
                        <a:t>performance using CV</a:t>
                      </a:r>
                    </a:p>
                  </a:txBody>
                  <a:tcPr>
                    <a:solidFill>
                      <a:srgbClr val="AD84C6"/>
                    </a:solidFill>
                  </a:tcPr>
                </a:tc>
                <a:tc hMerge="1">
                  <a:txBody>
                    <a:bodyPr/>
                    <a:lstStyle/>
                    <a:p>
                      <a:endParaRPr lang="en-US" dirty="0"/>
                    </a:p>
                  </a:txBody>
                  <a:tcPr/>
                </a:tc>
                <a:tc gridSpan="2">
                  <a:txBody>
                    <a:bodyPr/>
                    <a:lstStyle/>
                    <a:p>
                      <a:pPr algn="ctr"/>
                      <a:r>
                        <a:rPr lang="en-US" b="0" dirty="0">
                          <a:solidFill>
                            <a:schemeClr val="tx1"/>
                          </a:solidFill>
                        </a:rPr>
                        <a:t>Ticket price</a:t>
                      </a:r>
                    </a:p>
                  </a:txBody>
                  <a:tcPr/>
                </a:tc>
                <a:tc hMerge="1">
                  <a:txBody>
                    <a:bodyPr/>
                    <a:lstStyle/>
                    <a:p>
                      <a:pPr algn="ctr"/>
                      <a:endParaRPr lang="en-US" dirty="0"/>
                    </a:p>
                  </a:txBody>
                  <a:tcPr/>
                </a:tc>
                <a:extLst>
                  <a:ext uri="{0D108BD9-81ED-4DB2-BD59-A6C34878D82A}">
                    <a16:rowId xmlns:a16="http://schemas.microsoft.com/office/drawing/2014/main" val="2790771702"/>
                  </a:ext>
                </a:extLst>
              </a:tr>
              <a:tr h="370840">
                <a:tc>
                  <a:txBody>
                    <a:bodyPr/>
                    <a:lstStyle/>
                    <a:p>
                      <a:pPr algn="ctr"/>
                      <a:endParaRPr lang="en-US" dirty="0"/>
                    </a:p>
                  </a:txBody>
                  <a:tcPr>
                    <a:solidFill>
                      <a:srgbClr val="AD84C6"/>
                    </a:solidFill>
                  </a:tcPr>
                </a:tc>
                <a:tc>
                  <a:txBody>
                    <a:bodyPr/>
                    <a:lstStyle/>
                    <a:p>
                      <a:pPr algn="ctr"/>
                      <a:r>
                        <a:rPr lang="en-US" dirty="0"/>
                        <a:t>Mean</a:t>
                      </a:r>
                    </a:p>
                  </a:txBody>
                  <a:tcPr>
                    <a:solidFill>
                      <a:srgbClr val="AD84C6"/>
                    </a:solidFill>
                  </a:tcPr>
                </a:tc>
                <a:tc>
                  <a:txBody>
                    <a:bodyPr/>
                    <a:lstStyle/>
                    <a:p>
                      <a:pPr algn="ctr"/>
                      <a:r>
                        <a:rPr lang="en-US" dirty="0">
                          <a:effectLst/>
                        </a:rPr>
                        <a:t>MAE</a:t>
                      </a:r>
                      <a:endParaRPr lang="en-US" dirty="0"/>
                    </a:p>
                  </a:txBody>
                  <a:tcPr>
                    <a:solidFill>
                      <a:srgbClr val="AD84C6"/>
                    </a:solidFill>
                  </a:tcPr>
                </a:tc>
                <a:tc>
                  <a:txBody>
                    <a:bodyPr/>
                    <a:lstStyle/>
                    <a:p>
                      <a:pPr algn="ctr"/>
                      <a:r>
                        <a:rPr lang="en-US" sz="1800" dirty="0"/>
                        <a:t>Std</a:t>
                      </a:r>
                      <a:endParaRPr lang="en-US" dirty="0"/>
                    </a:p>
                  </a:txBody>
                  <a:tcPr>
                    <a:solidFill>
                      <a:srgbClr val="AD84C6"/>
                    </a:solidFill>
                  </a:tcPr>
                </a:tc>
                <a:tc>
                  <a:txBody>
                    <a:bodyPr/>
                    <a:lstStyle/>
                    <a:p>
                      <a:pPr algn="ctr"/>
                      <a:r>
                        <a:rPr lang="en-US" dirty="0"/>
                        <a:t>MAE</a:t>
                      </a:r>
                    </a:p>
                  </a:txBody>
                  <a:tcPr>
                    <a:solidFill>
                      <a:srgbClr val="AD84C6"/>
                    </a:solidFill>
                  </a:tcPr>
                </a:tc>
                <a:tc>
                  <a:txBody>
                    <a:bodyPr/>
                    <a:lstStyle/>
                    <a:p>
                      <a:pPr algn="ctr"/>
                      <a:r>
                        <a:rPr lang="en-US" dirty="0"/>
                        <a:t>Std</a:t>
                      </a:r>
                    </a:p>
                  </a:txBody>
                  <a:tcPr>
                    <a:solidFill>
                      <a:srgbClr val="AD84C6"/>
                    </a:solidFill>
                  </a:tcPr>
                </a:tc>
                <a:extLst>
                  <a:ext uri="{0D108BD9-81ED-4DB2-BD59-A6C34878D82A}">
                    <a16:rowId xmlns:a16="http://schemas.microsoft.com/office/drawing/2014/main" val="9286108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Linear Regression </a:t>
                      </a:r>
                    </a:p>
                  </a:txBody>
                  <a:tcPr/>
                </a:tc>
                <a:tc>
                  <a:txBody>
                    <a:bodyPr/>
                    <a:lstStyle/>
                    <a:p>
                      <a:pPr algn="ctr"/>
                      <a:r>
                        <a:rPr lang="en-US" sz="1800" kern="1200" dirty="0">
                          <a:solidFill>
                            <a:schemeClr val="dk1"/>
                          </a:solidFill>
                          <a:latin typeface="+mn-lt"/>
                          <a:ea typeface="+mn-ea"/>
                          <a:cs typeface="+mn-cs"/>
                        </a:rPr>
                        <a:t>14.11</a:t>
                      </a:r>
                    </a:p>
                  </a:txBody>
                  <a:tcPr/>
                </a:tc>
                <a:tc>
                  <a:txBody>
                    <a:bodyPr/>
                    <a:lstStyle/>
                    <a:p>
                      <a:pPr algn="ctr"/>
                      <a:r>
                        <a:rPr lang="en-US" dirty="0"/>
                        <a:t>0.63</a:t>
                      </a:r>
                    </a:p>
                  </a:txBody>
                  <a:tcPr/>
                </a:tc>
                <a:tc>
                  <a:txBody>
                    <a:bodyPr/>
                    <a:lstStyle/>
                    <a:p>
                      <a:pPr algn="ctr"/>
                      <a:r>
                        <a:rPr lang="en-US" dirty="0"/>
                        <a:t>0.09</a:t>
                      </a:r>
                    </a:p>
                  </a:txBody>
                  <a:tcPr/>
                </a:tc>
                <a:tc>
                  <a:txBody>
                    <a:bodyPr/>
                    <a:lstStyle/>
                    <a:p>
                      <a:pPr algn="ctr"/>
                      <a:r>
                        <a:rPr lang="en-US" dirty="0"/>
                        <a:t>10.5</a:t>
                      </a:r>
                    </a:p>
                  </a:txBody>
                  <a:tcPr/>
                </a:tc>
                <a:tc>
                  <a:txBody>
                    <a:bodyPr/>
                    <a:lstStyle/>
                    <a:p>
                      <a:pPr algn="ctr"/>
                      <a:r>
                        <a:rPr lang="en-US" dirty="0"/>
                        <a:t>1.62</a:t>
                      </a:r>
                    </a:p>
                  </a:txBody>
                  <a:tcPr/>
                </a:tc>
                <a:extLst>
                  <a:ext uri="{0D108BD9-81ED-4DB2-BD59-A6C34878D82A}">
                    <a16:rowId xmlns:a16="http://schemas.microsoft.com/office/drawing/2014/main" val="2393303866"/>
                  </a:ext>
                </a:extLst>
              </a:tr>
              <a:tr h="259080">
                <a:tc>
                  <a:txBody>
                    <a:bodyPr/>
                    <a:lstStyle/>
                    <a:p>
                      <a:r>
                        <a:rPr lang="en-US" dirty="0"/>
                        <a:t>Random Forest Regression</a:t>
                      </a:r>
                    </a:p>
                  </a:txBody>
                  <a:tcPr/>
                </a:tc>
                <a:tc>
                  <a:txBody>
                    <a:bodyPr/>
                    <a:lstStyle/>
                    <a:p>
                      <a:pPr algn="ctr"/>
                      <a:r>
                        <a:rPr lang="en-US" dirty="0"/>
                        <a:t>9.54</a:t>
                      </a:r>
                    </a:p>
                  </a:txBody>
                  <a:tcPr/>
                </a:tc>
                <a:tc>
                  <a:txBody>
                    <a:bodyPr/>
                    <a:lstStyle/>
                    <a:p>
                      <a:pPr algn="ctr"/>
                      <a:r>
                        <a:rPr lang="en-US" dirty="0"/>
                        <a:t>0.71</a:t>
                      </a:r>
                    </a:p>
                  </a:txBody>
                  <a:tcPr/>
                </a:tc>
                <a:tc>
                  <a:txBody>
                    <a:bodyPr/>
                    <a:lstStyle/>
                    <a:p>
                      <a:pPr algn="ctr"/>
                      <a:r>
                        <a:rPr lang="en-US" dirty="0"/>
                        <a:t>0.069</a:t>
                      </a:r>
                    </a:p>
                  </a:txBody>
                  <a:tcPr/>
                </a:tc>
                <a:tc>
                  <a:txBody>
                    <a:bodyPr/>
                    <a:lstStyle/>
                    <a:p>
                      <a:pPr algn="ctr"/>
                      <a:r>
                        <a:rPr lang="en-US" dirty="0"/>
                        <a:t>9.58</a:t>
                      </a:r>
                    </a:p>
                  </a:txBody>
                  <a:tcPr/>
                </a:tc>
                <a:tc>
                  <a:txBody>
                    <a:bodyPr/>
                    <a:lstStyle/>
                    <a:p>
                      <a:pPr algn="ctr"/>
                      <a:r>
                        <a:rPr lang="en-US" dirty="0"/>
                        <a:t>1.37</a:t>
                      </a:r>
                    </a:p>
                  </a:txBody>
                  <a:tcPr/>
                </a:tc>
                <a:extLst>
                  <a:ext uri="{0D108BD9-81ED-4DB2-BD59-A6C34878D82A}">
                    <a16:rowId xmlns:a16="http://schemas.microsoft.com/office/drawing/2014/main" val="3542140589"/>
                  </a:ext>
                </a:extLst>
              </a:tr>
            </a:tbl>
          </a:graphicData>
        </a:graphic>
      </p:graphicFrame>
      <p:sp>
        <p:nvSpPr>
          <p:cNvPr id="8" name="TextBox 7">
            <a:extLst>
              <a:ext uri="{FF2B5EF4-FFF2-40B4-BE49-F238E27FC236}">
                <a16:creationId xmlns:a16="http://schemas.microsoft.com/office/drawing/2014/main" id="{8FBD27C6-407D-2A7B-8F8F-164520714E56}"/>
              </a:ext>
            </a:extLst>
          </p:cNvPr>
          <p:cNvSpPr txBox="1"/>
          <p:nvPr/>
        </p:nvSpPr>
        <p:spPr>
          <a:xfrm>
            <a:off x="1929078" y="2819400"/>
            <a:ext cx="9111516" cy="1569660"/>
          </a:xfrm>
          <a:prstGeom prst="rect">
            <a:avLst/>
          </a:prstGeom>
          <a:noFill/>
          <a:ln>
            <a:solidFill>
              <a:schemeClr val="bg2"/>
            </a:solidFill>
          </a:ln>
        </p:spPr>
        <p:txBody>
          <a:bodyPr wrap="square">
            <a:spAutoFit/>
          </a:bodyPr>
          <a:lstStyle/>
          <a:p>
            <a:r>
              <a:rPr lang="en-US" sz="2400" dirty="0">
                <a:solidFill>
                  <a:schemeClr val="tx2"/>
                </a:solidFill>
                <a:latin typeface="Calibri (Body)"/>
                <a:ea typeface="+mj-ea"/>
                <a:cs typeface="+mj-cs"/>
              </a:rPr>
              <a:t>The random forest model has a lower cross-validation mean absolute error by almost $1. It also exhibits less variability. Verifying performance on the test set produces performance consistent with the cross-validation results.</a:t>
            </a:r>
          </a:p>
        </p:txBody>
      </p:sp>
    </p:spTree>
    <p:extLst>
      <p:ext uri="{BB962C8B-B14F-4D97-AF65-F5344CB8AC3E}">
        <p14:creationId xmlns:p14="http://schemas.microsoft.com/office/powerpoint/2010/main" val="36106587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736600"/>
          </a:xfrm>
        </p:spPr>
        <p:txBody>
          <a:bodyPr/>
          <a:lstStyle/>
          <a:p>
            <a:r>
              <a:rPr lang="en-US" b="0" i="0" dirty="0">
                <a:solidFill>
                  <a:srgbClr val="002060"/>
                </a:solidFill>
                <a:effectLst/>
                <a:latin typeface="Roboto" panose="02000000000000000000" pitchFamily="2" charset="0"/>
              </a:rPr>
              <a:t>Feature Importance</a:t>
            </a:r>
            <a:endParaRPr lang="en-US" dirty="0">
              <a:solidFill>
                <a:srgbClr val="002060"/>
              </a:solidFill>
            </a:endParaRPr>
          </a:p>
        </p:txBody>
      </p:sp>
      <p:pic>
        <p:nvPicPr>
          <p:cNvPr id="10" name="Picture 9">
            <a:extLst>
              <a:ext uri="{FF2B5EF4-FFF2-40B4-BE49-F238E27FC236}">
                <a16:creationId xmlns:a16="http://schemas.microsoft.com/office/drawing/2014/main" id="{77CF5104-A804-B01D-583F-3B7BEB15B335}"/>
              </a:ext>
            </a:extLst>
          </p:cNvPr>
          <p:cNvPicPr>
            <a:picLocks noChangeAspect="1"/>
          </p:cNvPicPr>
          <p:nvPr/>
        </p:nvPicPr>
        <p:blipFill rotWithShape="1">
          <a:blip r:embed="rId2"/>
          <a:srcRect l="23118" t="52223" r="64379" b="34608"/>
          <a:stretch/>
        </p:blipFill>
        <p:spPr>
          <a:xfrm>
            <a:off x="1802048" y="1677834"/>
            <a:ext cx="3858560" cy="2286000"/>
          </a:xfrm>
          <a:prstGeom prst="rect">
            <a:avLst/>
          </a:prstGeom>
        </p:spPr>
      </p:pic>
      <p:pic>
        <p:nvPicPr>
          <p:cNvPr id="2051" name="Picture 3">
            <a:extLst>
              <a:ext uri="{FF2B5EF4-FFF2-40B4-BE49-F238E27FC236}">
                <a16:creationId xmlns:a16="http://schemas.microsoft.com/office/drawing/2014/main" id="{DAC4A42A-9D15-EBBC-A617-EF9888F10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7947" y="1449234"/>
            <a:ext cx="5217540" cy="4191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3110758-9BBA-548E-735D-DA66C68318EE}"/>
              </a:ext>
            </a:extLst>
          </p:cNvPr>
          <p:cNvSpPr txBox="1"/>
          <p:nvPr/>
        </p:nvSpPr>
        <p:spPr>
          <a:xfrm>
            <a:off x="1802048" y="955307"/>
            <a:ext cx="9782800" cy="523220"/>
          </a:xfrm>
          <a:prstGeom prst="rect">
            <a:avLst/>
          </a:prstGeom>
          <a:noFill/>
          <a:ln>
            <a:noFill/>
          </a:ln>
        </p:spPr>
        <p:txBody>
          <a:bodyPr wrap="square">
            <a:spAutoFit/>
          </a:bodyPr>
          <a:lstStyle/>
          <a:p>
            <a:pPr marL="0" indent="0">
              <a:buNone/>
            </a:pPr>
            <a:r>
              <a:rPr lang="en-US" sz="2800" dirty="0">
                <a:latin typeface="Calibri (Body)"/>
              </a:rPr>
              <a:t>Linear Regression Model          Random Forest Regression Model</a:t>
            </a:r>
          </a:p>
        </p:txBody>
      </p:sp>
      <p:sp>
        <p:nvSpPr>
          <p:cNvPr id="7" name="TextBox 6">
            <a:extLst>
              <a:ext uri="{FF2B5EF4-FFF2-40B4-BE49-F238E27FC236}">
                <a16:creationId xmlns:a16="http://schemas.microsoft.com/office/drawing/2014/main" id="{3E109D42-FDB9-DF0D-0076-28F744123D47}"/>
              </a:ext>
            </a:extLst>
          </p:cNvPr>
          <p:cNvSpPr txBox="1"/>
          <p:nvPr/>
        </p:nvSpPr>
        <p:spPr>
          <a:xfrm>
            <a:off x="1760436" y="5691909"/>
            <a:ext cx="9448800" cy="830997"/>
          </a:xfrm>
          <a:prstGeom prst="rect">
            <a:avLst/>
          </a:prstGeom>
          <a:noFill/>
          <a:ln>
            <a:noFill/>
          </a:ln>
        </p:spPr>
        <p:txBody>
          <a:bodyPr wrap="square">
            <a:spAutoFit/>
          </a:bodyPr>
          <a:lstStyle/>
          <a:p>
            <a:pPr algn="l"/>
            <a:r>
              <a:rPr lang="en-US" sz="2400" dirty="0">
                <a:solidFill>
                  <a:schemeClr val="tx2"/>
                </a:solidFill>
                <a:latin typeface="Calibri (Body)"/>
                <a:ea typeface="+mj-ea"/>
                <a:cs typeface="+mj-cs"/>
              </a:rPr>
              <a:t>The dominant top four features are in common are:</a:t>
            </a:r>
          </a:p>
          <a:p>
            <a:pPr algn="l"/>
            <a:r>
              <a:rPr lang="en-US" sz="2400" dirty="0" err="1">
                <a:solidFill>
                  <a:schemeClr val="tx2"/>
                </a:solidFill>
                <a:latin typeface="Calibri (Body)"/>
                <a:ea typeface="+mj-ea"/>
                <a:cs typeface="+mj-cs"/>
              </a:rPr>
              <a:t>fastQuads</a:t>
            </a:r>
            <a:r>
              <a:rPr lang="en-US" sz="2400" dirty="0">
                <a:solidFill>
                  <a:schemeClr val="tx2"/>
                </a:solidFill>
                <a:latin typeface="Calibri (Body)"/>
                <a:ea typeface="+mj-ea"/>
                <a:cs typeface="+mj-cs"/>
              </a:rPr>
              <a:t>, Runs, Snow </a:t>
            </a:r>
            <a:r>
              <a:rPr lang="en-US" sz="2400" dirty="0" err="1">
                <a:solidFill>
                  <a:schemeClr val="tx2"/>
                </a:solidFill>
                <a:latin typeface="Calibri (Body)"/>
                <a:ea typeface="+mj-ea"/>
                <a:cs typeface="+mj-cs"/>
              </a:rPr>
              <a:t>Making_ac</a:t>
            </a:r>
            <a:r>
              <a:rPr lang="en-US" sz="2400" dirty="0">
                <a:solidFill>
                  <a:schemeClr val="tx2"/>
                </a:solidFill>
                <a:latin typeface="Calibri (Body)"/>
                <a:ea typeface="+mj-ea"/>
                <a:cs typeface="+mj-cs"/>
              </a:rPr>
              <a:t>, </a:t>
            </a:r>
            <a:r>
              <a:rPr lang="en-US" sz="2400" dirty="0" err="1">
                <a:solidFill>
                  <a:schemeClr val="tx2"/>
                </a:solidFill>
                <a:latin typeface="Calibri (Body)"/>
                <a:ea typeface="+mj-ea"/>
                <a:cs typeface="+mj-cs"/>
              </a:rPr>
              <a:t>vertical_drop</a:t>
            </a:r>
            <a:endParaRPr lang="en-US" sz="2400" dirty="0">
              <a:solidFill>
                <a:schemeClr val="tx2"/>
              </a:solidFill>
              <a:latin typeface="Calibri (Body)"/>
              <a:ea typeface="+mj-ea"/>
              <a:cs typeface="+mj-cs"/>
            </a:endParaRPr>
          </a:p>
        </p:txBody>
      </p:sp>
    </p:spTree>
    <p:extLst>
      <p:ext uri="{BB962C8B-B14F-4D97-AF65-F5344CB8AC3E}">
        <p14:creationId xmlns:p14="http://schemas.microsoft.com/office/powerpoint/2010/main" val="554718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736600"/>
          </a:xfrm>
        </p:spPr>
        <p:txBody>
          <a:bodyPr/>
          <a:lstStyle/>
          <a:p>
            <a:pPr algn="l"/>
            <a:r>
              <a:rPr lang="en-US" dirty="0">
                <a:solidFill>
                  <a:srgbClr val="002060"/>
                </a:solidFill>
                <a:latin typeface="Roboto" panose="02000000000000000000" pitchFamily="2" charset="0"/>
              </a:rPr>
              <a:t>Big Mountain Resort Ticket Prices</a:t>
            </a:r>
          </a:p>
        </p:txBody>
      </p:sp>
      <p:pic>
        <p:nvPicPr>
          <p:cNvPr id="4098" name="Picture 2">
            <a:extLst>
              <a:ext uri="{FF2B5EF4-FFF2-40B4-BE49-F238E27FC236}">
                <a16:creationId xmlns:a16="http://schemas.microsoft.com/office/drawing/2014/main" id="{97FE5486-335B-1DA3-5374-1FD0932CD0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966" y="969153"/>
            <a:ext cx="5334000" cy="293106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A48BAEE-0498-1846-5076-A1BB27AE3B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7812" y="990600"/>
            <a:ext cx="5334000" cy="2888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89344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736600"/>
          </a:xfrm>
        </p:spPr>
        <p:txBody>
          <a:bodyPr/>
          <a:lstStyle/>
          <a:p>
            <a:pPr algn="l"/>
            <a:r>
              <a:rPr lang="en-US" dirty="0">
                <a:solidFill>
                  <a:srgbClr val="002060"/>
                </a:solidFill>
                <a:latin typeface="Roboto" panose="02000000000000000000" pitchFamily="2" charset="0"/>
              </a:rPr>
              <a:t>Facilities Comparison of Ski Resorts</a:t>
            </a:r>
          </a:p>
        </p:txBody>
      </p:sp>
      <p:pic>
        <p:nvPicPr>
          <p:cNvPr id="5122" name="Picture 2">
            <a:extLst>
              <a:ext uri="{FF2B5EF4-FFF2-40B4-BE49-F238E27FC236}">
                <a16:creationId xmlns:a16="http://schemas.microsoft.com/office/drawing/2014/main" id="{6333E66B-FD88-2E99-B302-0A9CB2D01F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988" y="944420"/>
            <a:ext cx="4876800" cy="267982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5E71E71B-862D-0B50-B073-BC9EDBA99F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1188" y="944420"/>
            <a:ext cx="4876800" cy="267982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B543541D-9C45-CF7E-F7F9-292E030ACB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3436" y="3733800"/>
            <a:ext cx="4953000" cy="2721698"/>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0B8D23D0-6AEE-E24D-A5A0-E093FA1340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53087" y="3738418"/>
            <a:ext cx="4952999" cy="2695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1041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1"/>
            <a:ext cx="9782801" cy="736600"/>
          </a:xfrm>
        </p:spPr>
        <p:txBody>
          <a:bodyPr/>
          <a:lstStyle/>
          <a:p>
            <a:pPr algn="l"/>
            <a:r>
              <a:rPr lang="en-US" dirty="0">
                <a:solidFill>
                  <a:srgbClr val="002060"/>
                </a:solidFill>
                <a:latin typeface="Roboto" panose="02000000000000000000" pitchFamily="2" charset="0"/>
              </a:rPr>
              <a:t>Facilities Comparison of Ski Resorts</a:t>
            </a:r>
          </a:p>
        </p:txBody>
      </p:sp>
      <p:pic>
        <p:nvPicPr>
          <p:cNvPr id="6146" name="Picture 2">
            <a:extLst>
              <a:ext uri="{FF2B5EF4-FFF2-40B4-BE49-F238E27FC236}">
                <a16:creationId xmlns:a16="http://schemas.microsoft.com/office/drawing/2014/main" id="{44BF19DE-CED5-9066-71EA-EEAC54C6CE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950" y="914401"/>
            <a:ext cx="4993868" cy="272169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245EEEED-B088-45EC-897A-2FD81C19C5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0154" y="871062"/>
            <a:ext cx="5031871" cy="2765038"/>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B169084B-045C-E64F-AEDD-C5C09F158B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2749" y="3640413"/>
            <a:ext cx="5081691" cy="2765038"/>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1EE72C02-6C3D-6AB0-AD26-458E15499D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8527" y="3630142"/>
            <a:ext cx="5143498" cy="2798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1363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Snowflakes design templat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dk1"/>
        </a:lnRef>
        <a:fillRef idx="0">
          <a:schemeClr val="dk1"/>
        </a:fillRef>
        <a:effectRef idx="0">
          <a:schemeClr val="dk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Snowflakes design slides.potx" id="{DEE1F0AD-706A-4F4C-823D-ADFE5851E3EA}" vid="{52425298-8660-4232-B133-1A88C14B38E6}"/>
    </a:ext>
  </a:extLst>
</a:theme>
</file>

<file path=ppt/theme/theme2.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8853CD7-B1C6-4FDD-B6D0-92A83B857D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15ED37-D514-41C3-9B3C-B262145D17B7}">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40262f94-9f35-4ac3-9a90-690165a166b7"/>
    <ds:schemaRef ds:uri="a4f35948-e619-41b3-aa29-22878b09cfd2"/>
    <ds:schemaRef ds:uri="http://www.w3.org/XML/1998/namespace"/>
    <ds:schemaRef ds:uri="http://purl.org/dc/dcmitype/"/>
  </ds:schemaRefs>
</ds:datastoreItem>
</file>

<file path=customXml/itemProps3.xml><?xml version="1.0" encoding="utf-8"?>
<ds:datastoreItem xmlns:ds="http://schemas.openxmlformats.org/officeDocument/2006/customXml" ds:itemID="{3E783485-1103-4BBC-98A1-D39A248154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Snowflakes design slides</Template>
  <TotalTime>460</TotalTime>
  <Words>481</Words>
  <Application>Microsoft Office PowerPoint</Application>
  <PresentationFormat>Custom</PresentationFormat>
  <Paragraphs>56</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 (Body)</vt:lpstr>
      <vt:lpstr>Century Gothic</vt:lpstr>
      <vt:lpstr>Euphemia</vt:lpstr>
      <vt:lpstr>Roboto</vt:lpstr>
      <vt:lpstr>Wingdings</vt:lpstr>
      <vt:lpstr>Snowflakes design template</vt:lpstr>
      <vt:lpstr>Big Mountain Resort Ticket Pricing Model</vt:lpstr>
      <vt:lpstr>Problem identification </vt:lpstr>
      <vt:lpstr>Key findings</vt:lpstr>
      <vt:lpstr>Recommendation</vt:lpstr>
      <vt:lpstr>Modeling</vt:lpstr>
      <vt:lpstr>Feature Importance</vt:lpstr>
      <vt:lpstr>Big Mountain Resort Ticket Prices</vt:lpstr>
      <vt:lpstr>Facilities Comparison of Ski Resorts</vt:lpstr>
      <vt:lpstr>Facilities Comparison of Ski Resorts</vt:lpstr>
      <vt:lpstr>Data quantity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 Ticket Pricing Model</dc:title>
  <dc:creator>Armaghan Azarbarzin</dc:creator>
  <cp:lastModifiedBy>Armaghan Azarbarzin</cp:lastModifiedBy>
  <cp:revision>11</cp:revision>
  <dcterms:created xsi:type="dcterms:W3CDTF">2022-11-29T03:44:32Z</dcterms:created>
  <dcterms:modified xsi:type="dcterms:W3CDTF">2022-11-29T11:24:56Z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74067300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