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5" roundtripDataSignature="AMtx7mgT6Jdr3InUWAPnKEMO/kUUfE5K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D6F55E-CFCC-4747-A3D9-53CDA78DD3D3}">
  <a:tblStyle styleId="{24D6F55E-CFCC-4747-A3D9-53CDA78DD3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01627"/>
          <c:y val="6.1571000000000001E-2"/>
          <c:w val="0.87956699999999999"/>
          <c:h val="0.73027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rgbClr val="446179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76200" cap="flat">
                <a:solidFill>
                  <a:srgbClr val="446179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Sheet1!$B$1:$U$1</c:f>
              <c:strCache>
                <c:ptCount val="20"/>
                <c:pt idx="0">
                  <c:v>4/29/02</c:v>
                </c:pt>
                <c:pt idx="5">
                  <c:v>5/6/02</c:v>
                </c:pt>
                <c:pt idx="10">
                  <c:v>5/13/02</c:v>
                </c:pt>
                <c:pt idx="15">
                  <c:v>5/20/02</c:v>
                </c:pt>
                <c:pt idx="19">
                  <c:v>5/24/02</c:v>
                </c:pt>
              </c:strCache>
            </c:strRef>
          </c:cat>
          <c:val>
            <c:numRef>
              <c:f>Sheet1!$B$2:$U$2</c:f>
              <c:numCache>
                <c:formatCode>General</c:formatCode>
                <c:ptCount val="20"/>
                <c:pt idx="0">
                  <c:v>760</c:v>
                </c:pt>
                <c:pt idx="1">
                  <c:v>780</c:v>
                </c:pt>
                <c:pt idx="2">
                  <c:v>840</c:v>
                </c:pt>
                <c:pt idx="3">
                  <c:v>800</c:v>
                </c:pt>
                <c:pt idx="4">
                  <c:v>790</c:v>
                </c:pt>
                <c:pt idx="5">
                  <c:v>750</c:v>
                </c:pt>
                <c:pt idx="6">
                  <c:v>705</c:v>
                </c:pt>
                <c:pt idx="7">
                  <c:v>725</c:v>
                </c:pt>
                <c:pt idx="8">
                  <c:v>700</c:v>
                </c:pt>
                <c:pt idx="9">
                  <c:v>660</c:v>
                </c:pt>
                <c:pt idx="10">
                  <c:v>648</c:v>
                </c:pt>
                <c:pt idx="11">
                  <c:v>609</c:v>
                </c:pt>
                <c:pt idx="12">
                  <c:v>580</c:v>
                </c:pt>
                <c:pt idx="13">
                  <c:v>350</c:v>
                </c:pt>
                <c:pt idx="14">
                  <c:v>277</c:v>
                </c:pt>
                <c:pt idx="15">
                  <c:v>170</c:v>
                </c:pt>
                <c:pt idx="16">
                  <c:v>103</c:v>
                </c:pt>
                <c:pt idx="17">
                  <c:v>70</c:v>
                </c:pt>
                <c:pt idx="18">
                  <c:v>40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50-AD46-ABD8-57E9D2C1A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-5400000"/>
          <a:lstStyle/>
          <a:p>
            <a:pPr>
              <a:defRPr sz="2300" b="0" i="0" u="none" strike="noStrike">
                <a:solidFill>
                  <a:srgbClr val="000000"/>
                </a:solidFill>
                <a:latin typeface="Gill Sans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#,##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000000"/>
                </a:solidFill>
                <a:latin typeface="Gill Sans"/>
              </a:defRPr>
            </a:pPr>
            <a:endParaRPr lang="en-US"/>
          </a:p>
        </c:txPr>
        <c:crossAx val="2094734552"/>
        <c:crosses val="autoZero"/>
        <c:crossBetween val="midCat"/>
        <c:majorUnit val="200"/>
        <c:minorUnit val="1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1"/>
          <p:cNvSpPr txBox="1"/>
          <p:nvPr>
            <p:ph idx="12" type="sldNum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1"/>
          <p:cNvSpPr txBox="1"/>
          <p:nvPr>
            <p:ph idx="2" type="body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/>
          <p:nvPr>
            <p:ph idx="2" type="pic"/>
          </p:nvPr>
        </p:nvSpPr>
        <p:spPr>
          <a:xfrm>
            <a:off x="5183188" y="1158949"/>
            <a:ext cx="6172200" cy="4702101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50"/>
          <p:cNvSpPr txBox="1"/>
          <p:nvPr>
            <p:ph idx="12" type="sldNum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50"/>
          <p:cNvSpPr txBox="1"/>
          <p:nvPr>
            <p:ph idx="3" type="body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1"/>
          <p:cNvSpPr txBox="1"/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2" type="sldNum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51"/>
          <p:cNvSpPr txBox="1"/>
          <p:nvPr>
            <p:ph idx="2" type="body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/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2" type="sldNum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2"/>
          <p:cNvSpPr txBox="1"/>
          <p:nvPr>
            <p:ph idx="2" type="body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2" type="sldNum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4"/>
          <p:cNvSpPr txBox="1"/>
          <p:nvPr>
            <p:ph idx="1" type="body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45"/>
          <p:cNvSpPr txBox="1"/>
          <p:nvPr/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5"/>
          <p:cNvSpPr txBox="1"/>
          <p:nvPr>
            <p:ph idx="2" type="body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6"/>
          <p:cNvSpPr txBox="1"/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2" type="sldNum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46"/>
          <p:cNvSpPr txBox="1"/>
          <p:nvPr>
            <p:ph idx="3" type="body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7"/>
          <p:cNvSpPr txBox="1"/>
          <p:nvPr>
            <p:ph type="title"/>
          </p:nvPr>
        </p:nvSpPr>
        <p:spPr>
          <a:xfrm>
            <a:off x="839788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2" type="sldNum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47"/>
          <p:cNvSpPr txBox="1"/>
          <p:nvPr>
            <p:ph idx="5" type="body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idx="12" type="sldNum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48"/>
          <p:cNvSpPr txBox="1"/>
          <p:nvPr>
            <p:ph idx="1" type="body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" type="body"/>
          </p:nvPr>
        </p:nvSpPr>
        <p:spPr>
          <a:xfrm>
            <a:off x="5180012" y="1368988"/>
            <a:ext cx="61722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49"/>
          <p:cNvSpPr txBox="1"/>
          <p:nvPr>
            <p:ph idx="12" type="sldNum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49"/>
          <p:cNvSpPr txBox="1"/>
          <p:nvPr>
            <p:ph idx="3" type="body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40"/>
          <p:cNvGrpSpPr/>
          <p:nvPr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13" name="Google Shape;13;p40"/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40"/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40"/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40"/>
          <p:cNvGrpSpPr/>
          <p:nvPr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descr="Logo, icon&#10;&#10;Description automatically generated" id="17" name="Google Shape;17;p40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18" name="Google Shape;18;p4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oogle Shape;19;p40"/>
          <p:cNvGrpSpPr/>
          <p:nvPr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20" name="Google Shape;20;p40"/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40"/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40"/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40"/>
          <p:cNvSpPr txBox="1"/>
          <p:nvPr/>
        </p:nvSpPr>
        <p:spPr>
          <a:xfrm>
            <a:off x="0" y="6372556"/>
            <a:ext cx="28799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jti.polinema.ac.id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6.png"/><Relationship Id="rId4" Type="http://schemas.openxmlformats.org/officeDocument/2006/relationships/image" Target="../media/image21.png"/><Relationship Id="rId5" Type="http://schemas.openxmlformats.org/officeDocument/2006/relationships/image" Target="../media/image14.gif"/><Relationship Id="rId6" Type="http://schemas.openxmlformats.org/officeDocument/2006/relationships/image" Target="../media/image1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gif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5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gif"/><Relationship Id="rId4" Type="http://schemas.openxmlformats.org/officeDocument/2006/relationships/chart" Target="../charts/chart1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png"/><Relationship Id="rId10" Type="http://schemas.openxmlformats.org/officeDocument/2006/relationships/image" Target="../media/image49.png"/><Relationship Id="rId13" Type="http://schemas.openxmlformats.org/officeDocument/2006/relationships/image" Target="../media/image44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Relationship Id="rId4" Type="http://schemas.openxmlformats.org/officeDocument/2006/relationships/image" Target="../media/image22.png"/><Relationship Id="rId9" Type="http://schemas.openxmlformats.org/officeDocument/2006/relationships/image" Target="../media/image43.png"/><Relationship Id="rId5" Type="http://schemas.openxmlformats.org/officeDocument/2006/relationships/image" Target="../media/image37.png"/><Relationship Id="rId6" Type="http://schemas.openxmlformats.org/officeDocument/2006/relationships/image" Target="../media/image24.png"/><Relationship Id="rId7" Type="http://schemas.openxmlformats.org/officeDocument/2006/relationships/image" Target="../media/image18.png"/><Relationship Id="rId8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44.png"/><Relationship Id="rId13" Type="http://schemas.openxmlformats.org/officeDocument/2006/relationships/image" Target="../media/image46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18.png"/><Relationship Id="rId8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hyperlink" Target="http://www.agilemanifesto.or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Relationship Id="rId4" Type="http://schemas.openxmlformats.org/officeDocument/2006/relationships/image" Target="../media/image14.gif"/><Relationship Id="rId5" Type="http://schemas.openxmlformats.org/officeDocument/2006/relationships/image" Target="../media/image7.gif"/><Relationship Id="rId6" Type="http://schemas.openxmlformats.org/officeDocument/2006/relationships/image" Target="../media/image6.gif"/><Relationship Id="rId7" Type="http://schemas.openxmlformats.org/officeDocument/2006/relationships/image" Target="../media/image1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hyperlink" Target="http://www.mountangoatsoftware.com/scr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1524000" y="2460958"/>
            <a:ext cx="9144000" cy="1790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SCRUM</a:t>
            </a:r>
            <a:br>
              <a:rPr lang="en-US"/>
            </a:b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Teaching Mata Kuliah Rekayasa Perangkat Lunak</a:t>
            </a:r>
            <a:br>
              <a:rPr lang="en-US"/>
            </a:br>
            <a:r>
              <a:rPr lang="en-US"/>
              <a:t>Jurusan Teknologi Informasi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Politeknik Negeri Malang</a:t>
            </a:r>
            <a:endParaRPr/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"/>
          <p:cNvSpPr txBox="1"/>
          <p:nvPr>
            <p:ph idx="2" type="body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r>
              <a:rPr lang="en-US"/>
              <a:t>Scrum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Sprints</a:t>
            </a:r>
            <a:endParaRPr/>
          </a:p>
        </p:txBody>
      </p:sp>
      <p:sp>
        <p:nvSpPr>
          <p:cNvPr id="227" name="Google Shape;22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92079" lvl="0" marL="61607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US"/>
              <a:t>Progres pada proyek Scrum dilakukan dalam “Sprint”.</a:t>
            </a:r>
            <a:endParaRPr/>
          </a:p>
          <a:p>
            <a:pPr indent="-392079" lvl="1" marL="918514" rtl="0" algn="l">
              <a:lnSpc>
                <a:spcPct val="90000"/>
              </a:lnSpc>
              <a:spcBef>
                <a:spcPts val="1530"/>
              </a:spcBef>
              <a:spcAft>
                <a:spcPts val="0"/>
              </a:spcAft>
              <a:buClr>
                <a:schemeClr val="dk1"/>
              </a:buClr>
              <a:buSzPct val="129166"/>
              <a:buChar char="•"/>
            </a:pPr>
            <a:r>
              <a:rPr lang="en-US"/>
              <a:t>Atau dikenal dengan “iterasi” jika dalam metode Extreme Programming.</a:t>
            </a:r>
            <a:endParaRPr/>
          </a:p>
          <a:p>
            <a:pPr indent="-392079" lvl="0" marL="616077" rtl="0" algn="l">
              <a:lnSpc>
                <a:spcPct val="90000"/>
              </a:lnSpc>
              <a:spcBef>
                <a:spcPts val="153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US"/>
              <a:t>Durasi pada umumnya adalah 2-4 minggu atau paling lama 1 bulan.</a:t>
            </a:r>
            <a:endParaRPr/>
          </a:p>
          <a:p>
            <a:pPr indent="-392079" lvl="0" marL="616077" rtl="0" algn="l">
              <a:lnSpc>
                <a:spcPct val="90000"/>
              </a:lnSpc>
              <a:spcBef>
                <a:spcPts val="153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US"/>
              <a:t>Durasi yang konsisten akan menghasilkan ritme kerja tim yang baik.</a:t>
            </a:r>
            <a:endParaRPr/>
          </a:p>
          <a:p>
            <a:pPr indent="-392079" lvl="0" marL="616077" rtl="0" algn="l">
              <a:lnSpc>
                <a:spcPct val="90000"/>
              </a:lnSpc>
              <a:spcBef>
                <a:spcPts val="153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US"/>
              <a:t>Perangkat lunak dirancang, dikode, dan dites dalam setiap Sprint.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138545" y="274320"/>
            <a:ext cx="10209415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vs. overlapping development</a:t>
            </a:r>
            <a:endParaRPr/>
          </a:p>
        </p:txBody>
      </p:sp>
      <p:pic>
        <p:nvPicPr>
          <p:cNvPr descr="droppedImage.pdf" id="233" name="Google Shape;2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7248" y="4450426"/>
            <a:ext cx="5629275" cy="897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11"/>
          <p:cNvCxnSpPr/>
          <p:nvPr/>
        </p:nvCxnSpPr>
        <p:spPr>
          <a:xfrm>
            <a:off x="2798618" y="2072986"/>
            <a:ext cx="6583701" cy="115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5" name="Google Shape;235;p11"/>
          <p:cNvCxnSpPr/>
          <p:nvPr/>
        </p:nvCxnSpPr>
        <p:spPr>
          <a:xfrm>
            <a:off x="2821478" y="5296246"/>
            <a:ext cx="6583701" cy="115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6" name="Google Shape;236;p11"/>
          <p:cNvSpPr txBox="1"/>
          <p:nvPr/>
        </p:nvSpPr>
        <p:spPr>
          <a:xfrm>
            <a:off x="2089958" y="5604933"/>
            <a:ext cx="7600950" cy="457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Sumber: “The New New Product Development Game” by Takeuchi and Nonaka. </a:t>
            </a:r>
            <a:r>
              <a:rPr i="1"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Harvard Business Review,</a:t>
            </a:r>
            <a:r>
              <a:rPr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January 1986.</a:t>
            </a:r>
            <a:endParaRPr/>
          </a:p>
        </p:txBody>
      </p:sp>
      <p:sp>
        <p:nvSpPr>
          <p:cNvPr id="237" name="Google Shape;237;p11"/>
          <p:cNvSpPr/>
          <p:nvPr/>
        </p:nvSpPr>
        <p:spPr>
          <a:xfrm>
            <a:off x="2592878" y="2347306"/>
            <a:ext cx="3726180" cy="1108710"/>
          </a:xfrm>
          <a:prstGeom prst="roundRect">
            <a:avLst>
              <a:gd fmla="val 24742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00519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5930438" y="3170266"/>
            <a:ext cx="3726180" cy="1108710"/>
          </a:xfrm>
          <a:prstGeom prst="roundRect">
            <a:avLst>
              <a:gd fmla="val 24742" name="adj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10612B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2707612" y="2461607"/>
            <a:ext cx="3486153" cy="991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Alih-alih mengerjakan satu-satu hingga selesai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5976592" y="3284567"/>
            <a:ext cx="3623312" cy="967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...Tim Scrum melakukannya sedikit-sedikit namun simultan.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11"/>
          <p:cNvGrpSpPr/>
          <p:nvPr/>
        </p:nvGrpSpPr>
        <p:grpSpPr>
          <a:xfrm>
            <a:off x="2089958" y="1261456"/>
            <a:ext cx="1771650" cy="537210"/>
            <a:chOff x="0" y="0"/>
            <a:chExt cx="1968500" cy="596900"/>
          </a:xfrm>
        </p:grpSpPr>
        <p:sp>
          <p:nvSpPr>
            <p:cNvPr id="242" name="Google Shape;242;p11"/>
            <p:cNvSpPr/>
            <p:nvPr/>
          </p:nvSpPr>
          <p:spPr>
            <a:xfrm>
              <a:off x="0" y="0"/>
              <a:ext cx="1968500" cy="596900"/>
            </a:xfrm>
            <a:prstGeom prst="rect">
              <a:avLst/>
            </a:prstGeom>
            <a:solidFill>
              <a:srgbClr val="FF99CC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1"/>
            <p:cNvSpPr txBox="1"/>
            <p:nvPr/>
          </p:nvSpPr>
          <p:spPr>
            <a:xfrm>
              <a:off x="0" y="98396"/>
              <a:ext cx="19685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Requirements</a:t>
              </a:r>
              <a:endParaRPr/>
            </a:p>
          </p:txBody>
        </p:sp>
      </p:grpSp>
      <p:grpSp>
        <p:nvGrpSpPr>
          <p:cNvPr id="244" name="Google Shape;244;p11"/>
          <p:cNvGrpSpPr/>
          <p:nvPr/>
        </p:nvGrpSpPr>
        <p:grpSpPr>
          <a:xfrm>
            <a:off x="4033058" y="1261456"/>
            <a:ext cx="1771650" cy="537210"/>
            <a:chOff x="0" y="0"/>
            <a:chExt cx="1968500" cy="596900"/>
          </a:xfrm>
        </p:grpSpPr>
        <p:sp>
          <p:nvSpPr>
            <p:cNvPr id="245" name="Google Shape;245;p11"/>
            <p:cNvSpPr/>
            <p:nvPr/>
          </p:nvSpPr>
          <p:spPr>
            <a:xfrm>
              <a:off x="0" y="0"/>
              <a:ext cx="1968500" cy="596900"/>
            </a:xfrm>
            <a:prstGeom prst="rect">
              <a:avLst/>
            </a:prstGeom>
            <a:solidFill>
              <a:srgbClr val="01FF01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1"/>
            <p:cNvSpPr txBox="1"/>
            <p:nvPr/>
          </p:nvSpPr>
          <p:spPr>
            <a:xfrm>
              <a:off x="0" y="98396"/>
              <a:ext cx="19685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Design</a:t>
              </a:r>
              <a:endParaRPr/>
            </a:p>
          </p:txBody>
        </p:sp>
      </p:grpSp>
      <p:grpSp>
        <p:nvGrpSpPr>
          <p:cNvPr id="247" name="Google Shape;247;p11"/>
          <p:cNvGrpSpPr/>
          <p:nvPr/>
        </p:nvGrpSpPr>
        <p:grpSpPr>
          <a:xfrm>
            <a:off x="5976158" y="1261456"/>
            <a:ext cx="1771650" cy="537210"/>
            <a:chOff x="0" y="0"/>
            <a:chExt cx="1968500" cy="596900"/>
          </a:xfrm>
        </p:grpSpPr>
        <p:sp>
          <p:nvSpPr>
            <p:cNvPr id="248" name="Google Shape;248;p11"/>
            <p:cNvSpPr/>
            <p:nvPr/>
          </p:nvSpPr>
          <p:spPr>
            <a:xfrm>
              <a:off x="0" y="0"/>
              <a:ext cx="1968500" cy="596900"/>
            </a:xfrm>
            <a:prstGeom prst="rect">
              <a:avLst/>
            </a:prstGeom>
            <a:solidFill>
              <a:srgbClr val="00CCFF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1"/>
            <p:cNvSpPr txBox="1"/>
            <p:nvPr/>
          </p:nvSpPr>
          <p:spPr>
            <a:xfrm>
              <a:off x="0" y="98396"/>
              <a:ext cx="19685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</p:grpSp>
      <p:grpSp>
        <p:nvGrpSpPr>
          <p:cNvPr id="250" name="Google Shape;250;p11"/>
          <p:cNvGrpSpPr/>
          <p:nvPr/>
        </p:nvGrpSpPr>
        <p:grpSpPr>
          <a:xfrm>
            <a:off x="7919258" y="1261456"/>
            <a:ext cx="1771650" cy="537210"/>
            <a:chOff x="0" y="0"/>
            <a:chExt cx="1968500" cy="596900"/>
          </a:xfrm>
        </p:grpSpPr>
        <p:sp>
          <p:nvSpPr>
            <p:cNvPr id="251" name="Google Shape;251;p11"/>
            <p:cNvSpPr/>
            <p:nvPr/>
          </p:nvSpPr>
          <p:spPr>
            <a:xfrm>
              <a:off x="0" y="0"/>
              <a:ext cx="1968500" cy="596900"/>
            </a:xfrm>
            <a:prstGeom prst="rect">
              <a:avLst/>
            </a:prstGeom>
            <a:solidFill>
              <a:srgbClr val="3366FF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1"/>
            <p:cNvSpPr txBox="1"/>
            <p:nvPr/>
          </p:nvSpPr>
          <p:spPr>
            <a:xfrm>
              <a:off x="0" y="98396"/>
              <a:ext cx="19685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>
        <p14:rippl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Tidak boleh ada perubahan ketika Sprint sedang berjalan..</a:t>
            </a:r>
            <a:endParaRPr/>
          </a:p>
        </p:txBody>
      </p:sp>
      <p:sp>
        <p:nvSpPr>
          <p:cNvPr id="258" name="Google Shape;258;p12"/>
          <p:cNvSpPr txBox="1"/>
          <p:nvPr>
            <p:ph idx="1" type="body"/>
          </p:nvPr>
        </p:nvSpPr>
        <p:spPr>
          <a:xfrm>
            <a:off x="838200" y="5037231"/>
            <a:ext cx="97882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Durasi Sprint harus direncanakan sesuai dengan kemampuan tim untuk mencegah terjadinya perubahan dalam satu Sprint tersebut.</a:t>
            </a:r>
            <a:endParaRPr/>
          </a:p>
        </p:txBody>
      </p:sp>
      <p:pic>
        <p:nvPicPr>
          <p:cNvPr descr="droppedImage.pdf" id="259" name="Google Shape;2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60000">
            <a:off x="3085338" y="1801747"/>
            <a:ext cx="1634492" cy="1246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12"/>
          <p:cNvGrpSpPr/>
          <p:nvPr/>
        </p:nvGrpSpPr>
        <p:grpSpPr>
          <a:xfrm>
            <a:off x="4856018" y="1918932"/>
            <a:ext cx="3577590" cy="2754633"/>
            <a:chOff x="0" y="0"/>
            <a:chExt cx="3975100" cy="3060702"/>
          </a:xfrm>
        </p:grpSpPr>
        <p:pic>
          <p:nvPicPr>
            <p:cNvPr descr="droppedImage.pdf" id="261" name="Google Shape;26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3975100" cy="3060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2"/>
            <p:cNvSpPr/>
            <p:nvPr/>
          </p:nvSpPr>
          <p:spPr>
            <a:xfrm>
              <a:off x="355600" y="404073"/>
              <a:ext cx="3263900" cy="223520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12"/>
          <p:cNvGrpSpPr/>
          <p:nvPr/>
        </p:nvGrpSpPr>
        <p:grpSpPr>
          <a:xfrm>
            <a:off x="5721634" y="2316888"/>
            <a:ext cx="1854729" cy="1954534"/>
            <a:chOff x="0" y="0"/>
            <a:chExt cx="2060808" cy="2171703"/>
          </a:xfrm>
        </p:grpSpPr>
        <p:pic>
          <p:nvPicPr>
            <p:cNvPr descr="sprint.gif" id="264" name="Google Shape;264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443581"/>
              <a:ext cx="2060808" cy="17281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ily_scrum.gif" id="265" name="Google Shape;265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7100" y="0"/>
              <a:ext cx="988821" cy="794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12"/>
          <p:cNvSpPr txBox="1"/>
          <p:nvPr/>
        </p:nvSpPr>
        <p:spPr>
          <a:xfrm>
            <a:off x="2794154" y="2546235"/>
            <a:ext cx="982000" cy="318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Perubahan</a:t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13"/>
          <p:cNvSpPr txBox="1"/>
          <p:nvPr>
            <p:ph type="title"/>
          </p:nvPr>
        </p:nvSpPr>
        <p:spPr>
          <a:xfrm>
            <a:off x="838200" y="365125"/>
            <a:ext cx="9428018" cy="785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Kerangka Kerja (Framework) Scrum</a:t>
            </a:r>
            <a:endParaRPr/>
          </a:p>
        </p:txBody>
      </p:sp>
      <p:grpSp>
        <p:nvGrpSpPr>
          <p:cNvPr id="273" name="Google Shape;273;p13"/>
          <p:cNvGrpSpPr/>
          <p:nvPr/>
        </p:nvGrpSpPr>
        <p:grpSpPr>
          <a:xfrm>
            <a:off x="1455418" y="1482526"/>
            <a:ext cx="3726183" cy="1840232"/>
            <a:chOff x="-1" y="-1"/>
            <a:chExt cx="4140202" cy="2044701"/>
          </a:xfrm>
        </p:grpSpPr>
        <p:sp>
          <p:nvSpPr>
            <p:cNvPr id="274" name="Google Shape;274;p13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3"/>
            <p:cNvSpPr txBox="1"/>
            <p:nvPr/>
          </p:nvSpPr>
          <p:spPr>
            <a:xfrm>
              <a:off x="152883" y="622300"/>
              <a:ext cx="2806701" cy="1384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ScrumMaster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3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Roles</a:t>
              </a:r>
              <a:endParaRPr/>
            </a:p>
          </p:txBody>
        </p:sp>
      </p:grpSp>
      <p:grpSp>
        <p:nvGrpSpPr>
          <p:cNvPr id="282" name="Google Shape;282;p13"/>
          <p:cNvGrpSpPr/>
          <p:nvPr/>
        </p:nvGrpSpPr>
        <p:grpSpPr>
          <a:xfrm>
            <a:off x="4119046" y="2263142"/>
            <a:ext cx="3726183" cy="2274572"/>
            <a:chOff x="-1" y="-1"/>
            <a:chExt cx="4140202" cy="2527301"/>
          </a:xfrm>
        </p:grpSpPr>
        <p:sp>
          <p:nvSpPr>
            <p:cNvPr id="283" name="Google Shape;283;p13"/>
            <p:cNvSpPr/>
            <p:nvPr/>
          </p:nvSpPr>
          <p:spPr>
            <a:xfrm>
              <a:off x="12700" y="0"/>
              <a:ext cx="4127501" cy="2527300"/>
            </a:xfrm>
            <a:prstGeom prst="roundRect">
              <a:avLst>
                <a:gd fmla="val 1206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 txBox="1"/>
            <p:nvPr/>
          </p:nvSpPr>
          <p:spPr>
            <a:xfrm>
              <a:off x="152882" y="622300"/>
              <a:ext cx="3683002" cy="1812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planning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review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retrospective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Daily scrum meeting</a:t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3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Events</a:t>
              </a:r>
              <a:endParaRPr sz="16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13"/>
          <p:cNvGrpSpPr/>
          <p:nvPr/>
        </p:nvGrpSpPr>
        <p:grpSpPr>
          <a:xfrm>
            <a:off x="7227223" y="3949068"/>
            <a:ext cx="3726183" cy="1840232"/>
            <a:chOff x="-1" y="-1"/>
            <a:chExt cx="4140202" cy="2044701"/>
          </a:xfrm>
        </p:grpSpPr>
        <p:sp>
          <p:nvSpPr>
            <p:cNvPr id="292" name="Google Shape;292;p13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3"/>
            <p:cNvSpPr txBox="1"/>
            <p:nvPr/>
          </p:nvSpPr>
          <p:spPr>
            <a:xfrm>
              <a:off x="152882" y="622300"/>
              <a:ext cx="3771902" cy="1384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Product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Burndown charts</a:t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3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Artifacts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14"/>
          <p:cNvSpPr txBox="1"/>
          <p:nvPr>
            <p:ph type="title"/>
          </p:nvPr>
        </p:nvSpPr>
        <p:spPr>
          <a:xfrm>
            <a:off x="838200" y="365125"/>
            <a:ext cx="9428018" cy="785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Kerangka Kerja (Framework) Scrum</a:t>
            </a:r>
            <a:endParaRPr/>
          </a:p>
        </p:txBody>
      </p:sp>
      <p:grpSp>
        <p:nvGrpSpPr>
          <p:cNvPr id="306" name="Google Shape;306;p14"/>
          <p:cNvGrpSpPr/>
          <p:nvPr/>
        </p:nvGrpSpPr>
        <p:grpSpPr>
          <a:xfrm>
            <a:off x="1455418" y="1482526"/>
            <a:ext cx="3726183" cy="1840232"/>
            <a:chOff x="-1" y="-1"/>
            <a:chExt cx="4140202" cy="2044701"/>
          </a:xfrm>
        </p:grpSpPr>
        <p:sp>
          <p:nvSpPr>
            <p:cNvPr id="307" name="Google Shape;307;p14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4"/>
            <p:cNvSpPr txBox="1"/>
            <p:nvPr/>
          </p:nvSpPr>
          <p:spPr>
            <a:xfrm>
              <a:off x="152883" y="622300"/>
              <a:ext cx="2806701" cy="1384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ScrumMaster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4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Roles</a:t>
              </a:r>
              <a:endParaRPr/>
            </a:p>
          </p:txBody>
        </p:sp>
      </p:grpSp>
      <p:grpSp>
        <p:nvGrpSpPr>
          <p:cNvPr id="315" name="Google Shape;315;p14"/>
          <p:cNvGrpSpPr/>
          <p:nvPr/>
        </p:nvGrpSpPr>
        <p:grpSpPr>
          <a:xfrm>
            <a:off x="4119046" y="2263142"/>
            <a:ext cx="3726183" cy="2274572"/>
            <a:chOff x="-1" y="-1"/>
            <a:chExt cx="4140202" cy="2527301"/>
          </a:xfrm>
        </p:grpSpPr>
        <p:sp>
          <p:nvSpPr>
            <p:cNvPr id="316" name="Google Shape;316;p14"/>
            <p:cNvSpPr/>
            <p:nvPr/>
          </p:nvSpPr>
          <p:spPr>
            <a:xfrm>
              <a:off x="12700" y="0"/>
              <a:ext cx="4127501" cy="2527300"/>
            </a:xfrm>
            <a:prstGeom prst="roundRect">
              <a:avLst>
                <a:gd fmla="val 1206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4"/>
            <p:cNvSpPr txBox="1"/>
            <p:nvPr/>
          </p:nvSpPr>
          <p:spPr>
            <a:xfrm>
              <a:off x="152882" y="622300"/>
              <a:ext cx="3683002" cy="1812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planning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review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retrospective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Daily scrum meeting</a:t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4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Ceremonies</a:t>
              </a:r>
              <a:endParaRPr/>
            </a:p>
          </p:txBody>
        </p:sp>
      </p:grpSp>
      <p:grpSp>
        <p:nvGrpSpPr>
          <p:cNvPr id="324" name="Google Shape;324;p14"/>
          <p:cNvGrpSpPr/>
          <p:nvPr/>
        </p:nvGrpSpPr>
        <p:grpSpPr>
          <a:xfrm>
            <a:off x="7227223" y="3949068"/>
            <a:ext cx="3726183" cy="1840232"/>
            <a:chOff x="-1" y="-1"/>
            <a:chExt cx="4140202" cy="2044701"/>
          </a:xfrm>
        </p:grpSpPr>
        <p:sp>
          <p:nvSpPr>
            <p:cNvPr id="325" name="Google Shape;325;p14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4"/>
            <p:cNvSpPr txBox="1"/>
            <p:nvPr/>
          </p:nvSpPr>
          <p:spPr>
            <a:xfrm>
              <a:off x="152882" y="622300"/>
              <a:ext cx="3771902" cy="1384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Product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Burndown charts</a:t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4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Artifacts</a:t>
              </a:r>
              <a:endParaRPr/>
            </a:p>
          </p:txBody>
        </p:sp>
      </p:grpSp>
      <p:grpSp>
        <p:nvGrpSpPr>
          <p:cNvPr id="333" name="Google Shape;333;p14"/>
          <p:cNvGrpSpPr/>
          <p:nvPr/>
        </p:nvGrpSpPr>
        <p:grpSpPr>
          <a:xfrm>
            <a:off x="4119046" y="2256565"/>
            <a:ext cx="3726183" cy="2274572"/>
            <a:chOff x="-1" y="-1"/>
            <a:chExt cx="4140202" cy="2527301"/>
          </a:xfrm>
        </p:grpSpPr>
        <p:sp>
          <p:nvSpPr>
            <p:cNvPr id="334" name="Google Shape;334;p14"/>
            <p:cNvSpPr/>
            <p:nvPr/>
          </p:nvSpPr>
          <p:spPr>
            <a:xfrm>
              <a:off x="12700" y="0"/>
              <a:ext cx="4127501" cy="2527300"/>
            </a:xfrm>
            <a:prstGeom prst="roundRect">
              <a:avLst>
                <a:gd fmla="val 12060" name="adj"/>
              </a:avLst>
            </a:prstGeom>
            <a:solidFill>
              <a:srgbClr val="EBEBEB"/>
            </a:solidFill>
            <a:ln cap="flat" cmpd="sng" w="25400">
              <a:solidFill>
                <a:srgbClr val="C0C0C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4"/>
            <p:cNvSpPr txBox="1"/>
            <p:nvPr/>
          </p:nvSpPr>
          <p:spPr>
            <a:xfrm>
              <a:off x="152882" y="622300"/>
              <a:ext cx="3683002" cy="1812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planning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review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retrospective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Daily scrum meeting</a:t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4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Ceremonies</a:t>
              </a:r>
              <a:endParaRPr/>
            </a:p>
          </p:txBody>
        </p:sp>
      </p:grpSp>
      <p:grpSp>
        <p:nvGrpSpPr>
          <p:cNvPr id="342" name="Google Shape;342;p14"/>
          <p:cNvGrpSpPr/>
          <p:nvPr/>
        </p:nvGrpSpPr>
        <p:grpSpPr>
          <a:xfrm>
            <a:off x="1455506" y="1485903"/>
            <a:ext cx="3726183" cy="1840232"/>
            <a:chOff x="-1" y="-1"/>
            <a:chExt cx="4140202" cy="2044701"/>
          </a:xfrm>
        </p:grpSpPr>
        <p:sp>
          <p:nvSpPr>
            <p:cNvPr id="343" name="Google Shape;343;p14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4"/>
            <p:cNvSpPr txBox="1"/>
            <p:nvPr/>
          </p:nvSpPr>
          <p:spPr>
            <a:xfrm>
              <a:off x="152883" y="622300"/>
              <a:ext cx="2806701" cy="1384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ScrumMaster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Anggota Tim</a:t>
              </a:r>
              <a:endParaRPr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4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Roles</a:t>
              </a:r>
              <a:endParaRPr/>
            </a:p>
          </p:txBody>
        </p:sp>
      </p:grpSp>
      <p:grpSp>
        <p:nvGrpSpPr>
          <p:cNvPr id="351" name="Google Shape;351;p14"/>
          <p:cNvGrpSpPr/>
          <p:nvPr/>
        </p:nvGrpSpPr>
        <p:grpSpPr>
          <a:xfrm>
            <a:off x="7227223" y="3960498"/>
            <a:ext cx="3726181" cy="1840230"/>
            <a:chOff x="6118859" y="4594860"/>
            <a:chExt cx="3726181" cy="1840230"/>
          </a:xfrm>
        </p:grpSpPr>
        <p:sp>
          <p:nvSpPr>
            <p:cNvPr id="352" name="Google Shape;352;p14"/>
            <p:cNvSpPr/>
            <p:nvPr/>
          </p:nvSpPr>
          <p:spPr>
            <a:xfrm>
              <a:off x="6130290" y="4594860"/>
              <a:ext cx="3714750" cy="1840230"/>
            </a:xfrm>
            <a:prstGeom prst="roundRect">
              <a:avLst>
                <a:gd fmla="val 14907" name="adj"/>
              </a:avLst>
            </a:prstGeom>
            <a:solidFill>
              <a:srgbClr val="EBEBEB"/>
            </a:solidFill>
            <a:ln cap="flat" cmpd="sng" w="25400">
              <a:solidFill>
                <a:srgbClr val="C0C0C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4"/>
            <p:cNvSpPr txBox="1"/>
            <p:nvPr/>
          </p:nvSpPr>
          <p:spPr>
            <a:xfrm>
              <a:off x="6256454" y="5154930"/>
              <a:ext cx="3394712" cy="1246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Product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Burndown charts</a:t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6553200" y="4594860"/>
              <a:ext cx="1714500" cy="51264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6118859" y="4594860"/>
              <a:ext cx="445772" cy="51679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14"/>
          <p:cNvSpPr txBox="1"/>
          <p:nvPr/>
        </p:nvSpPr>
        <p:spPr>
          <a:xfrm>
            <a:off x="7376247" y="3898502"/>
            <a:ext cx="1908812" cy="512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2345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Artifacts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owner</a:t>
            </a:r>
            <a:endParaRPr/>
          </a:p>
        </p:txBody>
      </p:sp>
      <p:sp>
        <p:nvSpPr>
          <p:cNvPr id="362" name="Google Shape;36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Menentukan fitur apa saja yang harus ada dalam produk yang dikembangkan.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Memutuskan konten dan waktu rilis.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Bertanggung jawab terhadap keuntungan dari product (ROI).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Menentukan prioritas fitur berdasarkan kondisi pasar.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Mengatur ulang fitur-fitur dan prioritasnya pada setiap iterasi, sesuai kebutuhan.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Menerima dan/atau menolak hasil kerja tim.</a:t>
            </a:r>
            <a:endParaRPr/>
          </a:p>
        </p:txBody>
      </p:sp>
      <p:pic>
        <p:nvPicPr>
          <p:cNvPr descr="bossman-product-M.png" id="363" name="Google Shape;3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0550" y="190331"/>
            <a:ext cx="2194561" cy="1695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ScrumMaster</a:t>
            </a:r>
            <a:endParaRPr/>
          </a:p>
        </p:txBody>
      </p:sp>
      <p:sp>
        <p:nvSpPr>
          <p:cNvPr id="369" name="Google Shape;36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9377" lvl="0" marL="58340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Berperan sebagai “manajemen” dalam proyek.</a:t>
            </a:r>
            <a:endParaRPr/>
          </a:p>
          <a:p>
            <a:pPr indent="-359377" lvl="0" marL="583405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Bertanggung jawab dalam menegakkan nilai-nilai serta praktik-praktik Scrum. </a:t>
            </a:r>
            <a:endParaRPr/>
          </a:p>
          <a:p>
            <a:pPr indent="-359377" lvl="0" marL="583405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Menyingkirkan penghalang/hambatan.</a:t>
            </a:r>
            <a:endParaRPr/>
          </a:p>
          <a:p>
            <a:pPr indent="-359377" lvl="0" marL="583405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Memastikan tim berfungsi penuh dan produktif.</a:t>
            </a:r>
            <a:endParaRPr/>
          </a:p>
          <a:p>
            <a:pPr indent="-359377" lvl="0" marL="583405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Memastikan Kerjasama dan kedekatan pada semua </a:t>
            </a:r>
            <a:r>
              <a:rPr i="1" lang="en-US"/>
              <a:t>roles</a:t>
            </a:r>
            <a:r>
              <a:rPr lang="en-US"/>
              <a:t> dan fungsi dalam tim.</a:t>
            </a:r>
            <a:endParaRPr/>
          </a:p>
          <a:p>
            <a:pPr indent="-359377" lvl="0" marL="583405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Melindungi tim dari gangguan eksternal.</a:t>
            </a:r>
            <a:endParaRPr/>
          </a:p>
        </p:txBody>
      </p:sp>
      <p:pic>
        <p:nvPicPr>
          <p:cNvPr descr="coach-M.png" id="370" name="Google Shape;3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2030" y="337804"/>
            <a:ext cx="1645920" cy="138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Anggota Tim</a:t>
            </a:r>
            <a:endParaRPr/>
          </a:p>
        </p:txBody>
      </p:sp>
      <p:sp>
        <p:nvSpPr>
          <p:cNvPr id="376" name="Google Shape;376;p17"/>
          <p:cNvSpPr txBox="1"/>
          <p:nvPr>
            <p:ph idx="1" type="body"/>
          </p:nvPr>
        </p:nvSpPr>
        <p:spPr>
          <a:xfrm>
            <a:off x="401782" y="1440180"/>
            <a:ext cx="1137458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88937" lvl="0" marL="61753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US"/>
              <a:t>Umumnya terdiri dari 5-9 orang.</a:t>
            </a:r>
            <a:endParaRPr/>
          </a:p>
          <a:p>
            <a:pPr indent="-388937" lvl="0" marL="617537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i="1" lang="en-US"/>
              <a:t>Cross-functional</a:t>
            </a:r>
            <a:r>
              <a:rPr lang="en-US"/>
              <a:t>:</a:t>
            </a:r>
            <a:endParaRPr/>
          </a:p>
          <a:p>
            <a:pPr indent="-387547" lvl="1" marL="924757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29166"/>
              <a:buChar char="•"/>
            </a:pPr>
            <a:r>
              <a:rPr lang="en-US"/>
              <a:t>Programer, Q.A. Engineer, Pengguna, Udesainer UI/UX, dst.</a:t>
            </a:r>
            <a:endParaRPr/>
          </a:p>
          <a:p>
            <a:pPr indent="-344486" lvl="0" marL="573087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98412"/>
              <a:buChar char="•"/>
            </a:pPr>
            <a:r>
              <a:rPr lang="en-US"/>
              <a:t>Semua anggota harus bekerja penuh waktu.</a:t>
            </a:r>
            <a:endParaRPr sz="3150"/>
          </a:p>
          <a:p>
            <a:pPr indent="-387547" lvl="1" marL="924757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29166"/>
              <a:buChar char="•"/>
            </a:pPr>
            <a:r>
              <a:rPr lang="en-US"/>
              <a:t>Walau terkadang ada pengecualian (Contoh: database administrator)</a:t>
            </a:r>
            <a:endParaRPr/>
          </a:p>
          <a:p>
            <a:pPr indent="-388937" lvl="0" marL="617537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US"/>
              <a:t>Tim bersifat mandiri, </a:t>
            </a:r>
            <a:r>
              <a:rPr i="1" lang="en-US"/>
              <a:t>self-organizing</a:t>
            </a:r>
            <a:endParaRPr/>
          </a:p>
          <a:p>
            <a:pPr indent="-387547" lvl="1" marL="924757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29166"/>
              <a:buChar char="•"/>
            </a:pPr>
            <a:r>
              <a:rPr lang="en-US"/>
              <a:t>Idealnya tidak ada jabatan/titel, tapi kadang (sangat jarang) bisa ada.</a:t>
            </a:r>
            <a:endParaRPr/>
          </a:p>
          <a:p>
            <a:pPr indent="-388937" lvl="0" marL="617537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US"/>
              <a:t>Keanggotaan tidak boleh berubah selama Sprint masih berlangsung.</a:t>
            </a:r>
            <a:endParaRPr/>
          </a:p>
          <a:p>
            <a:pPr indent="-388937" lvl="1" marL="1074737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45833"/>
              <a:buChar char="•"/>
            </a:pPr>
            <a:r>
              <a:rPr lang="en-US"/>
              <a:t>Bisa diganti ketika ada jeda diantara dua Sprint.</a:t>
            </a:r>
            <a:endParaRPr/>
          </a:p>
        </p:txBody>
      </p:sp>
      <p:grpSp>
        <p:nvGrpSpPr>
          <p:cNvPr id="377" name="Google Shape;377;p17"/>
          <p:cNvGrpSpPr/>
          <p:nvPr/>
        </p:nvGrpSpPr>
        <p:grpSpPr>
          <a:xfrm>
            <a:off x="7417305" y="521207"/>
            <a:ext cx="2434596" cy="1923928"/>
            <a:chOff x="-1" y="-1"/>
            <a:chExt cx="2705104" cy="2137695"/>
          </a:xfrm>
        </p:grpSpPr>
        <p:pic>
          <p:nvPicPr>
            <p:cNvPr descr="hacker-dude-S.png" id="378" name="Google Shape;37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1615" y="719160"/>
              <a:ext cx="804934" cy="6993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9" name="Google Shape;379;p17"/>
            <p:cNvGrpSpPr/>
            <p:nvPr/>
          </p:nvGrpSpPr>
          <p:grpSpPr>
            <a:xfrm>
              <a:off x="-1" y="-1"/>
              <a:ext cx="2705104" cy="2137695"/>
              <a:chOff x="-1" y="-1"/>
              <a:chExt cx="2705103" cy="2137694"/>
            </a:xfrm>
          </p:grpSpPr>
          <p:grpSp>
            <p:nvGrpSpPr>
              <p:cNvPr id="380" name="Google Shape;380;p17"/>
              <p:cNvGrpSpPr/>
              <p:nvPr/>
            </p:nvGrpSpPr>
            <p:grpSpPr>
              <a:xfrm>
                <a:off x="-1" y="-1"/>
                <a:ext cx="2705103" cy="699372"/>
                <a:chOff x="-1" y="-1"/>
                <a:chExt cx="2705103" cy="699371"/>
              </a:xfrm>
            </p:grpSpPr>
            <p:pic>
              <p:nvPicPr>
                <p:cNvPr descr="blue-blonde-S.png" id="381" name="Google Shape;381;p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-1" y="-1"/>
                  <a:ext cx="804935" cy="6993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blue-brunette-S.png" id="382" name="Google Shape;382;p1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950083" y="-1"/>
                  <a:ext cx="804935" cy="6993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blue-blonde-S.png" id="383" name="Google Shape;383;p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900167" y="-1"/>
                  <a:ext cx="804935" cy="6993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blue-guy-S.png" id="384" name="Google Shape;384;p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41020" y="745552"/>
                <a:ext cx="804934" cy="65978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85" name="Google Shape;385;p17"/>
              <p:cNvGrpSpPr/>
              <p:nvPr/>
            </p:nvGrpSpPr>
            <p:grpSpPr>
              <a:xfrm>
                <a:off x="-1" y="1438321"/>
                <a:ext cx="2705103" cy="699372"/>
                <a:chOff x="-1" y="-1"/>
                <a:chExt cx="2705103" cy="699371"/>
              </a:xfrm>
            </p:grpSpPr>
            <p:pic>
              <p:nvPicPr>
                <p:cNvPr descr="blue-guy-S.png" id="386" name="Google Shape;386;p17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-1" y="26391"/>
                  <a:ext cx="804935" cy="6597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coach-S.png" id="387" name="Google Shape;387;p17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1900167" y="-1"/>
                  <a:ext cx="804935" cy="6993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hacker-dude-S.png" id="388" name="Google Shape;388;p1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950083" y="-1"/>
                  <a:ext cx="804935" cy="6993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18"/>
          <p:cNvSpPr txBox="1"/>
          <p:nvPr>
            <p:ph type="title"/>
          </p:nvPr>
        </p:nvSpPr>
        <p:spPr>
          <a:xfrm>
            <a:off x="838200" y="365125"/>
            <a:ext cx="9428018" cy="785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Kerangka Kerja (Framework) Scrum</a:t>
            </a:r>
            <a:endParaRPr/>
          </a:p>
        </p:txBody>
      </p:sp>
      <p:grpSp>
        <p:nvGrpSpPr>
          <p:cNvPr id="395" name="Google Shape;395;p18"/>
          <p:cNvGrpSpPr/>
          <p:nvPr/>
        </p:nvGrpSpPr>
        <p:grpSpPr>
          <a:xfrm>
            <a:off x="1455418" y="1482526"/>
            <a:ext cx="3726183" cy="1840232"/>
            <a:chOff x="-1" y="-1"/>
            <a:chExt cx="4140202" cy="2044701"/>
          </a:xfrm>
        </p:grpSpPr>
        <p:sp>
          <p:nvSpPr>
            <p:cNvPr id="396" name="Google Shape;396;p18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8"/>
            <p:cNvSpPr txBox="1"/>
            <p:nvPr/>
          </p:nvSpPr>
          <p:spPr>
            <a:xfrm>
              <a:off x="152883" y="622300"/>
              <a:ext cx="2806701" cy="1384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ScrumMaster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Roles</a:t>
              </a:r>
              <a:endParaRPr/>
            </a:p>
          </p:txBody>
        </p:sp>
      </p:grpSp>
      <p:grpSp>
        <p:nvGrpSpPr>
          <p:cNvPr id="404" name="Google Shape;404;p18"/>
          <p:cNvGrpSpPr/>
          <p:nvPr/>
        </p:nvGrpSpPr>
        <p:grpSpPr>
          <a:xfrm>
            <a:off x="4119046" y="2263142"/>
            <a:ext cx="3726183" cy="2274572"/>
            <a:chOff x="-1" y="-1"/>
            <a:chExt cx="4140202" cy="2527301"/>
          </a:xfrm>
        </p:grpSpPr>
        <p:sp>
          <p:nvSpPr>
            <p:cNvPr id="405" name="Google Shape;405;p18"/>
            <p:cNvSpPr/>
            <p:nvPr/>
          </p:nvSpPr>
          <p:spPr>
            <a:xfrm>
              <a:off x="12700" y="0"/>
              <a:ext cx="4127501" cy="2527300"/>
            </a:xfrm>
            <a:prstGeom prst="roundRect">
              <a:avLst>
                <a:gd fmla="val 1206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8"/>
            <p:cNvSpPr txBox="1"/>
            <p:nvPr/>
          </p:nvSpPr>
          <p:spPr>
            <a:xfrm>
              <a:off x="152882" y="622300"/>
              <a:ext cx="3683002" cy="1812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planning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review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retrospective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Daily scrum meeting</a:t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Ceremonies</a:t>
              </a:r>
              <a:endParaRPr/>
            </a:p>
          </p:txBody>
        </p:sp>
      </p:grpSp>
      <p:grpSp>
        <p:nvGrpSpPr>
          <p:cNvPr id="413" name="Google Shape;413;p18"/>
          <p:cNvGrpSpPr/>
          <p:nvPr/>
        </p:nvGrpSpPr>
        <p:grpSpPr>
          <a:xfrm>
            <a:off x="7227223" y="3949068"/>
            <a:ext cx="3726183" cy="1840232"/>
            <a:chOff x="-1" y="-1"/>
            <a:chExt cx="4140202" cy="2044701"/>
          </a:xfrm>
        </p:grpSpPr>
        <p:sp>
          <p:nvSpPr>
            <p:cNvPr id="414" name="Google Shape;414;p18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8"/>
            <p:cNvSpPr txBox="1"/>
            <p:nvPr/>
          </p:nvSpPr>
          <p:spPr>
            <a:xfrm>
              <a:off x="152882" y="622300"/>
              <a:ext cx="3771902" cy="1384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Product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Burndown charts</a:t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Artifacts</a:t>
              </a:r>
              <a:endParaRPr/>
            </a:p>
          </p:txBody>
        </p:sp>
      </p:grpSp>
      <p:grpSp>
        <p:nvGrpSpPr>
          <p:cNvPr id="422" name="Google Shape;422;p18"/>
          <p:cNvGrpSpPr/>
          <p:nvPr/>
        </p:nvGrpSpPr>
        <p:grpSpPr>
          <a:xfrm>
            <a:off x="4119046" y="2256565"/>
            <a:ext cx="3726183" cy="2274572"/>
            <a:chOff x="-1" y="-1"/>
            <a:chExt cx="4140202" cy="2527301"/>
          </a:xfrm>
        </p:grpSpPr>
        <p:sp>
          <p:nvSpPr>
            <p:cNvPr id="423" name="Google Shape;423;p18"/>
            <p:cNvSpPr/>
            <p:nvPr/>
          </p:nvSpPr>
          <p:spPr>
            <a:xfrm>
              <a:off x="12700" y="0"/>
              <a:ext cx="4127501" cy="2527300"/>
            </a:xfrm>
            <a:prstGeom prst="roundRect">
              <a:avLst>
                <a:gd fmla="val 12060" name="adj"/>
              </a:avLst>
            </a:prstGeom>
            <a:solidFill>
              <a:srgbClr val="EBEBEB"/>
            </a:solidFill>
            <a:ln cap="flat" cmpd="sng" w="25400">
              <a:solidFill>
                <a:srgbClr val="C0C0C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 txBox="1"/>
            <p:nvPr/>
          </p:nvSpPr>
          <p:spPr>
            <a:xfrm>
              <a:off x="152882" y="622300"/>
              <a:ext cx="3683002" cy="1812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planning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review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retrospective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Daily scrum meeting</a:t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8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Ceremonies</a:t>
              </a:r>
              <a:endParaRPr/>
            </a:p>
          </p:txBody>
        </p:sp>
      </p:grpSp>
      <p:grpSp>
        <p:nvGrpSpPr>
          <p:cNvPr id="431" name="Google Shape;431;p18"/>
          <p:cNvGrpSpPr/>
          <p:nvPr/>
        </p:nvGrpSpPr>
        <p:grpSpPr>
          <a:xfrm>
            <a:off x="1455506" y="1485903"/>
            <a:ext cx="3726183" cy="1840232"/>
            <a:chOff x="-1" y="-1"/>
            <a:chExt cx="4140202" cy="2044701"/>
          </a:xfrm>
        </p:grpSpPr>
        <p:sp>
          <p:nvSpPr>
            <p:cNvPr id="432" name="Google Shape;432;p18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8"/>
            <p:cNvSpPr txBox="1"/>
            <p:nvPr/>
          </p:nvSpPr>
          <p:spPr>
            <a:xfrm>
              <a:off x="152883" y="622300"/>
              <a:ext cx="2806701" cy="1384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ScrumMaster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Anggota Tim</a:t>
              </a:r>
              <a:endParaRPr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8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Roles</a:t>
              </a:r>
              <a:endParaRPr/>
            </a:p>
          </p:txBody>
        </p:sp>
      </p:grpSp>
      <p:grpSp>
        <p:nvGrpSpPr>
          <p:cNvPr id="440" name="Google Shape;440;p18"/>
          <p:cNvGrpSpPr/>
          <p:nvPr/>
        </p:nvGrpSpPr>
        <p:grpSpPr>
          <a:xfrm>
            <a:off x="7227223" y="3960498"/>
            <a:ext cx="3726181" cy="1840230"/>
            <a:chOff x="6118859" y="4594860"/>
            <a:chExt cx="3726181" cy="1840230"/>
          </a:xfrm>
        </p:grpSpPr>
        <p:sp>
          <p:nvSpPr>
            <p:cNvPr id="441" name="Google Shape;441;p18"/>
            <p:cNvSpPr/>
            <p:nvPr/>
          </p:nvSpPr>
          <p:spPr>
            <a:xfrm>
              <a:off x="6130290" y="4594860"/>
              <a:ext cx="3714750" cy="1840230"/>
            </a:xfrm>
            <a:prstGeom prst="roundRect">
              <a:avLst>
                <a:gd fmla="val 14907" name="adj"/>
              </a:avLst>
            </a:prstGeom>
            <a:solidFill>
              <a:srgbClr val="EBEBEB"/>
            </a:solidFill>
            <a:ln cap="flat" cmpd="sng" w="25400">
              <a:solidFill>
                <a:srgbClr val="C0C0C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8"/>
            <p:cNvSpPr txBox="1"/>
            <p:nvPr/>
          </p:nvSpPr>
          <p:spPr>
            <a:xfrm>
              <a:off x="6256454" y="5154930"/>
              <a:ext cx="3394712" cy="1246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Product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Burndown charts</a:t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6553200" y="4594860"/>
              <a:ext cx="1714500" cy="51264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6118859" y="4594860"/>
              <a:ext cx="445772" cy="51679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8"/>
          <p:cNvSpPr txBox="1"/>
          <p:nvPr/>
        </p:nvSpPr>
        <p:spPr>
          <a:xfrm>
            <a:off x="7376247" y="3898502"/>
            <a:ext cx="1908812" cy="512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2345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Artifacts</a:t>
            </a:r>
            <a:endParaRPr/>
          </a:p>
        </p:txBody>
      </p:sp>
      <p:grpSp>
        <p:nvGrpSpPr>
          <p:cNvPr id="446" name="Google Shape;446;p18"/>
          <p:cNvGrpSpPr/>
          <p:nvPr/>
        </p:nvGrpSpPr>
        <p:grpSpPr>
          <a:xfrm>
            <a:off x="1455300" y="1482525"/>
            <a:ext cx="3726182" cy="2455248"/>
            <a:chOff x="-1" y="-1"/>
            <a:chExt cx="4140202" cy="2077901"/>
          </a:xfrm>
        </p:grpSpPr>
        <p:sp>
          <p:nvSpPr>
            <p:cNvPr id="447" name="Google Shape;447;p18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solidFill>
              <a:srgbClr val="EBEBEB"/>
            </a:solidFill>
            <a:ln cap="flat" cmpd="sng" w="25400">
              <a:solidFill>
                <a:srgbClr val="C0C0C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8"/>
            <p:cNvSpPr txBox="1"/>
            <p:nvPr/>
          </p:nvSpPr>
          <p:spPr>
            <a:xfrm>
              <a:off x="152883" y="622300"/>
              <a:ext cx="2806800" cy="14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ScrumMaster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8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8"/>
            <p:cNvSpPr txBox="1"/>
            <p:nvPr/>
          </p:nvSpPr>
          <p:spPr>
            <a:xfrm>
              <a:off x="165583" y="12699"/>
              <a:ext cx="2121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Roles</a:t>
              </a:r>
              <a:endParaRPr/>
            </a:p>
          </p:txBody>
        </p:sp>
      </p:grpSp>
      <p:grpSp>
        <p:nvGrpSpPr>
          <p:cNvPr id="455" name="Google Shape;455;p18"/>
          <p:cNvGrpSpPr/>
          <p:nvPr/>
        </p:nvGrpSpPr>
        <p:grpSpPr>
          <a:xfrm>
            <a:off x="7227225" y="3957828"/>
            <a:ext cx="3726182" cy="2467405"/>
            <a:chOff x="-1" y="-1"/>
            <a:chExt cx="4140202" cy="2054801"/>
          </a:xfrm>
        </p:grpSpPr>
        <p:sp>
          <p:nvSpPr>
            <p:cNvPr id="456" name="Google Shape;456;p18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solidFill>
              <a:srgbClr val="EBEBEB"/>
            </a:solidFill>
            <a:ln cap="flat" cmpd="sng" w="25400">
              <a:solidFill>
                <a:srgbClr val="C0C0C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8"/>
            <p:cNvSpPr txBox="1"/>
            <p:nvPr/>
          </p:nvSpPr>
          <p:spPr>
            <a:xfrm>
              <a:off x="152882" y="622300"/>
              <a:ext cx="3771900" cy="14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Product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Burndown charts</a:t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8"/>
            <p:cNvSpPr txBox="1"/>
            <p:nvPr/>
          </p:nvSpPr>
          <p:spPr>
            <a:xfrm>
              <a:off x="165583" y="12699"/>
              <a:ext cx="21210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Artifacts</a:t>
              </a:r>
              <a:endParaRPr/>
            </a:p>
          </p:txBody>
        </p:sp>
      </p:grpSp>
      <p:grpSp>
        <p:nvGrpSpPr>
          <p:cNvPr id="464" name="Google Shape;464;p18"/>
          <p:cNvGrpSpPr/>
          <p:nvPr/>
        </p:nvGrpSpPr>
        <p:grpSpPr>
          <a:xfrm>
            <a:off x="4119046" y="2272395"/>
            <a:ext cx="3726090" cy="2925728"/>
            <a:chOff x="-1" y="-1"/>
            <a:chExt cx="4140099" cy="3250807"/>
          </a:xfrm>
        </p:grpSpPr>
        <p:sp>
          <p:nvSpPr>
            <p:cNvPr id="465" name="Google Shape;465;p18"/>
            <p:cNvSpPr/>
            <p:nvPr/>
          </p:nvSpPr>
          <p:spPr>
            <a:xfrm>
              <a:off x="12698" y="6"/>
              <a:ext cx="4127400" cy="3250800"/>
            </a:xfrm>
            <a:prstGeom prst="roundRect">
              <a:avLst>
                <a:gd fmla="val 1206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8"/>
            <p:cNvSpPr txBox="1"/>
            <p:nvPr/>
          </p:nvSpPr>
          <p:spPr>
            <a:xfrm>
              <a:off x="152882" y="622300"/>
              <a:ext cx="3683002" cy="1812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planning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review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retrospective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Daily scrum meeting</a:t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8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8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Events</a:t>
              </a:r>
              <a:endParaRPr sz="16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78" name="Google Shape;478;p19"/>
          <p:cNvGrpSpPr/>
          <p:nvPr/>
        </p:nvGrpSpPr>
        <p:grpSpPr>
          <a:xfrm>
            <a:off x="1365192" y="312767"/>
            <a:ext cx="9137076" cy="5852498"/>
            <a:chOff x="1365192" y="340476"/>
            <a:chExt cx="9137076" cy="5852498"/>
          </a:xfrm>
        </p:grpSpPr>
        <p:sp>
          <p:nvSpPr>
            <p:cNvPr id="479" name="Google Shape;479;p19"/>
            <p:cNvSpPr/>
            <p:nvPr/>
          </p:nvSpPr>
          <p:spPr>
            <a:xfrm>
              <a:off x="3804285" y="340476"/>
              <a:ext cx="4583430" cy="5852498"/>
            </a:xfrm>
            <a:prstGeom prst="roundRect">
              <a:avLst>
                <a:gd fmla="val 5985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227195" y="340476"/>
              <a:ext cx="3143250" cy="537210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792854" y="340476"/>
              <a:ext cx="445772" cy="41148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792855" y="649086"/>
              <a:ext cx="560070" cy="228600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3" name="Google Shape;483;p19"/>
            <p:cNvGrpSpPr/>
            <p:nvPr/>
          </p:nvGrpSpPr>
          <p:grpSpPr>
            <a:xfrm>
              <a:off x="7198993" y="340476"/>
              <a:ext cx="560075" cy="537213"/>
              <a:chOff x="-1" y="0"/>
              <a:chExt cx="622303" cy="596902"/>
            </a:xfrm>
          </p:grpSpPr>
          <p:sp>
            <p:nvSpPr>
              <p:cNvPr id="484" name="Google Shape;484;p19"/>
              <p:cNvSpPr/>
              <p:nvPr/>
            </p:nvSpPr>
            <p:spPr>
              <a:xfrm rot="10800000">
                <a:off x="127000" y="139700"/>
                <a:ext cx="495302" cy="457202"/>
              </a:xfrm>
              <a:custGeom>
                <a:rect b="b" l="l" r="r" t="t"/>
                <a:pathLst>
                  <a:path extrusionOk="0" h="21600" w="21600">
                    <a:moveTo>
                      <a:pt x="13734" y="65"/>
                    </a:moveTo>
                    <a:cubicBezTo>
                      <a:pt x="4547" y="550"/>
                      <a:pt x="111" y="6203"/>
                      <a:pt x="14" y="14130"/>
                    </a:cubicBezTo>
                    <a:cubicBezTo>
                      <a:pt x="9" y="16620"/>
                      <a:pt x="5" y="19110"/>
                      <a:pt x="0" y="21600"/>
                    </a:cubicBezTo>
                    <a:cubicBezTo>
                      <a:pt x="7200" y="21600"/>
                      <a:pt x="14400" y="21600"/>
                      <a:pt x="21600" y="21600"/>
                    </a:cubicBezTo>
                    <a:cubicBezTo>
                      <a:pt x="21600" y="14400"/>
                      <a:pt x="21600" y="7200"/>
                      <a:pt x="21600" y="0"/>
                    </a:cubicBezTo>
                    <a:cubicBezTo>
                      <a:pt x="18978" y="22"/>
                      <a:pt x="16356" y="43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</a:path>
                </a:pathLst>
              </a:custGeom>
              <a:solidFill>
                <a:srgbClr val="00519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-1" y="0"/>
                <a:ext cx="622302" cy="254001"/>
              </a:xfrm>
              <a:prstGeom prst="rect">
                <a:avLst/>
              </a:prstGeom>
              <a:solidFill>
                <a:srgbClr val="00519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6" name="Google Shape;486;p19"/>
            <p:cNvSpPr txBox="1"/>
            <p:nvPr/>
          </p:nvSpPr>
          <p:spPr>
            <a:xfrm>
              <a:off x="3941879" y="340476"/>
              <a:ext cx="3577592" cy="512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Rapat Sprint Planning</a:t>
              </a:r>
              <a:endParaRPr/>
            </a:p>
          </p:txBody>
        </p:sp>
        <p:grpSp>
          <p:nvGrpSpPr>
            <p:cNvPr id="487" name="Google Shape;487;p19"/>
            <p:cNvGrpSpPr/>
            <p:nvPr/>
          </p:nvGrpSpPr>
          <p:grpSpPr>
            <a:xfrm>
              <a:off x="4032883" y="1060565"/>
              <a:ext cx="4194812" cy="1680212"/>
              <a:chOff x="-1" y="0"/>
              <a:chExt cx="4660901" cy="1866901"/>
            </a:xfrm>
          </p:grpSpPr>
          <p:sp>
            <p:nvSpPr>
              <p:cNvPr id="488" name="Google Shape;488;p19"/>
              <p:cNvSpPr/>
              <p:nvPr/>
            </p:nvSpPr>
            <p:spPr>
              <a:xfrm>
                <a:off x="0" y="0"/>
                <a:ext cx="4660900" cy="1866901"/>
              </a:xfrm>
              <a:prstGeom prst="roundRect">
                <a:avLst>
                  <a:gd fmla="val 16327" name="adj"/>
                </a:avLst>
              </a:prstGeom>
              <a:blipFill rotWithShape="1">
                <a:blip r:embed="rId4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0612B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482599" y="0"/>
                <a:ext cx="2273301" cy="457201"/>
              </a:xfrm>
              <a:prstGeom prst="rect">
                <a:avLst/>
              </a:prstGeom>
              <a:solidFill>
                <a:srgbClr val="10612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 rot="10800000">
                <a:off x="2628900" y="0"/>
                <a:ext cx="495301" cy="457201"/>
              </a:xfrm>
              <a:custGeom>
                <a:rect b="b" l="l" r="r" t="t"/>
                <a:pathLst>
                  <a:path extrusionOk="0" h="21600" w="21600">
                    <a:moveTo>
                      <a:pt x="13734" y="65"/>
                    </a:moveTo>
                    <a:cubicBezTo>
                      <a:pt x="4547" y="550"/>
                      <a:pt x="111" y="6203"/>
                      <a:pt x="14" y="14130"/>
                    </a:cubicBezTo>
                    <a:cubicBezTo>
                      <a:pt x="9" y="16620"/>
                      <a:pt x="5" y="19110"/>
                      <a:pt x="0" y="21600"/>
                    </a:cubicBezTo>
                    <a:cubicBezTo>
                      <a:pt x="7200" y="21600"/>
                      <a:pt x="14400" y="21600"/>
                      <a:pt x="21600" y="21600"/>
                    </a:cubicBezTo>
                    <a:cubicBezTo>
                      <a:pt x="21600" y="14400"/>
                      <a:pt x="21600" y="7200"/>
                      <a:pt x="21600" y="0"/>
                    </a:cubicBezTo>
                    <a:cubicBezTo>
                      <a:pt x="18978" y="22"/>
                      <a:pt x="16356" y="43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</a:path>
                </a:pathLst>
              </a:custGeom>
              <a:solidFill>
                <a:srgbClr val="10612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-1" y="0"/>
                <a:ext cx="495301" cy="457201"/>
              </a:xfrm>
              <a:custGeom>
                <a:rect b="b" l="l" r="r" t="t"/>
                <a:pathLst>
                  <a:path extrusionOk="0" h="21600" w="21600">
                    <a:moveTo>
                      <a:pt x="13734" y="65"/>
                    </a:moveTo>
                    <a:cubicBezTo>
                      <a:pt x="4547" y="550"/>
                      <a:pt x="111" y="6203"/>
                      <a:pt x="14" y="14130"/>
                    </a:cubicBezTo>
                    <a:cubicBezTo>
                      <a:pt x="9" y="16620"/>
                      <a:pt x="5" y="19110"/>
                      <a:pt x="0" y="21600"/>
                    </a:cubicBezTo>
                    <a:cubicBezTo>
                      <a:pt x="7200" y="21600"/>
                      <a:pt x="14400" y="21600"/>
                      <a:pt x="21600" y="21600"/>
                    </a:cubicBezTo>
                    <a:cubicBezTo>
                      <a:pt x="21600" y="14400"/>
                      <a:pt x="21600" y="7200"/>
                      <a:pt x="21600" y="0"/>
                    </a:cubicBezTo>
                    <a:cubicBezTo>
                      <a:pt x="18978" y="22"/>
                      <a:pt x="16356" y="43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</a:path>
                </a:pathLst>
              </a:custGeom>
              <a:solidFill>
                <a:srgbClr val="10612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9"/>
              <p:cNvSpPr txBox="1"/>
              <p:nvPr/>
            </p:nvSpPr>
            <p:spPr>
              <a:xfrm>
                <a:off x="165583" y="0"/>
                <a:ext cx="2552702" cy="483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2962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Sprint prioritization</a:t>
                </a:r>
                <a:endParaRPr/>
              </a:p>
            </p:txBody>
          </p:sp>
          <p:sp>
            <p:nvSpPr>
              <p:cNvPr id="493" name="Google Shape;493;p19"/>
              <p:cNvSpPr txBox="1"/>
              <p:nvPr/>
            </p:nvSpPr>
            <p:spPr>
              <a:xfrm>
                <a:off x="63982" y="533400"/>
                <a:ext cx="4318002" cy="1171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-205740" lvl="0" marL="205740" marR="0" rtl="0" algn="l">
                  <a:lnSpc>
                    <a:spcPct val="11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700"/>
                  <a:buFont typeface="Calibri"/>
                  <a:buChar char="•"/>
                </a:pPr>
                <a:r>
                  <a:rPr lang="en-US" sz="216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Analisis dan evaluasi product backlog.</a:t>
                </a:r>
                <a:endParaRPr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205740" lvl="0" marL="205740" marR="0" rtl="0" algn="l">
                  <a:lnSpc>
                    <a:spcPct val="11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700"/>
                  <a:buFont typeface="Calibri"/>
                  <a:buChar char="•"/>
                </a:pPr>
                <a:r>
                  <a:rPr lang="en-US" sz="216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Menentukan sprint goal</a:t>
                </a:r>
                <a:endParaRPr/>
              </a:p>
            </p:txBody>
          </p:sp>
        </p:grpSp>
        <p:grpSp>
          <p:nvGrpSpPr>
            <p:cNvPr id="494" name="Google Shape;494;p19"/>
            <p:cNvGrpSpPr/>
            <p:nvPr/>
          </p:nvGrpSpPr>
          <p:grpSpPr>
            <a:xfrm>
              <a:off x="4032883" y="2900795"/>
              <a:ext cx="4194812" cy="3138288"/>
              <a:chOff x="-1" y="0"/>
              <a:chExt cx="4660901" cy="3486984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0" y="0"/>
                <a:ext cx="4660900" cy="3486340"/>
              </a:xfrm>
              <a:prstGeom prst="roundRect">
                <a:avLst>
                  <a:gd fmla="val 10390" name="adj"/>
                </a:avLst>
              </a:prstGeom>
              <a:blipFill rotWithShape="1">
                <a:blip r:embed="rId4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0612B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482599" y="0"/>
                <a:ext cx="2273301" cy="457201"/>
              </a:xfrm>
              <a:prstGeom prst="rect">
                <a:avLst/>
              </a:prstGeom>
              <a:solidFill>
                <a:srgbClr val="10612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 rot="10800000">
                <a:off x="2628900" y="0"/>
                <a:ext cx="495301" cy="457201"/>
              </a:xfrm>
              <a:custGeom>
                <a:rect b="b" l="l" r="r" t="t"/>
                <a:pathLst>
                  <a:path extrusionOk="0" h="21600" w="21600">
                    <a:moveTo>
                      <a:pt x="13734" y="65"/>
                    </a:moveTo>
                    <a:cubicBezTo>
                      <a:pt x="4547" y="550"/>
                      <a:pt x="111" y="6203"/>
                      <a:pt x="14" y="14130"/>
                    </a:cubicBezTo>
                    <a:cubicBezTo>
                      <a:pt x="9" y="16620"/>
                      <a:pt x="5" y="19110"/>
                      <a:pt x="0" y="21600"/>
                    </a:cubicBezTo>
                    <a:cubicBezTo>
                      <a:pt x="7200" y="21600"/>
                      <a:pt x="14400" y="21600"/>
                      <a:pt x="21600" y="21600"/>
                    </a:cubicBezTo>
                    <a:cubicBezTo>
                      <a:pt x="21600" y="14400"/>
                      <a:pt x="21600" y="7200"/>
                      <a:pt x="21600" y="0"/>
                    </a:cubicBezTo>
                    <a:cubicBezTo>
                      <a:pt x="18978" y="22"/>
                      <a:pt x="16356" y="43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</a:path>
                </a:pathLst>
              </a:custGeom>
              <a:solidFill>
                <a:srgbClr val="10612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-1" y="0"/>
                <a:ext cx="495301" cy="457201"/>
              </a:xfrm>
              <a:custGeom>
                <a:rect b="b" l="l" r="r" t="t"/>
                <a:pathLst>
                  <a:path extrusionOk="0" h="21600" w="21600">
                    <a:moveTo>
                      <a:pt x="13734" y="65"/>
                    </a:moveTo>
                    <a:cubicBezTo>
                      <a:pt x="4547" y="550"/>
                      <a:pt x="111" y="6203"/>
                      <a:pt x="14" y="14130"/>
                    </a:cubicBezTo>
                    <a:cubicBezTo>
                      <a:pt x="9" y="16620"/>
                      <a:pt x="5" y="19110"/>
                      <a:pt x="0" y="21600"/>
                    </a:cubicBezTo>
                    <a:cubicBezTo>
                      <a:pt x="7200" y="21600"/>
                      <a:pt x="14400" y="21600"/>
                      <a:pt x="21600" y="21600"/>
                    </a:cubicBezTo>
                    <a:cubicBezTo>
                      <a:pt x="21600" y="14400"/>
                      <a:pt x="21600" y="7200"/>
                      <a:pt x="21600" y="0"/>
                    </a:cubicBezTo>
                    <a:cubicBezTo>
                      <a:pt x="18978" y="22"/>
                      <a:pt x="16356" y="43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</a:path>
                </a:pathLst>
              </a:custGeom>
              <a:solidFill>
                <a:srgbClr val="10612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9"/>
              <p:cNvSpPr txBox="1"/>
              <p:nvPr/>
            </p:nvSpPr>
            <p:spPr>
              <a:xfrm>
                <a:off x="165583" y="0"/>
                <a:ext cx="2552702" cy="483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2962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Sprint planning</a:t>
                </a:r>
                <a:endParaRPr/>
              </a:p>
            </p:txBody>
          </p:sp>
          <p:sp>
            <p:nvSpPr>
              <p:cNvPr id="500" name="Google Shape;500;p19"/>
              <p:cNvSpPr txBox="1"/>
              <p:nvPr/>
            </p:nvSpPr>
            <p:spPr>
              <a:xfrm>
                <a:off x="63982" y="533400"/>
                <a:ext cx="4318002" cy="29535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-205740" lvl="0" marL="205740" marR="0" rtl="0" algn="l">
                  <a:lnSpc>
                    <a:spcPct val="12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500"/>
                  <a:buFont typeface="Calibri"/>
                  <a:buChar char="•"/>
                </a:pPr>
                <a:r>
                  <a:rPr lang="en-US"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Memutuskan bagaimana caranya mencapai sprint goal (</a:t>
                </a:r>
                <a:r>
                  <a:rPr i="1" lang="en-US"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design</a:t>
                </a:r>
                <a:r>
                  <a:rPr lang="en-US"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  <a:endParaRPr/>
              </a:p>
              <a:p>
                <a:pPr indent="-205740" lvl="0" marL="205740" marR="0" rtl="0" algn="l">
                  <a:lnSpc>
                    <a:spcPct val="12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500"/>
                  <a:buFont typeface="Calibri"/>
                  <a:buChar char="•"/>
                </a:pPr>
                <a:r>
                  <a:rPr lang="en-US"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Membuat sprint backlog (</a:t>
                </a:r>
                <a:r>
                  <a:rPr i="1" lang="en-US"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tasks</a:t>
                </a:r>
                <a:r>
                  <a:rPr lang="en-US"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 dari item-item pada product backlog items (</a:t>
                </a:r>
                <a:r>
                  <a:rPr i="1" lang="en-US"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 stories / features</a:t>
                </a:r>
                <a:r>
                  <a:rPr lang="en-US"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  <a:endParaRPr/>
              </a:p>
              <a:p>
                <a:pPr indent="-205740" lvl="0" marL="205740" marR="0" rtl="0" algn="l">
                  <a:lnSpc>
                    <a:spcPct val="12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500"/>
                  <a:buFont typeface="Calibri"/>
                  <a:buChar char="•"/>
                </a:pPr>
                <a:r>
                  <a:rPr lang="en-US"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Mengestimasi sprint backlog dalam jam kerja.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1" name="Google Shape;501;p19"/>
            <p:cNvGrpSpPr/>
            <p:nvPr/>
          </p:nvGrpSpPr>
          <p:grpSpPr>
            <a:xfrm>
              <a:off x="8227695" y="1380606"/>
              <a:ext cx="2274573" cy="1040130"/>
              <a:chOff x="0" y="0"/>
              <a:chExt cx="2527301" cy="1155700"/>
            </a:xfrm>
          </p:grpSpPr>
          <p:cxnSp>
            <p:nvCxnSpPr>
              <p:cNvPr id="502" name="Google Shape;502;p19"/>
              <p:cNvCxnSpPr/>
              <p:nvPr/>
            </p:nvCxnSpPr>
            <p:spPr>
              <a:xfrm rot="10800000">
                <a:off x="0" y="577416"/>
                <a:ext cx="825605" cy="2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400000"/>
                <a:headEnd len="med" w="med" type="triangle"/>
                <a:tailEnd len="sm" w="sm" type="none"/>
              </a:ln>
            </p:spPr>
          </p:cxnSp>
          <p:grpSp>
            <p:nvGrpSpPr>
              <p:cNvPr id="503" name="Google Shape;503;p19"/>
              <p:cNvGrpSpPr/>
              <p:nvPr/>
            </p:nvGrpSpPr>
            <p:grpSpPr>
              <a:xfrm>
                <a:off x="838200" y="0"/>
                <a:ext cx="1689101" cy="1155700"/>
                <a:chOff x="0" y="0"/>
                <a:chExt cx="1689100" cy="1155700"/>
              </a:xfrm>
            </p:grpSpPr>
            <p:sp>
              <p:nvSpPr>
                <p:cNvPr id="504" name="Google Shape;504;p19"/>
                <p:cNvSpPr/>
                <p:nvPr/>
              </p:nvSpPr>
              <p:spPr>
                <a:xfrm>
                  <a:off x="0" y="0"/>
                  <a:ext cx="1689100" cy="1155700"/>
                </a:xfrm>
                <a:prstGeom prst="roundRect">
                  <a:avLst>
                    <a:gd fmla="val 26374" name="adj"/>
                  </a:avLst>
                </a:prstGeom>
                <a:blipFill rotWithShape="1">
                  <a:blip r:embed="rId5">
                    <a:alphaModFix/>
                  </a:blip>
                  <a:tile algn="tl" flip="none" tx="0" sx="100000" ty="0" sy="100000"/>
                </a:blipFill>
                <a:ln cap="flat" cmpd="sng" w="25400">
                  <a:solidFill>
                    <a:srgbClr val="921100"/>
                  </a:solidFill>
                  <a:prstDash val="solid"/>
                  <a:miter lim="400000"/>
                  <a:headEnd len="sm" w="sm" type="none"/>
                  <a:tailEnd len="sm" w="sm" type="none"/>
                </a:ln>
                <a:effectLst>
                  <a:outerShdw blurRad="114300" rotWithShape="0" dir="2700000" dist="635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35714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19"/>
                <p:cNvSpPr txBox="1"/>
                <p:nvPr/>
              </p:nvSpPr>
              <p:spPr>
                <a:xfrm>
                  <a:off x="89274" y="85016"/>
                  <a:ext cx="1510552" cy="9856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spAutoFit/>
                </a:bodyPr>
                <a:lstStyle/>
                <a:p>
                  <a:pPr indent="0" lvl="0" marL="0" marR="0" rtl="0" algn="l">
                    <a:lnSpc>
                      <a:spcPct val="2111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20">
                      <a:solidFill>
                        <a:srgbClr val="EBF3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Sprint</a:t>
                  </a:r>
                  <a:endParaRPr/>
                </a:p>
                <a:p>
                  <a:pPr indent="0" lvl="0" marL="0" marR="0" rtl="0" algn="l">
                    <a:lnSpc>
                      <a:spcPct val="2111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20">
                      <a:solidFill>
                        <a:srgbClr val="EBF3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goal</a:t>
                  </a:r>
                  <a:endParaRPr/>
                </a:p>
              </p:txBody>
            </p:sp>
          </p:grpSp>
        </p:grpSp>
        <p:cxnSp>
          <p:nvCxnSpPr>
            <p:cNvPr id="506" name="Google Shape;506;p19"/>
            <p:cNvCxnSpPr/>
            <p:nvPr/>
          </p:nvCxnSpPr>
          <p:spPr>
            <a:xfrm rot="10800000">
              <a:off x="3216429" y="880423"/>
              <a:ext cx="588685" cy="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grpSp>
          <p:nvGrpSpPr>
            <p:cNvPr id="507" name="Google Shape;507;p19"/>
            <p:cNvGrpSpPr/>
            <p:nvPr/>
          </p:nvGrpSpPr>
          <p:grpSpPr>
            <a:xfrm>
              <a:off x="8227695" y="3689466"/>
              <a:ext cx="2274573" cy="1040130"/>
              <a:chOff x="0" y="0"/>
              <a:chExt cx="2527301" cy="1155700"/>
            </a:xfrm>
          </p:grpSpPr>
          <p:grpSp>
            <p:nvGrpSpPr>
              <p:cNvPr id="508" name="Google Shape;508;p19"/>
              <p:cNvGrpSpPr/>
              <p:nvPr/>
            </p:nvGrpSpPr>
            <p:grpSpPr>
              <a:xfrm>
                <a:off x="838200" y="0"/>
                <a:ext cx="1689101" cy="1155700"/>
                <a:chOff x="0" y="0"/>
                <a:chExt cx="1689100" cy="1155700"/>
              </a:xfrm>
            </p:grpSpPr>
            <p:sp>
              <p:nvSpPr>
                <p:cNvPr id="509" name="Google Shape;509;p19"/>
                <p:cNvSpPr/>
                <p:nvPr/>
              </p:nvSpPr>
              <p:spPr>
                <a:xfrm>
                  <a:off x="0" y="0"/>
                  <a:ext cx="1689100" cy="1155700"/>
                </a:xfrm>
                <a:prstGeom prst="roundRect">
                  <a:avLst>
                    <a:gd fmla="val 26374" name="adj"/>
                  </a:avLst>
                </a:prstGeom>
                <a:blipFill rotWithShape="1">
                  <a:blip r:embed="rId5">
                    <a:alphaModFix/>
                  </a:blip>
                  <a:tile algn="tl" flip="none" tx="0" sx="100000" ty="0" sy="100000"/>
                </a:blipFill>
                <a:ln cap="flat" cmpd="sng" w="25400">
                  <a:solidFill>
                    <a:srgbClr val="921100"/>
                  </a:solidFill>
                  <a:prstDash val="solid"/>
                  <a:miter lim="400000"/>
                  <a:headEnd len="sm" w="sm" type="none"/>
                  <a:tailEnd len="sm" w="sm" type="none"/>
                </a:ln>
                <a:effectLst>
                  <a:outerShdw blurRad="114300" rotWithShape="0" dir="2700000" dist="635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35714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19"/>
                <p:cNvSpPr txBox="1"/>
                <p:nvPr/>
              </p:nvSpPr>
              <p:spPr>
                <a:xfrm>
                  <a:off x="89274" y="85016"/>
                  <a:ext cx="1510552" cy="9856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spAutoFit/>
                </a:bodyPr>
                <a:lstStyle/>
                <a:p>
                  <a:pPr indent="0" lvl="0" marL="0" marR="0" rtl="0" algn="l">
                    <a:lnSpc>
                      <a:spcPct val="2111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20">
                      <a:solidFill>
                        <a:srgbClr val="EBF3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Sprint</a:t>
                  </a:r>
                  <a:endParaRPr/>
                </a:p>
                <a:p>
                  <a:pPr indent="0" lvl="0" marL="0" marR="0" rtl="0" algn="l">
                    <a:lnSpc>
                      <a:spcPct val="2111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20">
                      <a:solidFill>
                        <a:srgbClr val="EBF3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backlog</a:t>
                  </a:r>
                  <a:endParaRPr/>
                </a:p>
              </p:txBody>
            </p:sp>
          </p:grpSp>
          <p:cxnSp>
            <p:nvCxnSpPr>
              <p:cNvPr id="511" name="Google Shape;511;p19"/>
              <p:cNvCxnSpPr/>
              <p:nvPr/>
            </p:nvCxnSpPr>
            <p:spPr>
              <a:xfrm rot="10800000">
                <a:off x="0" y="577416"/>
                <a:ext cx="825605" cy="2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400000"/>
                <a:headEnd len="med" w="med" type="triangle"/>
                <a:tailEnd len="sm" w="sm" type="none"/>
              </a:ln>
            </p:spPr>
          </p:cxnSp>
        </p:grpSp>
        <p:grpSp>
          <p:nvGrpSpPr>
            <p:cNvPr id="512" name="Google Shape;512;p19"/>
            <p:cNvGrpSpPr/>
            <p:nvPr/>
          </p:nvGrpSpPr>
          <p:grpSpPr>
            <a:xfrm>
              <a:off x="1365192" y="2603615"/>
              <a:ext cx="1856163" cy="914403"/>
              <a:chOff x="0" y="63063"/>
              <a:chExt cx="1524000" cy="1016001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0" y="63063"/>
                <a:ext cx="1524000" cy="1016001"/>
              </a:xfrm>
              <a:prstGeom prst="roundRect">
                <a:avLst>
                  <a:gd fmla="val 30000" name="adj"/>
                </a:avLst>
              </a:prstGeom>
              <a:blipFill rotWithShape="1">
                <a:blip r:embed="rId6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792292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1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9"/>
              <p:cNvSpPr txBox="1"/>
              <p:nvPr/>
            </p:nvSpPr>
            <p:spPr>
              <a:xfrm>
                <a:off x="89272" y="342369"/>
                <a:ext cx="1345456" cy="457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962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rgbClr val="EBF3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Kondisi bisnis</a:t>
                </a:r>
                <a:endParaRPr sz="2160">
                  <a:solidFill>
                    <a:srgbClr val="EBF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1365192" y="431916"/>
              <a:ext cx="1856163" cy="914400"/>
              <a:chOff x="0" y="0"/>
              <a:chExt cx="1524000" cy="10160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0" y="0"/>
                <a:ext cx="1524000" cy="1016000"/>
              </a:xfrm>
              <a:prstGeom prst="roundRect">
                <a:avLst>
                  <a:gd fmla="val 30000" name="adj"/>
                </a:avLst>
              </a:prstGeom>
              <a:blipFill rotWithShape="1">
                <a:blip r:embed="rId6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792292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1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19"/>
              <p:cNvSpPr txBox="1"/>
              <p:nvPr/>
            </p:nvSpPr>
            <p:spPr>
              <a:xfrm>
                <a:off x="89272" y="279304"/>
                <a:ext cx="1345456" cy="4573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962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rgbClr val="EBF3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Kapasitas tim</a:t>
                </a:r>
                <a:endParaRPr sz="2160">
                  <a:solidFill>
                    <a:srgbClr val="EBF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1365192" y="1517766"/>
              <a:ext cx="1856163" cy="914400"/>
              <a:chOff x="0" y="0"/>
              <a:chExt cx="1524000" cy="10160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0" y="0"/>
                <a:ext cx="1524000" cy="1016000"/>
              </a:xfrm>
              <a:prstGeom prst="roundRect">
                <a:avLst>
                  <a:gd fmla="val 30000" name="adj"/>
                </a:avLst>
              </a:prstGeom>
              <a:blipFill rotWithShape="1">
                <a:blip r:embed="rId6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792292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1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19"/>
              <p:cNvSpPr txBox="1"/>
              <p:nvPr/>
            </p:nvSpPr>
            <p:spPr>
              <a:xfrm>
                <a:off x="89272" y="79820"/>
                <a:ext cx="1345456" cy="856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962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rgbClr val="EBF3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Product backlog</a:t>
                </a:r>
                <a:endParaRPr/>
              </a:p>
            </p:txBody>
          </p:sp>
        </p:grpSp>
        <p:grpSp>
          <p:nvGrpSpPr>
            <p:cNvPr id="521" name="Google Shape;521;p19"/>
            <p:cNvGrpSpPr/>
            <p:nvPr/>
          </p:nvGrpSpPr>
          <p:grpSpPr>
            <a:xfrm>
              <a:off x="1365192" y="4775316"/>
              <a:ext cx="1856163" cy="914400"/>
              <a:chOff x="0" y="0"/>
              <a:chExt cx="1524000" cy="1016000"/>
            </a:xfrm>
          </p:grpSpPr>
          <p:sp>
            <p:nvSpPr>
              <p:cNvPr id="522" name="Google Shape;522;p19"/>
              <p:cNvSpPr/>
              <p:nvPr/>
            </p:nvSpPr>
            <p:spPr>
              <a:xfrm>
                <a:off x="0" y="0"/>
                <a:ext cx="1524000" cy="1016000"/>
              </a:xfrm>
              <a:prstGeom prst="roundRect">
                <a:avLst>
                  <a:gd fmla="val 30000" name="adj"/>
                </a:avLst>
              </a:prstGeom>
              <a:blipFill rotWithShape="1">
                <a:blip r:embed="rId6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792292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1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9"/>
              <p:cNvSpPr txBox="1"/>
              <p:nvPr/>
            </p:nvSpPr>
            <p:spPr>
              <a:xfrm>
                <a:off x="89272" y="279304"/>
                <a:ext cx="1345456" cy="4573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962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rgbClr val="EBF3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Teknologi</a:t>
                </a:r>
                <a:endParaRPr sz="2160">
                  <a:solidFill>
                    <a:srgbClr val="EBF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4" name="Google Shape;524;p19"/>
            <p:cNvGrpSpPr/>
            <p:nvPr/>
          </p:nvGrpSpPr>
          <p:grpSpPr>
            <a:xfrm>
              <a:off x="1365192" y="3689466"/>
              <a:ext cx="1856163" cy="914400"/>
              <a:chOff x="0" y="0"/>
              <a:chExt cx="1524000" cy="1016000"/>
            </a:xfrm>
          </p:grpSpPr>
          <p:sp>
            <p:nvSpPr>
              <p:cNvPr id="525" name="Google Shape;525;p19"/>
              <p:cNvSpPr/>
              <p:nvPr/>
            </p:nvSpPr>
            <p:spPr>
              <a:xfrm>
                <a:off x="0" y="0"/>
                <a:ext cx="1524000" cy="1016000"/>
              </a:xfrm>
              <a:prstGeom prst="roundRect">
                <a:avLst>
                  <a:gd fmla="val 30000" name="adj"/>
                </a:avLst>
              </a:prstGeom>
              <a:blipFill rotWithShape="1">
                <a:blip r:embed="rId6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792292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1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9"/>
              <p:cNvSpPr txBox="1"/>
              <p:nvPr/>
            </p:nvSpPr>
            <p:spPr>
              <a:xfrm>
                <a:off x="89272" y="79820"/>
                <a:ext cx="1345456" cy="856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962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rgbClr val="EBF3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Produk saat ini</a:t>
                </a:r>
                <a:endParaRPr sz="2160">
                  <a:solidFill>
                    <a:srgbClr val="EBF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27" name="Google Shape;527;p19"/>
            <p:cNvCxnSpPr/>
            <p:nvPr/>
          </p:nvCxnSpPr>
          <p:spPr>
            <a:xfrm rot="10800000">
              <a:off x="3216429" y="1966274"/>
              <a:ext cx="588685" cy="116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528" name="Google Shape;528;p19"/>
            <p:cNvCxnSpPr/>
            <p:nvPr/>
          </p:nvCxnSpPr>
          <p:spPr>
            <a:xfrm rot="10800000">
              <a:off x="3216429" y="3052124"/>
              <a:ext cx="588685" cy="116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529" name="Google Shape;529;p19"/>
            <p:cNvCxnSpPr/>
            <p:nvPr/>
          </p:nvCxnSpPr>
          <p:spPr>
            <a:xfrm rot="10800000">
              <a:off x="3216429" y="4137974"/>
              <a:ext cx="588685" cy="116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530" name="Google Shape;530;p19"/>
            <p:cNvCxnSpPr/>
            <p:nvPr/>
          </p:nvCxnSpPr>
          <p:spPr>
            <a:xfrm rot="10800000">
              <a:off x="3216429" y="5223824"/>
              <a:ext cx="588685" cy="116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Tujuan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Mahasiswa mampu menjelaskan konsep kerangka kerja Scrum yang terdiri dari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Peran (Roles)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Artifacts</a:t>
            </a:r>
            <a:endParaRPr/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"/>
          <p:cNvSpPr txBox="1"/>
          <p:nvPr>
            <p:ph idx="2" type="body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planning</a:t>
            </a:r>
            <a:endParaRPr/>
          </a:p>
        </p:txBody>
      </p:sp>
      <p:sp>
        <p:nvSpPr>
          <p:cNvPr id="536" name="Google Shape;536;p20"/>
          <p:cNvSpPr txBox="1"/>
          <p:nvPr>
            <p:ph idx="1" type="body"/>
          </p:nvPr>
        </p:nvSpPr>
        <p:spPr>
          <a:xfrm>
            <a:off x="838199" y="1440180"/>
            <a:ext cx="10515599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6074" lvl="0" marL="57943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Tim memilih item dari product backlog yang mereka yakin bisa menyelesaikan dalam rentang waktu 1 Sprint.</a:t>
            </a:r>
            <a:endParaRPr/>
          </a:p>
          <a:p>
            <a:pPr indent="-346074" lvl="0" marL="579438" rtl="0" algn="l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Membuat Sprint Backlog:</a:t>
            </a:r>
            <a:endParaRPr/>
          </a:p>
          <a:p>
            <a:pPr indent="-346106" lvl="1" marL="1036638" rtl="0" algn="l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500"/>
              <a:t>Setiap task yang ada diidentifikasi dan diperkirakan akan membutuhkan waktu berapa lama dalam jam (1-16 jam) </a:t>
            </a:r>
            <a:endParaRPr sz="2500"/>
          </a:p>
          <a:p>
            <a:pPr indent="-346106" lvl="1" marL="1036638" rtl="0" algn="l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500"/>
              <a:t>Dilakukan secara kolaboratif, tidak sendirian oleh Scrum Master saja.</a:t>
            </a:r>
            <a:endParaRPr/>
          </a:p>
          <a:p>
            <a:pPr indent="-346074" lvl="0" marL="579438" rtl="0" algn="l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Pertimbangan yang digunakan adalah ”high level design” atau “user story”.</a:t>
            </a:r>
            <a:endParaRPr sz="2600"/>
          </a:p>
        </p:txBody>
      </p:sp>
      <p:grpSp>
        <p:nvGrpSpPr>
          <p:cNvPr id="537" name="Google Shape;537;p20"/>
          <p:cNvGrpSpPr/>
          <p:nvPr/>
        </p:nvGrpSpPr>
        <p:grpSpPr>
          <a:xfrm>
            <a:off x="1794507" y="4126230"/>
            <a:ext cx="8602982" cy="2317012"/>
            <a:chOff x="2217418" y="4126230"/>
            <a:chExt cx="8602982" cy="2317012"/>
          </a:xfrm>
        </p:grpSpPr>
        <p:cxnSp>
          <p:nvCxnSpPr>
            <p:cNvPr id="538" name="Google Shape;538;p20"/>
            <p:cNvCxnSpPr/>
            <p:nvPr/>
          </p:nvCxnSpPr>
          <p:spPr>
            <a:xfrm rot="10800000">
              <a:off x="5718810" y="5337809"/>
              <a:ext cx="576577" cy="115"/>
            </a:xfrm>
            <a:prstGeom prst="straightConnector1">
              <a:avLst/>
            </a:prstGeom>
            <a:noFill/>
            <a:ln cap="flat" cmpd="sng" w="50800">
              <a:solidFill>
                <a:srgbClr val="728FBC">
                  <a:alpha val="49803"/>
                </a:srgbClr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grpSp>
          <p:nvGrpSpPr>
            <p:cNvPr id="539" name="Google Shape;539;p20"/>
            <p:cNvGrpSpPr/>
            <p:nvPr/>
          </p:nvGrpSpPr>
          <p:grpSpPr>
            <a:xfrm>
              <a:off x="2217418" y="4152900"/>
              <a:ext cx="3509015" cy="1956725"/>
              <a:chOff x="-1" y="0"/>
              <a:chExt cx="3898903" cy="2603501"/>
            </a:xfrm>
          </p:grpSpPr>
          <p:sp>
            <p:nvSpPr>
              <p:cNvPr id="540" name="Google Shape;540;p20"/>
              <p:cNvSpPr/>
              <p:nvPr/>
            </p:nvSpPr>
            <p:spPr>
              <a:xfrm>
                <a:off x="-1" y="0"/>
                <a:ext cx="3898903" cy="2603501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>
                <a:noFill/>
              </a:ln>
              <a:effectLst>
                <a:outerShdw blurRad="127000" rotWithShape="0" dir="3120000" dist="101600">
                  <a:srgbClr val="000000">
                    <a:alpha val="74901"/>
                  </a:srgbClr>
                </a:outerShdw>
              </a:effectLst>
            </p:spPr>
            <p:txBody>
              <a:bodyPr anchorCtr="0" anchor="t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0"/>
              <p:cNvSpPr txBox="1"/>
              <p:nvPr/>
            </p:nvSpPr>
            <p:spPr>
              <a:xfrm>
                <a:off x="-1" y="0"/>
                <a:ext cx="3898903" cy="1264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37150" lIns="137150" spcFirstLastPara="1" rIns="137150" wrap="square" tIns="13715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2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Sebagai seorang yang akan pergi liburan, saya ingin melihat foto-foto dari hotel yang tersedia.</a:t>
                </a:r>
                <a:endParaRPr sz="162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542" name="Google Shape;542;p20"/>
            <p:cNvGrpSpPr/>
            <p:nvPr/>
          </p:nvGrpSpPr>
          <p:grpSpPr>
            <a:xfrm>
              <a:off x="6296460" y="4126230"/>
              <a:ext cx="4523940" cy="2317012"/>
              <a:chOff x="-5867" y="-203200"/>
              <a:chExt cx="4521200" cy="2574457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5867" y="-203200"/>
                <a:ext cx="4521200" cy="2286000"/>
              </a:xfrm>
              <a:prstGeom prst="roundRect">
                <a:avLst>
                  <a:gd fmla="val 13333" name="adj"/>
                </a:avLst>
              </a:prstGeom>
              <a:blipFill rotWithShape="1">
                <a:blip r:embed="rId4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005192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0"/>
              <p:cNvSpPr txBox="1"/>
              <p:nvPr/>
            </p:nvSpPr>
            <p:spPr>
              <a:xfrm>
                <a:off x="133831" y="-96868"/>
                <a:ext cx="4381502" cy="2468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4684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Koding middle tier (8 jam)</a:t>
                </a:r>
                <a:endParaRPr/>
              </a:p>
              <a:p>
                <a:pPr indent="0" lvl="0" marL="0" marR="0" rtl="0" algn="l">
                  <a:lnSpc>
                    <a:spcPct val="14684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Mengerjakan user interface (4 jam)</a:t>
                </a:r>
                <a:endParaRPr/>
              </a:p>
              <a:p>
                <a:pPr indent="0" lvl="0" marL="0" marR="0" rtl="0" algn="l">
                  <a:lnSpc>
                    <a:spcPct val="14684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Membuat test fixtures (4 jam)</a:t>
                </a:r>
                <a:endParaRPr/>
              </a:p>
              <a:p>
                <a:pPr indent="0" lvl="0" marL="0" marR="0" rtl="0" algn="l">
                  <a:lnSpc>
                    <a:spcPct val="14684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Membuat the class-class utama (6 jam)</a:t>
                </a:r>
                <a:endParaRPr/>
              </a:p>
              <a:p>
                <a:pPr indent="0" lvl="0" marL="0" marR="0" rtl="0" algn="l">
                  <a:lnSpc>
                    <a:spcPct val="14684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Memperbarui performance tests (4 jam)</a:t>
                </a:r>
                <a:endParaRPr/>
              </a:p>
            </p:txBody>
          </p:sp>
        </p:grpSp>
      </p:grp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"/>
          <p:cNvSpPr txBox="1"/>
          <p:nvPr>
            <p:ph type="title"/>
          </p:nvPr>
        </p:nvSpPr>
        <p:spPr>
          <a:xfrm>
            <a:off x="477982" y="2614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Event #1: Daily scrum</a:t>
            </a:r>
            <a:endParaRPr/>
          </a:p>
        </p:txBody>
      </p:sp>
      <p:sp>
        <p:nvSpPr>
          <p:cNvPr id="550" name="Google Shape;550;p21"/>
          <p:cNvSpPr txBox="1"/>
          <p:nvPr>
            <p:ph idx="1" type="body"/>
          </p:nvPr>
        </p:nvSpPr>
        <p:spPr>
          <a:xfrm>
            <a:off x="477982" y="1371600"/>
            <a:ext cx="11236036" cy="488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Sifat:</a:t>
            </a:r>
            <a:endParaRPr/>
          </a:p>
          <a:p>
            <a:pPr indent="-400050" lvl="1" marL="93726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en-US"/>
              <a:t>Harian</a:t>
            </a:r>
            <a:endParaRPr/>
          </a:p>
          <a:p>
            <a:pPr indent="-400050" lvl="1" marL="93726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en-US"/>
              <a:t>Maksimal 15-menit harus selesai</a:t>
            </a:r>
            <a:endParaRPr/>
          </a:p>
          <a:p>
            <a:pPr indent="-400050" lvl="1" marL="93726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en-US"/>
              <a:t>Berdiri (No, seriously. Yang giliran ngomong ga boleh sambil duduk)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Bukan untuk “menyelesaikan masalah”</a:t>
            </a:r>
            <a:endParaRPr/>
          </a:p>
          <a:p>
            <a:pPr indent="-400050" lvl="1" marL="93726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en-US"/>
              <a:t>Semuanya diundang.</a:t>
            </a:r>
            <a:endParaRPr/>
          </a:p>
          <a:p>
            <a:pPr indent="-400050" lvl="1" marL="93726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en-US"/>
              <a:t>Tapi yang boleh berbicara hanya: Anggota Tim, ScrumMaster, dan Product Owner</a:t>
            </a:r>
            <a:endParaRPr/>
          </a:p>
          <a:p>
            <a:pPr indent="-400050" lvl="0" marL="48006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•"/>
            </a:pPr>
            <a:r>
              <a:rPr lang="en-US"/>
              <a:t>Membantu agar terhindar dari rapat-rapat yang berkepanjangan dan kesana-kemari.</a:t>
            </a:r>
            <a:endParaRPr/>
          </a:p>
        </p:txBody>
      </p:sp>
      <p:pic>
        <p:nvPicPr>
          <p:cNvPr descr="rude chickens.jpg" id="551" name="Google Shape;551;p21"/>
          <p:cNvPicPr preferRelativeResize="0"/>
          <p:nvPr/>
        </p:nvPicPr>
        <p:blipFill rotWithShape="1">
          <a:blip r:embed="rId3">
            <a:alphaModFix/>
          </a:blip>
          <a:srcRect b="7810" l="5419" r="2412" t="13141"/>
          <a:stretch/>
        </p:blipFill>
        <p:spPr>
          <a:xfrm>
            <a:off x="6289962" y="274255"/>
            <a:ext cx="4052455" cy="2435012"/>
          </a:xfrm>
          <a:custGeom>
            <a:rect b="b" l="l" r="r" t="t"/>
            <a:pathLst>
              <a:path extrusionOk="0" h="21600" w="21600">
                <a:moveTo>
                  <a:pt x="14138" y="0"/>
                </a:moveTo>
                <a:lnTo>
                  <a:pt x="13937" y="67"/>
                </a:lnTo>
                <a:lnTo>
                  <a:pt x="13813" y="123"/>
                </a:lnTo>
                <a:lnTo>
                  <a:pt x="13686" y="154"/>
                </a:lnTo>
                <a:lnTo>
                  <a:pt x="13604" y="264"/>
                </a:lnTo>
                <a:lnTo>
                  <a:pt x="13562" y="345"/>
                </a:lnTo>
                <a:lnTo>
                  <a:pt x="13481" y="303"/>
                </a:lnTo>
                <a:lnTo>
                  <a:pt x="13373" y="280"/>
                </a:lnTo>
                <a:lnTo>
                  <a:pt x="13226" y="373"/>
                </a:lnTo>
                <a:lnTo>
                  <a:pt x="13036" y="589"/>
                </a:lnTo>
                <a:lnTo>
                  <a:pt x="12799" y="934"/>
                </a:lnTo>
                <a:lnTo>
                  <a:pt x="12546" y="1413"/>
                </a:lnTo>
                <a:lnTo>
                  <a:pt x="12317" y="2072"/>
                </a:lnTo>
                <a:lnTo>
                  <a:pt x="12231" y="2380"/>
                </a:lnTo>
                <a:lnTo>
                  <a:pt x="12153" y="2683"/>
                </a:lnTo>
                <a:lnTo>
                  <a:pt x="12096" y="2941"/>
                </a:lnTo>
                <a:lnTo>
                  <a:pt x="12066" y="3120"/>
                </a:lnTo>
                <a:lnTo>
                  <a:pt x="12019" y="3440"/>
                </a:lnTo>
                <a:lnTo>
                  <a:pt x="11951" y="3757"/>
                </a:lnTo>
                <a:lnTo>
                  <a:pt x="11897" y="3933"/>
                </a:lnTo>
                <a:lnTo>
                  <a:pt x="11830" y="4054"/>
                </a:lnTo>
                <a:lnTo>
                  <a:pt x="11722" y="4157"/>
                </a:lnTo>
                <a:lnTo>
                  <a:pt x="11552" y="4270"/>
                </a:lnTo>
                <a:lnTo>
                  <a:pt x="11390" y="4382"/>
                </a:lnTo>
                <a:lnTo>
                  <a:pt x="11274" y="4488"/>
                </a:lnTo>
                <a:lnTo>
                  <a:pt x="11188" y="4612"/>
                </a:lnTo>
                <a:lnTo>
                  <a:pt x="11114" y="4766"/>
                </a:lnTo>
                <a:lnTo>
                  <a:pt x="11022" y="4979"/>
                </a:lnTo>
                <a:lnTo>
                  <a:pt x="10964" y="5069"/>
                </a:lnTo>
                <a:lnTo>
                  <a:pt x="10861" y="4993"/>
                </a:lnTo>
                <a:lnTo>
                  <a:pt x="10740" y="4811"/>
                </a:lnTo>
                <a:lnTo>
                  <a:pt x="10631" y="4575"/>
                </a:lnTo>
                <a:lnTo>
                  <a:pt x="10565" y="4340"/>
                </a:lnTo>
                <a:lnTo>
                  <a:pt x="10457" y="3992"/>
                </a:lnTo>
                <a:lnTo>
                  <a:pt x="10252" y="3600"/>
                </a:lnTo>
                <a:lnTo>
                  <a:pt x="9975" y="3207"/>
                </a:lnTo>
                <a:lnTo>
                  <a:pt x="9660" y="2862"/>
                </a:lnTo>
                <a:lnTo>
                  <a:pt x="9536" y="2747"/>
                </a:lnTo>
                <a:lnTo>
                  <a:pt x="9426" y="2652"/>
                </a:lnTo>
                <a:lnTo>
                  <a:pt x="9345" y="2582"/>
                </a:lnTo>
                <a:lnTo>
                  <a:pt x="9302" y="2554"/>
                </a:lnTo>
                <a:lnTo>
                  <a:pt x="9150" y="2501"/>
                </a:lnTo>
                <a:lnTo>
                  <a:pt x="8997" y="2461"/>
                </a:lnTo>
                <a:lnTo>
                  <a:pt x="8817" y="2436"/>
                </a:lnTo>
                <a:lnTo>
                  <a:pt x="8577" y="2417"/>
                </a:lnTo>
                <a:lnTo>
                  <a:pt x="8080" y="2425"/>
                </a:lnTo>
                <a:lnTo>
                  <a:pt x="7626" y="2506"/>
                </a:lnTo>
                <a:lnTo>
                  <a:pt x="7270" y="2641"/>
                </a:lnTo>
                <a:lnTo>
                  <a:pt x="7076" y="2817"/>
                </a:lnTo>
                <a:lnTo>
                  <a:pt x="7004" y="2890"/>
                </a:lnTo>
                <a:lnTo>
                  <a:pt x="6905" y="2924"/>
                </a:lnTo>
                <a:lnTo>
                  <a:pt x="6785" y="2966"/>
                </a:lnTo>
                <a:lnTo>
                  <a:pt x="6660" y="3070"/>
                </a:lnTo>
                <a:lnTo>
                  <a:pt x="6532" y="3190"/>
                </a:lnTo>
                <a:lnTo>
                  <a:pt x="6401" y="3272"/>
                </a:lnTo>
                <a:lnTo>
                  <a:pt x="6315" y="3330"/>
                </a:lnTo>
                <a:lnTo>
                  <a:pt x="6297" y="3400"/>
                </a:lnTo>
                <a:lnTo>
                  <a:pt x="6266" y="3541"/>
                </a:lnTo>
                <a:lnTo>
                  <a:pt x="6157" y="3765"/>
                </a:lnTo>
                <a:lnTo>
                  <a:pt x="6029" y="4020"/>
                </a:lnTo>
                <a:lnTo>
                  <a:pt x="5956" y="4225"/>
                </a:lnTo>
                <a:lnTo>
                  <a:pt x="5911" y="4382"/>
                </a:lnTo>
                <a:lnTo>
                  <a:pt x="5842" y="4525"/>
                </a:lnTo>
                <a:lnTo>
                  <a:pt x="5771" y="4763"/>
                </a:lnTo>
                <a:lnTo>
                  <a:pt x="5724" y="5200"/>
                </a:lnTo>
                <a:lnTo>
                  <a:pt x="5673" y="5739"/>
                </a:lnTo>
                <a:lnTo>
                  <a:pt x="5596" y="6221"/>
                </a:lnTo>
                <a:lnTo>
                  <a:pt x="5493" y="6633"/>
                </a:lnTo>
                <a:lnTo>
                  <a:pt x="5372" y="6958"/>
                </a:lnTo>
                <a:lnTo>
                  <a:pt x="5254" y="7236"/>
                </a:lnTo>
                <a:lnTo>
                  <a:pt x="5180" y="7465"/>
                </a:lnTo>
                <a:lnTo>
                  <a:pt x="5144" y="7575"/>
                </a:lnTo>
                <a:lnTo>
                  <a:pt x="5079" y="7642"/>
                </a:lnTo>
                <a:lnTo>
                  <a:pt x="4954" y="7681"/>
                </a:lnTo>
                <a:lnTo>
                  <a:pt x="4737" y="7715"/>
                </a:lnTo>
                <a:lnTo>
                  <a:pt x="4129" y="7911"/>
                </a:lnTo>
                <a:lnTo>
                  <a:pt x="3574" y="8360"/>
                </a:lnTo>
                <a:lnTo>
                  <a:pt x="3327" y="8573"/>
                </a:lnTo>
                <a:lnTo>
                  <a:pt x="3091" y="8648"/>
                </a:lnTo>
                <a:lnTo>
                  <a:pt x="2769" y="8741"/>
                </a:lnTo>
                <a:lnTo>
                  <a:pt x="2586" y="8918"/>
                </a:lnTo>
                <a:lnTo>
                  <a:pt x="2582" y="9161"/>
                </a:lnTo>
                <a:lnTo>
                  <a:pt x="2682" y="9405"/>
                </a:lnTo>
                <a:lnTo>
                  <a:pt x="2731" y="9506"/>
                </a:lnTo>
                <a:lnTo>
                  <a:pt x="2719" y="9618"/>
                </a:lnTo>
                <a:lnTo>
                  <a:pt x="2648" y="9739"/>
                </a:lnTo>
                <a:lnTo>
                  <a:pt x="2518" y="9871"/>
                </a:lnTo>
                <a:lnTo>
                  <a:pt x="2414" y="9966"/>
                </a:lnTo>
                <a:lnTo>
                  <a:pt x="2266" y="10106"/>
                </a:lnTo>
                <a:lnTo>
                  <a:pt x="2094" y="10272"/>
                </a:lnTo>
                <a:lnTo>
                  <a:pt x="1917" y="10445"/>
                </a:lnTo>
                <a:lnTo>
                  <a:pt x="1740" y="10619"/>
                </a:lnTo>
                <a:lnTo>
                  <a:pt x="1570" y="10785"/>
                </a:lnTo>
                <a:lnTo>
                  <a:pt x="1423" y="10919"/>
                </a:lnTo>
                <a:lnTo>
                  <a:pt x="1321" y="11012"/>
                </a:lnTo>
                <a:lnTo>
                  <a:pt x="1213" y="11104"/>
                </a:lnTo>
                <a:lnTo>
                  <a:pt x="1051" y="11250"/>
                </a:lnTo>
                <a:lnTo>
                  <a:pt x="859" y="11424"/>
                </a:lnTo>
                <a:lnTo>
                  <a:pt x="657" y="11609"/>
                </a:lnTo>
                <a:lnTo>
                  <a:pt x="463" y="11783"/>
                </a:lnTo>
                <a:lnTo>
                  <a:pt x="295" y="11926"/>
                </a:lnTo>
                <a:lnTo>
                  <a:pt x="167" y="12024"/>
                </a:lnTo>
                <a:lnTo>
                  <a:pt x="101" y="12057"/>
                </a:lnTo>
                <a:lnTo>
                  <a:pt x="47" y="12113"/>
                </a:lnTo>
                <a:lnTo>
                  <a:pt x="10" y="12245"/>
                </a:lnTo>
                <a:lnTo>
                  <a:pt x="0" y="12408"/>
                </a:lnTo>
                <a:lnTo>
                  <a:pt x="24" y="12548"/>
                </a:lnTo>
                <a:lnTo>
                  <a:pt x="108" y="12744"/>
                </a:lnTo>
                <a:lnTo>
                  <a:pt x="212" y="12946"/>
                </a:lnTo>
                <a:lnTo>
                  <a:pt x="308" y="13106"/>
                </a:lnTo>
                <a:lnTo>
                  <a:pt x="367" y="13170"/>
                </a:lnTo>
                <a:lnTo>
                  <a:pt x="426" y="13134"/>
                </a:lnTo>
                <a:lnTo>
                  <a:pt x="551" y="13041"/>
                </a:lnTo>
                <a:lnTo>
                  <a:pt x="726" y="12901"/>
                </a:lnTo>
                <a:lnTo>
                  <a:pt x="932" y="12730"/>
                </a:lnTo>
                <a:lnTo>
                  <a:pt x="1198" y="12514"/>
                </a:lnTo>
                <a:lnTo>
                  <a:pt x="1369" y="12394"/>
                </a:lnTo>
                <a:lnTo>
                  <a:pt x="1477" y="12352"/>
                </a:lnTo>
                <a:lnTo>
                  <a:pt x="1546" y="12377"/>
                </a:lnTo>
                <a:lnTo>
                  <a:pt x="1615" y="12458"/>
                </a:lnTo>
                <a:lnTo>
                  <a:pt x="1647" y="12537"/>
                </a:lnTo>
                <a:lnTo>
                  <a:pt x="1669" y="12713"/>
                </a:lnTo>
                <a:lnTo>
                  <a:pt x="1723" y="12893"/>
                </a:lnTo>
                <a:lnTo>
                  <a:pt x="1760" y="12977"/>
                </a:lnTo>
                <a:lnTo>
                  <a:pt x="1811" y="12994"/>
                </a:lnTo>
                <a:lnTo>
                  <a:pt x="1903" y="12932"/>
                </a:lnTo>
                <a:lnTo>
                  <a:pt x="2072" y="12783"/>
                </a:lnTo>
                <a:lnTo>
                  <a:pt x="2276" y="12621"/>
                </a:lnTo>
                <a:lnTo>
                  <a:pt x="2441" y="12562"/>
                </a:lnTo>
                <a:lnTo>
                  <a:pt x="2609" y="12601"/>
                </a:lnTo>
                <a:lnTo>
                  <a:pt x="2827" y="12741"/>
                </a:lnTo>
                <a:lnTo>
                  <a:pt x="2997" y="12867"/>
                </a:lnTo>
                <a:lnTo>
                  <a:pt x="3157" y="12985"/>
                </a:lnTo>
                <a:lnTo>
                  <a:pt x="3266" y="13086"/>
                </a:lnTo>
                <a:lnTo>
                  <a:pt x="3312" y="13176"/>
                </a:lnTo>
                <a:lnTo>
                  <a:pt x="3337" y="13246"/>
                </a:lnTo>
                <a:lnTo>
                  <a:pt x="3396" y="13305"/>
                </a:lnTo>
                <a:lnTo>
                  <a:pt x="3489" y="13383"/>
                </a:lnTo>
                <a:lnTo>
                  <a:pt x="3593" y="13501"/>
                </a:lnTo>
                <a:lnTo>
                  <a:pt x="3699" y="13605"/>
                </a:lnTo>
                <a:lnTo>
                  <a:pt x="3793" y="13647"/>
                </a:lnTo>
                <a:lnTo>
                  <a:pt x="3905" y="13537"/>
                </a:lnTo>
                <a:lnTo>
                  <a:pt x="4043" y="13288"/>
                </a:lnTo>
                <a:lnTo>
                  <a:pt x="4157" y="13008"/>
                </a:lnTo>
                <a:lnTo>
                  <a:pt x="4189" y="12817"/>
                </a:lnTo>
                <a:lnTo>
                  <a:pt x="4211" y="12694"/>
                </a:lnTo>
                <a:lnTo>
                  <a:pt x="4295" y="12542"/>
                </a:lnTo>
                <a:lnTo>
                  <a:pt x="4418" y="12416"/>
                </a:lnTo>
                <a:lnTo>
                  <a:pt x="4514" y="12509"/>
                </a:lnTo>
                <a:lnTo>
                  <a:pt x="4570" y="12635"/>
                </a:lnTo>
                <a:lnTo>
                  <a:pt x="4580" y="12750"/>
                </a:lnTo>
                <a:lnTo>
                  <a:pt x="4595" y="12848"/>
                </a:lnTo>
                <a:lnTo>
                  <a:pt x="4678" y="12935"/>
                </a:lnTo>
                <a:lnTo>
                  <a:pt x="4774" y="13030"/>
                </a:lnTo>
                <a:lnTo>
                  <a:pt x="4725" y="13207"/>
                </a:lnTo>
                <a:lnTo>
                  <a:pt x="4669" y="13417"/>
                </a:lnTo>
                <a:lnTo>
                  <a:pt x="4647" y="13678"/>
                </a:lnTo>
                <a:lnTo>
                  <a:pt x="4661" y="14008"/>
                </a:lnTo>
                <a:lnTo>
                  <a:pt x="4710" y="14423"/>
                </a:lnTo>
                <a:lnTo>
                  <a:pt x="4760" y="14718"/>
                </a:lnTo>
                <a:lnTo>
                  <a:pt x="4836" y="14956"/>
                </a:lnTo>
                <a:lnTo>
                  <a:pt x="4979" y="15236"/>
                </a:lnTo>
                <a:lnTo>
                  <a:pt x="5234" y="15654"/>
                </a:lnTo>
                <a:lnTo>
                  <a:pt x="5471" y="16049"/>
                </a:lnTo>
                <a:lnTo>
                  <a:pt x="5624" y="16341"/>
                </a:lnTo>
                <a:lnTo>
                  <a:pt x="5722" y="16593"/>
                </a:lnTo>
                <a:lnTo>
                  <a:pt x="5793" y="16862"/>
                </a:lnTo>
                <a:lnTo>
                  <a:pt x="5850" y="17145"/>
                </a:lnTo>
                <a:lnTo>
                  <a:pt x="5874" y="17356"/>
                </a:lnTo>
                <a:lnTo>
                  <a:pt x="5864" y="17591"/>
                </a:lnTo>
                <a:lnTo>
                  <a:pt x="5827" y="17939"/>
                </a:lnTo>
                <a:lnTo>
                  <a:pt x="5731" y="18528"/>
                </a:lnTo>
                <a:lnTo>
                  <a:pt x="5596" y="19074"/>
                </a:lnTo>
                <a:lnTo>
                  <a:pt x="5427" y="19551"/>
                </a:lnTo>
                <a:lnTo>
                  <a:pt x="5232" y="19935"/>
                </a:lnTo>
                <a:lnTo>
                  <a:pt x="4966" y="20336"/>
                </a:lnTo>
                <a:lnTo>
                  <a:pt x="4730" y="20591"/>
                </a:lnTo>
                <a:lnTo>
                  <a:pt x="4447" y="20765"/>
                </a:lnTo>
                <a:lnTo>
                  <a:pt x="4368" y="20795"/>
                </a:lnTo>
                <a:lnTo>
                  <a:pt x="4370" y="20899"/>
                </a:lnTo>
                <a:lnTo>
                  <a:pt x="4220" y="20955"/>
                </a:lnTo>
                <a:lnTo>
                  <a:pt x="4110" y="20978"/>
                </a:lnTo>
                <a:lnTo>
                  <a:pt x="4056" y="21034"/>
                </a:lnTo>
                <a:lnTo>
                  <a:pt x="4061" y="21109"/>
                </a:lnTo>
                <a:lnTo>
                  <a:pt x="4132" y="21182"/>
                </a:lnTo>
                <a:lnTo>
                  <a:pt x="4297" y="21250"/>
                </a:lnTo>
                <a:lnTo>
                  <a:pt x="4503" y="21289"/>
                </a:lnTo>
                <a:lnTo>
                  <a:pt x="4683" y="21294"/>
                </a:lnTo>
                <a:lnTo>
                  <a:pt x="4772" y="21261"/>
                </a:lnTo>
                <a:lnTo>
                  <a:pt x="4813" y="21236"/>
                </a:lnTo>
                <a:lnTo>
                  <a:pt x="4902" y="21213"/>
                </a:lnTo>
                <a:lnTo>
                  <a:pt x="5028" y="21199"/>
                </a:lnTo>
                <a:lnTo>
                  <a:pt x="5178" y="21194"/>
                </a:lnTo>
                <a:lnTo>
                  <a:pt x="5390" y="21196"/>
                </a:lnTo>
                <a:lnTo>
                  <a:pt x="5510" y="21222"/>
                </a:lnTo>
                <a:lnTo>
                  <a:pt x="5569" y="21280"/>
                </a:lnTo>
                <a:lnTo>
                  <a:pt x="5603" y="21393"/>
                </a:lnTo>
                <a:lnTo>
                  <a:pt x="5660" y="21536"/>
                </a:lnTo>
                <a:lnTo>
                  <a:pt x="5734" y="21600"/>
                </a:lnTo>
                <a:lnTo>
                  <a:pt x="5975" y="21578"/>
                </a:lnTo>
                <a:lnTo>
                  <a:pt x="6131" y="21463"/>
                </a:lnTo>
                <a:lnTo>
                  <a:pt x="6201" y="21384"/>
                </a:lnTo>
                <a:lnTo>
                  <a:pt x="6258" y="21351"/>
                </a:lnTo>
                <a:lnTo>
                  <a:pt x="6364" y="21238"/>
                </a:lnTo>
                <a:lnTo>
                  <a:pt x="6426" y="21185"/>
                </a:lnTo>
                <a:lnTo>
                  <a:pt x="6566" y="21143"/>
                </a:lnTo>
                <a:lnTo>
                  <a:pt x="6800" y="21112"/>
                </a:lnTo>
                <a:lnTo>
                  <a:pt x="7144" y="21084"/>
                </a:lnTo>
                <a:lnTo>
                  <a:pt x="7415" y="21070"/>
                </a:lnTo>
                <a:lnTo>
                  <a:pt x="7621" y="21056"/>
                </a:lnTo>
                <a:lnTo>
                  <a:pt x="7770" y="21042"/>
                </a:lnTo>
                <a:lnTo>
                  <a:pt x="7873" y="21031"/>
                </a:lnTo>
                <a:lnTo>
                  <a:pt x="7937" y="21014"/>
                </a:lnTo>
                <a:lnTo>
                  <a:pt x="7989" y="20944"/>
                </a:lnTo>
                <a:lnTo>
                  <a:pt x="7947" y="20829"/>
                </a:lnTo>
                <a:lnTo>
                  <a:pt x="7828" y="20725"/>
                </a:lnTo>
                <a:lnTo>
                  <a:pt x="7649" y="20641"/>
                </a:lnTo>
                <a:lnTo>
                  <a:pt x="7425" y="20588"/>
                </a:lnTo>
                <a:lnTo>
                  <a:pt x="7199" y="20538"/>
                </a:lnTo>
                <a:lnTo>
                  <a:pt x="7076" y="20479"/>
                </a:lnTo>
                <a:lnTo>
                  <a:pt x="7001" y="20403"/>
                </a:lnTo>
                <a:lnTo>
                  <a:pt x="6920" y="20316"/>
                </a:lnTo>
                <a:lnTo>
                  <a:pt x="6891" y="20210"/>
                </a:lnTo>
                <a:lnTo>
                  <a:pt x="6829" y="20061"/>
                </a:lnTo>
                <a:lnTo>
                  <a:pt x="6676" y="19848"/>
                </a:lnTo>
                <a:lnTo>
                  <a:pt x="6473" y="19582"/>
                </a:lnTo>
                <a:lnTo>
                  <a:pt x="6364" y="19326"/>
                </a:lnTo>
                <a:lnTo>
                  <a:pt x="6325" y="18996"/>
                </a:lnTo>
                <a:lnTo>
                  <a:pt x="6330" y="18494"/>
                </a:lnTo>
                <a:lnTo>
                  <a:pt x="6349" y="18101"/>
                </a:lnTo>
                <a:lnTo>
                  <a:pt x="6382" y="17801"/>
                </a:lnTo>
                <a:lnTo>
                  <a:pt x="6441" y="17518"/>
                </a:lnTo>
                <a:lnTo>
                  <a:pt x="6539" y="17171"/>
                </a:lnTo>
                <a:lnTo>
                  <a:pt x="6687" y="16719"/>
                </a:lnTo>
                <a:lnTo>
                  <a:pt x="6800" y="16492"/>
                </a:lnTo>
                <a:lnTo>
                  <a:pt x="6903" y="16461"/>
                </a:lnTo>
                <a:lnTo>
                  <a:pt x="7021" y="16599"/>
                </a:lnTo>
                <a:lnTo>
                  <a:pt x="7184" y="16773"/>
                </a:lnTo>
                <a:lnTo>
                  <a:pt x="7393" y="16888"/>
                </a:lnTo>
                <a:lnTo>
                  <a:pt x="7545" y="16930"/>
                </a:lnTo>
                <a:lnTo>
                  <a:pt x="7693" y="16941"/>
                </a:lnTo>
                <a:lnTo>
                  <a:pt x="7870" y="16924"/>
                </a:lnTo>
                <a:lnTo>
                  <a:pt x="8107" y="16874"/>
                </a:lnTo>
                <a:lnTo>
                  <a:pt x="8244" y="16876"/>
                </a:lnTo>
                <a:lnTo>
                  <a:pt x="8370" y="16924"/>
                </a:lnTo>
                <a:lnTo>
                  <a:pt x="8496" y="16980"/>
                </a:lnTo>
                <a:lnTo>
                  <a:pt x="8648" y="17005"/>
                </a:lnTo>
                <a:lnTo>
                  <a:pt x="8791" y="16997"/>
                </a:lnTo>
                <a:lnTo>
                  <a:pt x="8886" y="16955"/>
                </a:lnTo>
                <a:lnTo>
                  <a:pt x="9012" y="16952"/>
                </a:lnTo>
                <a:lnTo>
                  <a:pt x="9088" y="16910"/>
                </a:lnTo>
                <a:lnTo>
                  <a:pt x="9111" y="16831"/>
                </a:lnTo>
                <a:lnTo>
                  <a:pt x="9170" y="16767"/>
                </a:lnTo>
                <a:lnTo>
                  <a:pt x="9276" y="16674"/>
                </a:lnTo>
                <a:lnTo>
                  <a:pt x="9413" y="16517"/>
                </a:lnTo>
                <a:lnTo>
                  <a:pt x="9571" y="16318"/>
                </a:lnTo>
                <a:lnTo>
                  <a:pt x="9687" y="16551"/>
                </a:lnTo>
                <a:lnTo>
                  <a:pt x="9787" y="16820"/>
                </a:lnTo>
                <a:lnTo>
                  <a:pt x="9868" y="17187"/>
                </a:lnTo>
                <a:lnTo>
                  <a:pt x="9930" y="17639"/>
                </a:lnTo>
                <a:lnTo>
                  <a:pt x="9970" y="18174"/>
                </a:lnTo>
                <a:lnTo>
                  <a:pt x="9972" y="18662"/>
                </a:lnTo>
                <a:lnTo>
                  <a:pt x="9920" y="19071"/>
                </a:lnTo>
                <a:lnTo>
                  <a:pt x="9807" y="19433"/>
                </a:lnTo>
                <a:lnTo>
                  <a:pt x="9627" y="19769"/>
                </a:lnTo>
                <a:lnTo>
                  <a:pt x="9462" y="19971"/>
                </a:lnTo>
                <a:lnTo>
                  <a:pt x="9477" y="20086"/>
                </a:lnTo>
                <a:lnTo>
                  <a:pt x="9371" y="20176"/>
                </a:lnTo>
                <a:lnTo>
                  <a:pt x="9175" y="20271"/>
                </a:lnTo>
                <a:lnTo>
                  <a:pt x="8896" y="20369"/>
                </a:lnTo>
                <a:lnTo>
                  <a:pt x="8653" y="20465"/>
                </a:lnTo>
                <a:lnTo>
                  <a:pt x="8466" y="20588"/>
                </a:lnTo>
                <a:lnTo>
                  <a:pt x="8342" y="20734"/>
                </a:lnTo>
                <a:lnTo>
                  <a:pt x="8288" y="20885"/>
                </a:lnTo>
                <a:lnTo>
                  <a:pt x="8286" y="20896"/>
                </a:lnTo>
                <a:lnTo>
                  <a:pt x="8310" y="20989"/>
                </a:lnTo>
                <a:lnTo>
                  <a:pt x="8429" y="21017"/>
                </a:lnTo>
                <a:lnTo>
                  <a:pt x="8668" y="21028"/>
                </a:lnTo>
                <a:lnTo>
                  <a:pt x="8921" y="21045"/>
                </a:lnTo>
                <a:lnTo>
                  <a:pt x="9177" y="21070"/>
                </a:lnTo>
                <a:lnTo>
                  <a:pt x="9423" y="21098"/>
                </a:lnTo>
                <a:lnTo>
                  <a:pt x="9647" y="21132"/>
                </a:lnTo>
                <a:lnTo>
                  <a:pt x="9836" y="21165"/>
                </a:lnTo>
                <a:lnTo>
                  <a:pt x="9977" y="21199"/>
                </a:lnTo>
                <a:lnTo>
                  <a:pt x="10058" y="21233"/>
                </a:lnTo>
                <a:lnTo>
                  <a:pt x="10201" y="21264"/>
                </a:lnTo>
                <a:lnTo>
                  <a:pt x="10425" y="21250"/>
                </a:lnTo>
                <a:lnTo>
                  <a:pt x="10675" y="21238"/>
                </a:lnTo>
                <a:lnTo>
                  <a:pt x="10877" y="21272"/>
                </a:lnTo>
                <a:lnTo>
                  <a:pt x="11005" y="21297"/>
                </a:lnTo>
                <a:lnTo>
                  <a:pt x="11072" y="21264"/>
                </a:lnTo>
                <a:lnTo>
                  <a:pt x="11155" y="21247"/>
                </a:lnTo>
                <a:lnTo>
                  <a:pt x="11222" y="21272"/>
                </a:lnTo>
                <a:lnTo>
                  <a:pt x="11363" y="21294"/>
                </a:lnTo>
                <a:lnTo>
                  <a:pt x="11557" y="21311"/>
                </a:lnTo>
                <a:lnTo>
                  <a:pt x="11785" y="21322"/>
                </a:lnTo>
                <a:lnTo>
                  <a:pt x="12022" y="21334"/>
                </a:lnTo>
                <a:lnTo>
                  <a:pt x="12244" y="21356"/>
                </a:lnTo>
                <a:lnTo>
                  <a:pt x="12428" y="21381"/>
                </a:lnTo>
                <a:lnTo>
                  <a:pt x="12548" y="21409"/>
                </a:lnTo>
                <a:lnTo>
                  <a:pt x="12768" y="21443"/>
                </a:lnTo>
                <a:lnTo>
                  <a:pt x="12982" y="21401"/>
                </a:lnTo>
                <a:lnTo>
                  <a:pt x="13154" y="21297"/>
                </a:lnTo>
                <a:lnTo>
                  <a:pt x="13252" y="21143"/>
                </a:lnTo>
                <a:lnTo>
                  <a:pt x="13301" y="21006"/>
                </a:lnTo>
                <a:lnTo>
                  <a:pt x="13371" y="20899"/>
                </a:lnTo>
                <a:lnTo>
                  <a:pt x="13469" y="20818"/>
                </a:lnTo>
                <a:lnTo>
                  <a:pt x="13597" y="20759"/>
                </a:lnTo>
                <a:lnTo>
                  <a:pt x="13762" y="20725"/>
                </a:lnTo>
                <a:lnTo>
                  <a:pt x="13968" y="20711"/>
                </a:lnTo>
                <a:lnTo>
                  <a:pt x="14222" y="20717"/>
                </a:lnTo>
                <a:lnTo>
                  <a:pt x="14529" y="20742"/>
                </a:lnTo>
                <a:lnTo>
                  <a:pt x="14744" y="20720"/>
                </a:lnTo>
                <a:lnTo>
                  <a:pt x="15031" y="20650"/>
                </a:lnTo>
                <a:lnTo>
                  <a:pt x="15276" y="20571"/>
                </a:lnTo>
                <a:lnTo>
                  <a:pt x="15475" y="20512"/>
                </a:lnTo>
                <a:lnTo>
                  <a:pt x="15642" y="20476"/>
                </a:lnTo>
                <a:lnTo>
                  <a:pt x="15790" y="20459"/>
                </a:lnTo>
                <a:lnTo>
                  <a:pt x="15937" y="20462"/>
                </a:lnTo>
                <a:lnTo>
                  <a:pt x="16099" y="20481"/>
                </a:lnTo>
                <a:lnTo>
                  <a:pt x="16132" y="20487"/>
                </a:lnTo>
                <a:lnTo>
                  <a:pt x="16163" y="20490"/>
                </a:lnTo>
                <a:lnTo>
                  <a:pt x="16168" y="20495"/>
                </a:lnTo>
                <a:lnTo>
                  <a:pt x="16289" y="20518"/>
                </a:lnTo>
                <a:lnTo>
                  <a:pt x="16523" y="20571"/>
                </a:lnTo>
                <a:lnTo>
                  <a:pt x="16794" y="20630"/>
                </a:lnTo>
                <a:lnTo>
                  <a:pt x="17027" y="20669"/>
                </a:lnTo>
                <a:lnTo>
                  <a:pt x="17197" y="20689"/>
                </a:lnTo>
                <a:lnTo>
                  <a:pt x="17278" y="20683"/>
                </a:lnTo>
                <a:lnTo>
                  <a:pt x="17326" y="20602"/>
                </a:lnTo>
                <a:lnTo>
                  <a:pt x="17337" y="20462"/>
                </a:lnTo>
                <a:lnTo>
                  <a:pt x="17348" y="20338"/>
                </a:lnTo>
                <a:lnTo>
                  <a:pt x="17412" y="20249"/>
                </a:lnTo>
                <a:lnTo>
                  <a:pt x="17532" y="20193"/>
                </a:lnTo>
                <a:lnTo>
                  <a:pt x="17709" y="20167"/>
                </a:lnTo>
                <a:lnTo>
                  <a:pt x="17827" y="20117"/>
                </a:lnTo>
                <a:lnTo>
                  <a:pt x="17889" y="20010"/>
                </a:lnTo>
                <a:lnTo>
                  <a:pt x="17886" y="19887"/>
                </a:lnTo>
                <a:lnTo>
                  <a:pt x="17807" y="19795"/>
                </a:lnTo>
                <a:lnTo>
                  <a:pt x="17695" y="19708"/>
                </a:lnTo>
                <a:lnTo>
                  <a:pt x="17574" y="19579"/>
                </a:lnTo>
                <a:lnTo>
                  <a:pt x="17481" y="19430"/>
                </a:lnTo>
                <a:lnTo>
                  <a:pt x="17495" y="19312"/>
                </a:lnTo>
                <a:lnTo>
                  <a:pt x="17505" y="19228"/>
                </a:lnTo>
                <a:lnTo>
                  <a:pt x="17387" y="19203"/>
                </a:lnTo>
                <a:lnTo>
                  <a:pt x="17204" y="19172"/>
                </a:lnTo>
                <a:lnTo>
                  <a:pt x="17000" y="19099"/>
                </a:lnTo>
                <a:lnTo>
                  <a:pt x="16823" y="19004"/>
                </a:lnTo>
                <a:lnTo>
                  <a:pt x="16717" y="18909"/>
                </a:lnTo>
                <a:lnTo>
                  <a:pt x="16693" y="18816"/>
                </a:lnTo>
                <a:lnTo>
                  <a:pt x="16558" y="18659"/>
                </a:lnTo>
                <a:lnTo>
                  <a:pt x="16289" y="18236"/>
                </a:lnTo>
                <a:lnTo>
                  <a:pt x="16068" y="17619"/>
                </a:lnTo>
                <a:lnTo>
                  <a:pt x="15842" y="16669"/>
                </a:lnTo>
                <a:lnTo>
                  <a:pt x="15767" y="15923"/>
                </a:lnTo>
                <a:lnTo>
                  <a:pt x="15842" y="15379"/>
                </a:lnTo>
                <a:lnTo>
                  <a:pt x="16068" y="15026"/>
                </a:lnTo>
                <a:lnTo>
                  <a:pt x="16186" y="14911"/>
                </a:lnTo>
                <a:lnTo>
                  <a:pt x="16253" y="14816"/>
                </a:lnTo>
                <a:lnTo>
                  <a:pt x="16336" y="14709"/>
                </a:lnTo>
                <a:lnTo>
                  <a:pt x="16493" y="14564"/>
                </a:lnTo>
                <a:lnTo>
                  <a:pt x="16661" y="14376"/>
                </a:lnTo>
                <a:lnTo>
                  <a:pt x="16772" y="14157"/>
                </a:lnTo>
                <a:lnTo>
                  <a:pt x="16851" y="13938"/>
                </a:lnTo>
                <a:lnTo>
                  <a:pt x="16939" y="13748"/>
                </a:lnTo>
                <a:lnTo>
                  <a:pt x="17022" y="13616"/>
                </a:lnTo>
                <a:lnTo>
                  <a:pt x="17109" y="13518"/>
                </a:lnTo>
                <a:lnTo>
                  <a:pt x="17123" y="13386"/>
                </a:lnTo>
                <a:lnTo>
                  <a:pt x="17124" y="13181"/>
                </a:lnTo>
                <a:lnTo>
                  <a:pt x="17116" y="12921"/>
                </a:lnTo>
                <a:lnTo>
                  <a:pt x="17096" y="12615"/>
                </a:lnTo>
                <a:lnTo>
                  <a:pt x="17065" y="12287"/>
                </a:lnTo>
                <a:lnTo>
                  <a:pt x="17028" y="11942"/>
                </a:lnTo>
                <a:lnTo>
                  <a:pt x="16981" y="11603"/>
                </a:lnTo>
                <a:lnTo>
                  <a:pt x="16929" y="11242"/>
                </a:lnTo>
                <a:lnTo>
                  <a:pt x="16895" y="10964"/>
                </a:lnTo>
                <a:lnTo>
                  <a:pt x="16878" y="10757"/>
                </a:lnTo>
                <a:lnTo>
                  <a:pt x="16882" y="10608"/>
                </a:lnTo>
                <a:lnTo>
                  <a:pt x="16909" y="10507"/>
                </a:lnTo>
                <a:lnTo>
                  <a:pt x="16958" y="10440"/>
                </a:lnTo>
                <a:lnTo>
                  <a:pt x="17030" y="10398"/>
                </a:lnTo>
                <a:lnTo>
                  <a:pt x="17129" y="10364"/>
                </a:lnTo>
                <a:lnTo>
                  <a:pt x="17515" y="10249"/>
                </a:lnTo>
                <a:lnTo>
                  <a:pt x="17815" y="10120"/>
                </a:lnTo>
                <a:lnTo>
                  <a:pt x="18098" y="9941"/>
                </a:lnTo>
                <a:lnTo>
                  <a:pt x="18437" y="9672"/>
                </a:lnTo>
                <a:lnTo>
                  <a:pt x="18672" y="9461"/>
                </a:lnTo>
                <a:lnTo>
                  <a:pt x="18888" y="9248"/>
                </a:lnTo>
                <a:lnTo>
                  <a:pt x="19065" y="9052"/>
                </a:lnTo>
                <a:lnTo>
                  <a:pt x="19184" y="8892"/>
                </a:lnTo>
                <a:lnTo>
                  <a:pt x="19378" y="8640"/>
                </a:lnTo>
                <a:lnTo>
                  <a:pt x="19574" y="8489"/>
                </a:lnTo>
                <a:lnTo>
                  <a:pt x="19774" y="8320"/>
                </a:lnTo>
                <a:lnTo>
                  <a:pt x="19826" y="7998"/>
                </a:lnTo>
                <a:lnTo>
                  <a:pt x="19855" y="7824"/>
                </a:lnTo>
                <a:lnTo>
                  <a:pt x="19919" y="7625"/>
                </a:lnTo>
                <a:lnTo>
                  <a:pt x="19988" y="7421"/>
                </a:lnTo>
                <a:lnTo>
                  <a:pt x="20059" y="7129"/>
                </a:lnTo>
                <a:lnTo>
                  <a:pt x="20126" y="6776"/>
                </a:lnTo>
                <a:lnTo>
                  <a:pt x="20183" y="6392"/>
                </a:lnTo>
                <a:lnTo>
                  <a:pt x="20210" y="6268"/>
                </a:lnTo>
                <a:lnTo>
                  <a:pt x="20268" y="6165"/>
                </a:lnTo>
                <a:lnTo>
                  <a:pt x="20367" y="6058"/>
                </a:lnTo>
                <a:lnTo>
                  <a:pt x="20524" y="5932"/>
                </a:lnTo>
                <a:lnTo>
                  <a:pt x="20643" y="5837"/>
                </a:lnTo>
                <a:lnTo>
                  <a:pt x="20739" y="5750"/>
                </a:lnTo>
                <a:lnTo>
                  <a:pt x="20818" y="5640"/>
                </a:lnTo>
                <a:lnTo>
                  <a:pt x="20743" y="5380"/>
                </a:lnTo>
                <a:lnTo>
                  <a:pt x="20689" y="5150"/>
                </a:lnTo>
                <a:lnTo>
                  <a:pt x="20658" y="4968"/>
                </a:lnTo>
                <a:lnTo>
                  <a:pt x="20658" y="4858"/>
                </a:lnTo>
                <a:lnTo>
                  <a:pt x="20704" y="4785"/>
                </a:lnTo>
                <a:lnTo>
                  <a:pt x="20812" y="4676"/>
                </a:lnTo>
                <a:lnTo>
                  <a:pt x="20962" y="4539"/>
                </a:lnTo>
                <a:lnTo>
                  <a:pt x="21142" y="4393"/>
                </a:lnTo>
                <a:lnTo>
                  <a:pt x="21600" y="4040"/>
                </a:lnTo>
                <a:lnTo>
                  <a:pt x="21566" y="3580"/>
                </a:lnTo>
                <a:lnTo>
                  <a:pt x="21529" y="3229"/>
                </a:lnTo>
                <a:lnTo>
                  <a:pt x="21489" y="3028"/>
                </a:lnTo>
                <a:lnTo>
                  <a:pt x="21349" y="2944"/>
                </a:lnTo>
                <a:lnTo>
                  <a:pt x="21187" y="3008"/>
                </a:lnTo>
                <a:lnTo>
                  <a:pt x="21128" y="3058"/>
                </a:lnTo>
                <a:lnTo>
                  <a:pt x="21007" y="3148"/>
                </a:lnTo>
                <a:lnTo>
                  <a:pt x="20837" y="3266"/>
                </a:lnTo>
                <a:lnTo>
                  <a:pt x="20638" y="3398"/>
                </a:lnTo>
                <a:lnTo>
                  <a:pt x="20428" y="3538"/>
                </a:lnTo>
                <a:lnTo>
                  <a:pt x="20225" y="3678"/>
                </a:lnTo>
                <a:lnTo>
                  <a:pt x="20054" y="3796"/>
                </a:lnTo>
                <a:lnTo>
                  <a:pt x="19934" y="3883"/>
                </a:lnTo>
                <a:lnTo>
                  <a:pt x="19777" y="3989"/>
                </a:lnTo>
                <a:lnTo>
                  <a:pt x="19683" y="4034"/>
                </a:lnTo>
                <a:lnTo>
                  <a:pt x="19621" y="4065"/>
                </a:lnTo>
                <a:lnTo>
                  <a:pt x="19486" y="4143"/>
                </a:lnTo>
                <a:lnTo>
                  <a:pt x="19302" y="4261"/>
                </a:lnTo>
                <a:lnTo>
                  <a:pt x="19085" y="4404"/>
                </a:lnTo>
                <a:lnTo>
                  <a:pt x="18538" y="4777"/>
                </a:lnTo>
                <a:lnTo>
                  <a:pt x="18428" y="4606"/>
                </a:lnTo>
                <a:lnTo>
                  <a:pt x="18309" y="4480"/>
                </a:lnTo>
                <a:lnTo>
                  <a:pt x="18140" y="4527"/>
                </a:lnTo>
                <a:lnTo>
                  <a:pt x="17886" y="4808"/>
                </a:lnTo>
                <a:lnTo>
                  <a:pt x="17731" y="5284"/>
                </a:lnTo>
                <a:lnTo>
                  <a:pt x="17690" y="5396"/>
                </a:lnTo>
                <a:lnTo>
                  <a:pt x="17611" y="5525"/>
                </a:lnTo>
                <a:lnTo>
                  <a:pt x="17503" y="5654"/>
                </a:lnTo>
                <a:lnTo>
                  <a:pt x="17382" y="5775"/>
                </a:lnTo>
                <a:lnTo>
                  <a:pt x="17257" y="5876"/>
                </a:lnTo>
                <a:lnTo>
                  <a:pt x="17143" y="5946"/>
                </a:lnTo>
                <a:lnTo>
                  <a:pt x="17052" y="5974"/>
                </a:lnTo>
                <a:lnTo>
                  <a:pt x="16996" y="5949"/>
                </a:lnTo>
                <a:lnTo>
                  <a:pt x="16966" y="5845"/>
                </a:lnTo>
                <a:lnTo>
                  <a:pt x="16998" y="5708"/>
                </a:lnTo>
                <a:lnTo>
                  <a:pt x="17028" y="5539"/>
                </a:lnTo>
                <a:lnTo>
                  <a:pt x="16985" y="5321"/>
                </a:lnTo>
                <a:lnTo>
                  <a:pt x="16929" y="5063"/>
                </a:lnTo>
                <a:lnTo>
                  <a:pt x="16895" y="4777"/>
                </a:lnTo>
                <a:lnTo>
                  <a:pt x="16865" y="4446"/>
                </a:lnTo>
                <a:lnTo>
                  <a:pt x="16821" y="4073"/>
                </a:lnTo>
                <a:lnTo>
                  <a:pt x="16774" y="3726"/>
                </a:lnTo>
                <a:lnTo>
                  <a:pt x="16739" y="3448"/>
                </a:lnTo>
                <a:lnTo>
                  <a:pt x="16695" y="3244"/>
                </a:lnTo>
                <a:lnTo>
                  <a:pt x="16626" y="3075"/>
                </a:lnTo>
                <a:lnTo>
                  <a:pt x="16547" y="2873"/>
                </a:lnTo>
                <a:lnTo>
                  <a:pt x="16479" y="2590"/>
                </a:lnTo>
                <a:lnTo>
                  <a:pt x="16296" y="1993"/>
                </a:lnTo>
                <a:lnTo>
                  <a:pt x="15960" y="1357"/>
                </a:lnTo>
                <a:lnTo>
                  <a:pt x="15704" y="962"/>
                </a:lnTo>
                <a:lnTo>
                  <a:pt x="15489" y="653"/>
                </a:lnTo>
                <a:lnTo>
                  <a:pt x="15332" y="451"/>
                </a:lnTo>
                <a:lnTo>
                  <a:pt x="15246" y="381"/>
                </a:lnTo>
                <a:lnTo>
                  <a:pt x="15160" y="348"/>
                </a:lnTo>
                <a:lnTo>
                  <a:pt x="15037" y="269"/>
                </a:lnTo>
                <a:lnTo>
                  <a:pt x="14556" y="8"/>
                </a:lnTo>
                <a:lnTo>
                  <a:pt x="14138" y="0"/>
                </a:lnTo>
                <a:close/>
                <a:moveTo>
                  <a:pt x="14684" y="15713"/>
                </a:moveTo>
                <a:lnTo>
                  <a:pt x="14729" y="15777"/>
                </a:lnTo>
                <a:lnTo>
                  <a:pt x="14807" y="15946"/>
                </a:lnTo>
                <a:lnTo>
                  <a:pt x="14909" y="16192"/>
                </a:lnTo>
                <a:lnTo>
                  <a:pt x="15020" y="16487"/>
                </a:lnTo>
                <a:lnTo>
                  <a:pt x="15132" y="16795"/>
                </a:lnTo>
                <a:lnTo>
                  <a:pt x="15231" y="17087"/>
                </a:lnTo>
                <a:lnTo>
                  <a:pt x="15305" y="17330"/>
                </a:lnTo>
                <a:lnTo>
                  <a:pt x="15346" y="17499"/>
                </a:lnTo>
                <a:lnTo>
                  <a:pt x="15394" y="17765"/>
                </a:lnTo>
                <a:lnTo>
                  <a:pt x="15440" y="17956"/>
                </a:lnTo>
                <a:lnTo>
                  <a:pt x="15475" y="18163"/>
                </a:lnTo>
                <a:lnTo>
                  <a:pt x="15480" y="18421"/>
                </a:lnTo>
                <a:lnTo>
                  <a:pt x="15458" y="18676"/>
                </a:lnTo>
                <a:lnTo>
                  <a:pt x="15408" y="18872"/>
                </a:lnTo>
                <a:lnTo>
                  <a:pt x="15300" y="19046"/>
                </a:lnTo>
                <a:lnTo>
                  <a:pt x="15142" y="19214"/>
                </a:lnTo>
                <a:lnTo>
                  <a:pt x="14941" y="19405"/>
                </a:lnTo>
                <a:lnTo>
                  <a:pt x="14727" y="19638"/>
                </a:lnTo>
                <a:lnTo>
                  <a:pt x="14488" y="19853"/>
                </a:lnTo>
                <a:lnTo>
                  <a:pt x="14222" y="19991"/>
                </a:lnTo>
                <a:lnTo>
                  <a:pt x="14001" y="20050"/>
                </a:lnTo>
                <a:lnTo>
                  <a:pt x="13865" y="20069"/>
                </a:lnTo>
                <a:lnTo>
                  <a:pt x="13612" y="20033"/>
                </a:lnTo>
                <a:lnTo>
                  <a:pt x="13417" y="19999"/>
                </a:lnTo>
                <a:lnTo>
                  <a:pt x="13265" y="19968"/>
                </a:lnTo>
                <a:lnTo>
                  <a:pt x="13152" y="19935"/>
                </a:lnTo>
                <a:lnTo>
                  <a:pt x="13065" y="19898"/>
                </a:lnTo>
                <a:lnTo>
                  <a:pt x="12997" y="19853"/>
                </a:lnTo>
                <a:lnTo>
                  <a:pt x="12938" y="19797"/>
                </a:lnTo>
                <a:lnTo>
                  <a:pt x="12879" y="19725"/>
                </a:lnTo>
                <a:lnTo>
                  <a:pt x="12723" y="19450"/>
                </a:lnTo>
                <a:lnTo>
                  <a:pt x="12593" y="19055"/>
                </a:lnTo>
                <a:lnTo>
                  <a:pt x="12492" y="18553"/>
                </a:lnTo>
                <a:lnTo>
                  <a:pt x="12425" y="17956"/>
                </a:lnTo>
                <a:lnTo>
                  <a:pt x="12398" y="17367"/>
                </a:lnTo>
                <a:lnTo>
                  <a:pt x="12423" y="16857"/>
                </a:lnTo>
                <a:lnTo>
                  <a:pt x="12500" y="16397"/>
                </a:lnTo>
                <a:lnTo>
                  <a:pt x="12634" y="15971"/>
                </a:lnTo>
                <a:lnTo>
                  <a:pt x="12689" y="15920"/>
                </a:lnTo>
                <a:lnTo>
                  <a:pt x="12789" y="15999"/>
                </a:lnTo>
                <a:lnTo>
                  <a:pt x="12873" y="16063"/>
                </a:lnTo>
                <a:lnTo>
                  <a:pt x="13004" y="16097"/>
                </a:lnTo>
                <a:lnTo>
                  <a:pt x="13215" y="16105"/>
                </a:lnTo>
                <a:lnTo>
                  <a:pt x="13540" y="16094"/>
                </a:lnTo>
                <a:lnTo>
                  <a:pt x="13792" y="16075"/>
                </a:lnTo>
                <a:lnTo>
                  <a:pt x="14008" y="16047"/>
                </a:lnTo>
                <a:lnTo>
                  <a:pt x="14166" y="16016"/>
                </a:lnTo>
                <a:lnTo>
                  <a:pt x="14244" y="15985"/>
                </a:lnTo>
                <a:lnTo>
                  <a:pt x="14337" y="15909"/>
                </a:lnTo>
                <a:lnTo>
                  <a:pt x="14471" y="15819"/>
                </a:lnTo>
                <a:lnTo>
                  <a:pt x="14601" y="15744"/>
                </a:lnTo>
                <a:lnTo>
                  <a:pt x="14684" y="15713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2"/>
          <p:cNvSpPr txBox="1"/>
          <p:nvPr>
            <p:ph type="title"/>
          </p:nvPr>
        </p:nvSpPr>
        <p:spPr>
          <a:xfrm>
            <a:off x="394854" y="365126"/>
            <a:ext cx="10515600" cy="857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 Daily Scrums, setiap orang menceritakan: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2"/>
          <p:cNvSpPr txBox="1"/>
          <p:nvPr>
            <p:ph idx="1" type="body"/>
          </p:nvPr>
        </p:nvSpPr>
        <p:spPr>
          <a:xfrm>
            <a:off x="838200" y="5295191"/>
            <a:ext cx="10515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 sini semua anggota tim harus jujur. Bukan cuma pencitraan kalau seolah-olah kemarin kerja padahal cuma </a:t>
            </a:r>
            <a:r>
              <a:rPr i="1" lang="en-US"/>
              <a:t>youtube-</a:t>
            </a:r>
            <a:r>
              <a:rPr lang="en-US"/>
              <a:t>an.</a:t>
            </a:r>
            <a:endParaRPr/>
          </a:p>
          <a:p>
            <a:pPr indent="-400050" lvl="1" marL="93726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en-US"/>
              <a:t>Setiap orang berkomitmen terhadap semua rekan-rekannya.</a:t>
            </a:r>
            <a:endParaRPr/>
          </a:p>
        </p:txBody>
      </p:sp>
      <p:grpSp>
        <p:nvGrpSpPr>
          <p:cNvPr id="558" name="Google Shape;558;p22"/>
          <p:cNvGrpSpPr/>
          <p:nvPr/>
        </p:nvGrpSpPr>
        <p:grpSpPr>
          <a:xfrm>
            <a:off x="3032759" y="948689"/>
            <a:ext cx="6183633" cy="1371603"/>
            <a:chOff x="-1" y="-1"/>
            <a:chExt cx="6870702" cy="1524002"/>
          </a:xfrm>
        </p:grpSpPr>
        <p:grpSp>
          <p:nvGrpSpPr>
            <p:cNvPr id="559" name="Google Shape;559;p22"/>
            <p:cNvGrpSpPr/>
            <p:nvPr/>
          </p:nvGrpSpPr>
          <p:grpSpPr>
            <a:xfrm>
              <a:off x="-1" y="495300"/>
              <a:ext cx="6769101" cy="1028701"/>
              <a:chOff x="0" y="0"/>
              <a:chExt cx="6769100" cy="1028700"/>
            </a:xfrm>
          </p:grpSpPr>
          <p:sp>
            <p:nvSpPr>
              <p:cNvPr id="560" name="Google Shape;560;p22"/>
              <p:cNvSpPr/>
              <p:nvPr/>
            </p:nvSpPr>
            <p:spPr>
              <a:xfrm>
                <a:off x="0" y="0"/>
                <a:ext cx="6769100" cy="1028700"/>
              </a:xfrm>
              <a:prstGeom prst="roundRect">
                <a:avLst>
                  <a:gd fmla="val 29630" name="adj"/>
                </a:avLst>
              </a:pr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0612B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19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2"/>
              <p:cNvSpPr txBox="1"/>
              <p:nvPr/>
            </p:nvSpPr>
            <p:spPr>
              <a:xfrm>
                <a:off x="89274" y="232043"/>
                <a:ext cx="6590552" cy="5646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3271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4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Kemarin ngapain aja?</a:t>
                </a:r>
                <a:endParaRPr sz="324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2" name="Google Shape;562;p22"/>
            <p:cNvGrpSpPr/>
            <p:nvPr/>
          </p:nvGrpSpPr>
          <p:grpSpPr>
            <a:xfrm>
              <a:off x="5918200" y="-1"/>
              <a:ext cx="952501" cy="952501"/>
              <a:chOff x="0" y="0"/>
              <a:chExt cx="952500" cy="952500"/>
            </a:xfrm>
          </p:grpSpPr>
          <p:pic>
            <p:nvPicPr>
              <p:cNvPr descr="greenhuge-2.png" id="563" name="Google Shape;563;p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0" y="0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rotWithShape="0" dir="2700000" dist="101600">
                  <a:srgbClr val="000000">
                    <a:alpha val="80000"/>
                  </a:srgbClr>
                </a:outerShdw>
              </a:effectLst>
            </p:spPr>
          </p:pic>
          <p:sp>
            <p:nvSpPr>
              <p:cNvPr id="564" name="Google Shape;564;p22"/>
              <p:cNvSpPr txBox="1"/>
              <p:nvPr/>
            </p:nvSpPr>
            <p:spPr>
              <a:xfrm>
                <a:off x="195876" y="63500"/>
                <a:ext cx="533402" cy="884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dir="13500000" dist="25400">
                  <a:srgbClr val="000000"/>
                </a:outerShdw>
              </a:effectLst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3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500">
                    <a:solidFill>
                      <a:srgbClr val="FFFFFF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1</a:t>
                </a:r>
                <a:endParaRPr/>
              </a:p>
            </p:txBody>
          </p:sp>
        </p:grpSp>
      </p:grpSp>
      <p:grpSp>
        <p:nvGrpSpPr>
          <p:cNvPr id="565" name="Google Shape;565;p22"/>
          <p:cNvGrpSpPr/>
          <p:nvPr/>
        </p:nvGrpSpPr>
        <p:grpSpPr>
          <a:xfrm>
            <a:off x="3032759" y="2331719"/>
            <a:ext cx="6183633" cy="1371603"/>
            <a:chOff x="-1" y="-1"/>
            <a:chExt cx="6870702" cy="1524002"/>
          </a:xfrm>
        </p:grpSpPr>
        <p:grpSp>
          <p:nvGrpSpPr>
            <p:cNvPr id="566" name="Google Shape;566;p22"/>
            <p:cNvGrpSpPr/>
            <p:nvPr/>
          </p:nvGrpSpPr>
          <p:grpSpPr>
            <a:xfrm>
              <a:off x="-1" y="495300"/>
              <a:ext cx="6769101" cy="1028701"/>
              <a:chOff x="0" y="0"/>
              <a:chExt cx="6769100" cy="1028700"/>
            </a:xfrm>
          </p:grpSpPr>
          <p:sp>
            <p:nvSpPr>
              <p:cNvPr id="567" name="Google Shape;567;p22"/>
              <p:cNvSpPr/>
              <p:nvPr/>
            </p:nvSpPr>
            <p:spPr>
              <a:xfrm>
                <a:off x="0" y="0"/>
                <a:ext cx="6769100" cy="1028700"/>
              </a:xfrm>
              <a:prstGeom prst="roundRect">
                <a:avLst>
                  <a:gd fmla="val 29630" name="adj"/>
                </a:avLst>
              </a:pr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0612B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19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2"/>
              <p:cNvSpPr txBox="1"/>
              <p:nvPr/>
            </p:nvSpPr>
            <p:spPr>
              <a:xfrm>
                <a:off x="89274" y="232043"/>
                <a:ext cx="6590552" cy="5646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3271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4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Hari ini mau ngapain?</a:t>
                </a:r>
                <a:endParaRPr sz="324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9" name="Google Shape;569;p22"/>
            <p:cNvGrpSpPr/>
            <p:nvPr/>
          </p:nvGrpSpPr>
          <p:grpSpPr>
            <a:xfrm>
              <a:off x="5918200" y="-1"/>
              <a:ext cx="952501" cy="952501"/>
              <a:chOff x="0" y="0"/>
              <a:chExt cx="952500" cy="952500"/>
            </a:xfrm>
          </p:grpSpPr>
          <p:pic>
            <p:nvPicPr>
              <p:cNvPr descr="greenhuge-2.png" id="570" name="Google Shape;570;p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0" y="0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rotWithShape="0" dir="2700000" dist="101600">
                  <a:srgbClr val="000000">
                    <a:alpha val="80000"/>
                  </a:srgbClr>
                </a:outerShdw>
              </a:effectLst>
            </p:spPr>
          </p:pic>
          <p:sp>
            <p:nvSpPr>
              <p:cNvPr id="571" name="Google Shape;571;p22"/>
              <p:cNvSpPr txBox="1"/>
              <p:nvPr/>
            </p:nvSpPr>
            <p:spPr>
              <a:xfrm>
                <a:off x="195876" y="63500"/>
                <a:ext cx="533402" cy="884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dir="13500000" dist="25400">
                  <a:srgbClr val="000000"/>
                </a:outerShdw>
              </a:effectLst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3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500">
                    <a:solidFill>
                      <a:srgbClr val="FFFFFF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2</a:t>
                </a:r>
                <a:endParaRPr/>
              </a:p>
            </p:txBody>
          </p:sp>
        </p:grpSp>
      </p:grpSp>
      <p:grpSp>
        <p:nvGrpSpPr>
          <p:cNvPr id="572" name="Google Shape;572;p22"/>
          <p:cNvGrpSpPr/>
          <p:nvPr/>
        </p:nvGrpSpPr>
        <p:grpSpPr>
          <a:xfrm>
            <a:off x="3032759" y="3714749"/>
            <a:ext cx="6183633" cy="1371603"/>
            <a:chOff x="-1" y="-1"/>
            <a:chExt cx="6870702" cy="1524002"/>
          </a:xfrm>
        </p:grpSpPr>
        <p:grpSp>
          <p:nvGrpSpPr>
            <p:cNvPr id="573" name="Google Shape;573;p22"/>
            <p:cNvGrpSpPr/>
            <p:nvPr/>
          </p:nvGrpSpPr>
          <p:grpSpPr>
            <a:xfrm>
              <a:off x="-1" y="495300"/>
              <a:ext cx="6769101" cy="1028701"/>
              <a:chOff x="0" y="0"/>
              <a:chExt cx="6769100" cy="1028700"/>
            </a:xfrm>
          </p:grpSpPr>
          <p:sp>
            <p:nvSpPr>
              <p:cNvPr id="574" name="Google Shape;574;p22"/>
              <p:cNvSpPr/>
              <p:nvPr/>
            </p:nvSpPr>
            <p:spPr>
              <a:xfrm>
                <a:off x="0" y="0"/>
                <a:ext cx="6769100" cy="1028700"/>
              </a:xfrm>
              <a:prstGeom prst="roundRect">
                <a:avLst>
                  <a:gd fmla="val 29630" name="adj"/>
                </a:avLst>
              </a:pr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0612B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19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2"/>
              <p:cNvSpPr txBox="1"/>
              <p:nvPr/>
            </p:nvSpPr>
            <p:spPr>
              <a:xfrm>
                <a:off x="89274" y="232043"/>
                <a:ext cx="6590552" cy="5646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3271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4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Apa ada </a:t>
                </a:r>
                <a:r>
                  <a:rPr i="1" lang="en-US" sz="324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blockers</a:t>
                </a:r>
                <a:r>
                  <a:rPr lang="en-US" sz="324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sz="324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6" name="Google Shape;576;p22"/>
            <p:cNvGrpSpPr/>
            <p:nvPr/>
          </p:nvGrpSpPr>
          <p:grpSpPr>
            <a:xfrm>
              <a:off x="5918200" y="-1"/>
              <a:ext cx="952501" cy="952501"/>
              <a:chOff x="0" y="0"/>
              <a:chExt cx="952500" cy="952500"/>
            </a:xfrm>
          </p:grpSpPr>
          <p:pic>
            <p:nvPicPr>
              <p:cNvPr descr="greenhuge-2.png" id="577" name="Google Shape;577;p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0" y="0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rotWithShape="0" dir="2700000" dist="101600">
                  <a:srgbClr val="000000">
                    <a:alpha val="80000"/>
                  </a:srgbClr>
                </a:outerShdw>
              </a:effectLst>
            </p:spPr>
          </p:pic>
          <p:sp>
            <p:nvSpPr>
              <p:cNvPr id="578" name="Google Shape;578;p22"/>
              <p:cNvSpPr txBox="1"/>
              <p:nvPr/>
            </p:nvSpPr>
            <p:spPr>
              <a:xfrm>
                <a:off x="195876" y="63500"/>
                <a:ext cx="533402" cy="884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dir="13500000" dist="25400">
                  <a:srgbClr val="000000"/>
                </a:outerShdw>
              </a:effectLst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3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500">
                    <a:solidFill>
                      <a:srgbClr val="FFFFFF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3</a:t>
                </a:r>
                <a:endParaRPr/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Event #2: Sprint Review</a:t>
            </a:r>
            <a:endParaRPr/>
          </a:p>
        </p:txBody>
      </p:sp>
      <p:sp>
        <p:nvSpPr>
          <p:cNvPr id="584" name="Google Shape;584;p23"/>
          <p:cNvSpPr txBox="1"/>
          <p:nvPr>
            <p:ph idx="1" type="body"/>
          </p:nvPr>
        </p:nvSpPr>
        <p:spPr>
          <a:xfrm>
            <a:off x="457200" y="1537855"/>
            <a:ext cx="10896600" cy="4639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 mempresentasikan apa yang telah dicapai di akhir satu Sprint yang baru saja selesai.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Pada umumnya dalam bentuk mendemokan fitur baru aplikasi yang dibuat atau menjelaskan arsitektur di dalam aplikasi tersebut.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Informal</a:t>
            </a:r>
            <a:endParaRPr/>
          </a:p>
          <a:p>
            <a:pPr indent="-400050" lvl="1" marL="937260" rtl="0" algn="l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Maskimum 4 jam harus selesai.</a:t>
            </a:r>
            <a:endParaRPr/>
          </a:p>
          <a:p>
            <a:pPr indent="-400050" lvl="1" marL="937260" rtl="0" algn="l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Tidak pakai PPT.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Semua tim ikut.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Undang semua orang dan/atau pihak terkait.</a:t>
            </a:r>
            <a:endParaRPr/>
          </a:p>
        </p:txBody>
      </p:sp>
      <p:pic>
        <p:nvPicPr>
          <p:cNvPr descr="droppedImage.pdf" id="585" name="Google Shape;5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5242" y="4502468"/>
            <a:ext cx="2508885" cy="1674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ppedImage.pdf" id="586" name="Google Shape;58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254" y="3530283"/>
            <a:ext cx="2508885" cy="1674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Event #4: Sprint retrospective</a:t>
            </a:r>
            <a:endParaRPr/>
          </a:p>
        </p:txBody>
      </p:sp>
      <p:sp>
        <p:nvSpPr>
          <p:cNvPr id="592" name="Google Shape;592;p24"/>
          <p:cNvSpPr txBox="1"/>
          <p:nvPr>
            <p:ph idx="1" type="body"/>
          </p:nvPr>
        </p:nvSpPr>
        <p:spPr>
          <a:xfrm>
            <a:off x="838199" y="1690688"/>
            <a:ext cx="10716491" cy="4618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Secara periodik meninjau apa yang bekerja dan apa yang tidak bekerja dengan baik.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Maskimal 3 jam jika sprint-nya 1 bulan, atau lebih pendek.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Dilakukan setiap kali selesai Sprint.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Semua orang ikut serta:</a:t>
            </a:r>
            <a:endParaRPr/>
          </a:p>
          <a:p>
            <a:pPr indent="-400050" lvl="1" marL="93726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en-US"/>
              <a:t>ScrumMaster</a:t>
            </a:r>
            <a:endParaRPr/>
          </a:p>
          <a:p>
            <a:pPr indent="-400050" lvl="1" marL="93726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en-US"/>
              <a:t>Product owner</a:t>
            </a:r>
            <a:endParaRPr/>
          </a:p>
          <a:p>
            <a:pPr indent="-400050" lvl="1" marL="93726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en-US"/>
              <a:t>Anggota Tim</a:t>
            </a:r>
            <a:endParaRPr/>
          </a:p>
          <a:p>
            <a:pPr indent="-400050" lvl="1" marL="93726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en-US"/>
              <a:t>Bisa jadi klien kita dan yang lainnya yang perlu/berkepentingan.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doors dir="ver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5"/>
          <p:cNvSpPr txBox="1"/>
          <p:nvPr>
            <p:ph type="title"/>
          </p:nvPr>
        </p:nvSpPr>
        <p:spPr>
          <a:xfrm>
            <a:off x="187037" y="3269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Dalam Sprint Retrospective, dibahas tentang: </a:t>
            </a:r>
            <a:br>
              <a:rPr lang="en-US" sz="2800"/>
            </a:br>
            <a:r>
              <a:rPr b="1" lang="en-US" sz="3600"/>
              <a:t>Start</a:t>
            </a:r>
            <a:r>
              <a:rPr lang="en-US" sz="3600"/>
              <a:t> / </a:t>
            </a:r>
            <a:r>
              <a:rPr b="1" lang="en-US" sz="3600"/>
              <a:t>Stop</a:t>
            </a:r>
            <a:r>
              <a:rPr lang="en-US" sz="3600"/>
              <a:t> / </a:t>
            </a:r>
            <a:r>
              <a:rPr b="1" lang="en-US" sz="3600"/>
              <a:t>Continue</a:t>
            </a:r>
            <a:endParaRPr b="1" sz="2800"/>
          </a:p>
        </p:txBody>
      </p:sp>
      <p:sp>
        <p:nvSpPr>
          <p:cNvPr id="598" name="Google Shape;598;p25"/>
          <p:cNvSpPr txBox="1"/>
          <p:nvPr>
            <p:ph idx="1" type="body"/>
          </p:nvPr>
        </p:nvSpPr>
        <p:spPr>
          <a:xfrm>
            <a:off x="963584" y="1810675"/>
            <a:ext cx="8962505" cy="81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Seluruh tim berkumpul dan mendiskusikan apa yang ingin:</a:t>
            </a:r>
            <a:endParaRPr/>
          </a:p>
        </p:txBody>
      </p:sp>
      <p:grpSp>
        <p:nvGrpSpPr>
          <p:cNvPr id="599" name="Google Shape;599;p25"/>
          <p:cNvGrpSpPr/>
          <p:nvPr/>
        </p:nvGrpSpPr>
        <p:grpSpPr>
          <a:xfrm>
            <a:off x="2872740" y="2537460"/>
            <a:ext cx="3440430" cy="880110"/>
            <a:chOff x="0" y="0"/>
            <a:chExt cx="3822700" cy="977900"/>
          </a:xfrm>
        </p:grpSpPr>
        <p:sp>
          <p:nvSpPr>
            <p:cNvPr id="600" name="Google Shape;600;p25"/>
            <p:cNvSpPr/>
            <p:nvPr/>
          </p:nvSpPr>
          <p:spPr>
            <a:xfrm>
              <a:off x="0" y="0"/>
              <a:ext cx="3822700" cy="977900"/>
            </a:xfrm>
            <a:prstGeom prst="roundRect">
              <a:avLst>
                <a:gd fmla="val 31169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19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5"/>
            <p:cNvSpPr txBox="1"/>
            <p:nvPr/>
          </p:nvSpPr>
          <p:spPr>
            <a:xfrm>
              <a:off x="89273" y="159764"/>
              <a:ext cx="3644154" cy="658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spAutoFit/>
            </a:bodyPr>
            <a:lstStyle/>
            <a:p>
              <a:pPr indent="0" lvl="0" marL="0" marR="0" rtl="0" algn="l">
                <a:lnSpc>
                  <a:spcPct val="1327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4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Mulai dilakukan</a:t>
              </a:r>
              <a:endParaRPr sz="324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4370070" y="3646170"/>
            <a:ext cx="3440430" cy="880110"/>
            <a:chOff x="0" y="0"/>
            <a:chExt cx="3822700" cy="977900"/>
          </a:xfrm>
        </p:grpSpPr>
        <p:sp>
          <p:nvSpPr>
            <p:cNvPr id="603" name="Google Shape;603;p25"/>
            <p:cNvSpPr/>
            <p:nvPr/>
          </p:nvSpPr>
          <p:spPr>
            <a:xfrm>
              <a:off x="0" y="0"/>
              <a:ext cx="3822700" cy="977900"/>
            </a:xfrm>
            <a:prstGeom prst="roundRect">
              <a:avLst>
                <a:gd fmla="val 31169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19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5"/>
            <p:cNvSpPr txBox="1"/>
            <p:nvPr/>
          </p:nvSpPr>
          <p:spPr>
            <a:xfrm>
              <a:off x="89273" y="159764"/>
              <a:ext cx="3644154" cy="658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spAutoFit/>
            </a:bodyPr>
            <a:lstStyle/>
            <a:p>
              <a:pPr indent="0" lvl="0" marL="0" marR="0" rtl="0" algn="l">
                <a:lnSpc>
                  <a:spcPct val="1327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4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Berhenti dilakukan</a:t>
              </a:r>
              <a:endParaRPr sz="324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25"/>
          <p:cNvGrpSpPr/>
          <p:nvPr/>
        </p:nvGrpSpPr>
        <p:grpSpPr>
          <a:xfrm>
            <a:off x="5867400" y="4754880"/>
            <a:ext cx="3440430" cy="880110"/>
            <a:chOff x="0" y="0"/>
            <a:chExt cx="3822700" cy="977900"/>
          </a:xfrm>
        </p:grpSpPr>
        <p:sp>
          <p:nvSpPr>
            <p:cNvPr id="606" name="Google Shape;606;p25"/>
            <p:cNvSpPr/>
            <p:nvPr/>
          </p:nvSpPr>
          <p:spPr>
            <a:xfrm>
              <a:off x="0" y="0"/>
              <a:ext cx="3822700" cy="977900"/>
            </a:xfrm>
            <a:prstGeom prst="roundRect">
              <a:avLst>
                <a:gd fmla="val 31169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19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5"/>
            <p:cNvSpPr txBox="1"/>
            <p:nvPr/>
          </p:nvSpPr>
          <p:spPr>
            <a:xfrm>
              <a:off x="89273" y="159764"/>
              <a:ext cx="3644154" cy="658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spAutoFit/>
            </a:bodyPr>
            <a:lstStyle/>
            <a:p>
              <a:pPr indent="0" lvl="0" marL="0" marR="0" rtl="0" algn="l">
                <a:lnSpc>
                  <a:spcPct val="1327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4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Terus dilakukan</a:t>
              </a:r>
              <a:endParaRPr sz="324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8" name="Google Shape;608;p25"/>
          <p:cNvGrpSpPr/>
          <p:nvPr/>
        </p:nvGrpSpPr>
        <p:grpSpPr>
          <a:xfrm>
            <a:off x="1878332" y="4366260"/>
            <a:ext cx="3440430" cy="2108939"/>
            <a:chOff x="-723897" y="0"/>
            <a:chExt cx="3822698" cy="2343264"/>
          </a:xfrm>
        </p:grpSpPr>
        <p:pic>
          <p:nvPicPr>
            <p:cNvPr descr="stickb3.png" id="609" name="Google Shape;609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723897" y="0"/>
              <a:ext cx="3822698" cy="23432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0" name="Google Shape;610;p25"/>
            <p:cNvSpPr txBox="1"/>
            <p:nvPr/>
          </p:nvSpPr>
          <p:spPr>
            <a:xfrm>
              <a:off x="-532629" y="342814"/>
              <a:ext cx="3196555" cy="14479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26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Tidak hanya terkait teknis, tapi bisa apa saja. Asalkan semua sepakat. Contoh: “Bu, kami butuh cemilan”</a:t>
              </a:r>
              <a:endParaRPr sz="2000">
                <a:solidFill>
                  <a:srgbClr val="FF26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6" name="Google Shape;616;p26"/>
          <p:cNvSpPr txBox="1"/>
          <p:nvPr>
            <p:ph type="title"/>
          </p:nvPr>
        </p:nvSpPr>
        <p:spPr>
          <a:xfrm>
            <a:off x="838200" y="365125"/>
            <a:ext cx="9428018" cy="785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Kerangka Kerja (Framework) Scrum</a:t>
            </a:r>
            <a:endParaRPr/>
          </a:p>
        </p:txBody>
      </p:sp>
      <p:grpSp>
        <p:nvGrpSpPr>
          <p:cNvPr id="617" name="Google Shape;617;p26"/>
          <p:cNvGrpSpPr/>
          <p:nvPr/>
        </p:nvGrpSpPr>
        <p:grpSpPr>
          <a:xfrm>
            <a:off x="1455418" y="1482526"/>
            <a:ext cx="3726183" cy="1840232"/>
            <a:chOff x="-1" y="-1"/>
            <a:chExt cx="4140202" cy="2044701"/>
          </a:xfrm>
        </p:grpSpPr>
        <p:sp>
          <p:nvSpPr>
            <p:cNvPr id="618" name="Google Shape;618;p26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6"/>
            <p:cNvSpPr txBox="1"/>
            <p:nvPr/>
          </p:nvSpPr>
          <p:spPr>
            <a:xfrm>
              <a:off x="152883" y="622300"/>
              <a:ext cx="2806701" cy="1384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ScrumMaster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6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6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Roles</a:t>
              </a:r>
              <a:endParaRPr/>
            </a:p>
          </p:txBody>
        </p:sp>
      </p:grpSp>
      <p:grpSp>
        <p:nvGrpSpPr>
          <p:cNvPr id="626" name="Google Shape;626;p26"/>
          <p:cNvGrpSpPr/>
          <p:nvPr/>
        </p:nvGrpSpPr>
        <p:grpSpPr>
          <a:xfrm>
            <a:off x="4119046" y="2263142"/>
            <a:ext cx="3726183" cy="2274572"/>
            <a:chOff x="-1" y="-1"/>
            <a:chExt cx="4140202" cy="2527301"/>
          </a:xfrm>
        </p:grpSpPr>
        <p:sp>
          <p:nvSpPr>
            <p:cNvPr id="627" name="Google Shape;627;p26"/>
            <p:cNvSpPr/>
            <p:nvPr/>
          </p:nvSpPr>
          <p:spPr>
            <a:xfrm>
              <a:off x="12700" y="0"/>
              <a:ext cx="4127501" cy="2527300"/>
            </a:xfrm>
            <a:prstGeom prst="roundRect">
              <a:avLst>
                <a:gd fmla="val 1206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6"/>
            <p:cNvSpPr txBox="1"/>
            <p:nvPr/>
          </p:nvSpPr>
          <p:spPr>
            <a:xfrm>
              <a:off x="152882" y="622300"/>
              <a:ext cx="3683002" cy="1812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planning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review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retrospective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Daily scrum meeting</a:t>
              </a: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6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Ceremonies</a:t>
              </a:r>
              <a:endParaRPr/>
            </a:p>
          </p:txBody>
        </p:sp>
      </p:grpSp>
      <p:grpSp>
        <p:nvGrpSpPr>
          <p:cNvPr id="635" name="Google Shape;635;p26"/>
          <p:cNvGrpSpPr/>
          <p:nvPr/>
        </p:nvGrpSpPr>
        <p:grpSpPr>
          <a:xfrm>
            <a:off x="7227223" y="3949068"/>
            <a:ext cx="3726183" cy="1840232"/>
            <a:chOff x="-1" y="-1"/>
            <a:chExt cx="4140202" cy="2044701"/>
          </a:xfrm>
        </p:grpSpPr>
        <p:sp>
          <p:nvSpPr>
            <p:cNvPr id="636" name="Google Shape;636;p26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6"/>
            <p:cNvSpPr txBox="1"/>
            <p:nvPr/>
          </p:nvSpPr>
          <p:spPr>
            <a:xfrm>
              <a:off x="152882" y="622300"/>
              <a:ext cx="3771902" cy="1384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Product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Burndown charts</a:t>
              </a: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6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6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Artifacts</a:t>
              </a:r>
              <a:endParaRPr/>
            </a:p>
          </p:txBody>
        </p:sp>
      </p:grpSp>
      <p:grpSp>
        <p:nvGrpSpPr>
          <p:cNvPr id="644" name="Google Shape;644;p26"/>
          <p:cNvGrpSpPr/>
          <p:nvPr/>
        </p:nvGrpSpPr>
        <p:grpSpPr>
          <a:xfrm>
            <a:off x="4119046" y="2256565"/>
            <a:ext cx="3726183" cy="2274572"/>
            <a:chOff x="-1" y="-1"/>
            <a:chExt cx="4140202" cy="2527301"/>
          </a:xfrm>
        </p:grpSpPr>
        <p:sp>
          <p:nvSpPr>
            <p:cNvPr id="645" name="Google Shape;645;p26"/>
            <p:cNvSpPr/>
            <p:nvPr/>
          </p:nvSpPr>
          <p:spPr>
            <a:xfrm>
              <a:off x="12700" y="0"/>
              <a:ext cx="4127501" cy="2527300"/>
            </a:xfrm>
            <a:prstGeom prst="roundRect">
              <a:avLst>
                <a:gd fmla="val 12060" name="adj"/>
              </a:avLst>
            </a:prstGeom>
            <a:solidFill>
              <a:srgbClr val="EBEBEB"/>
            </a:solidFill>
            <a:ln cap="flat" cmpd="sng" w="25400">
              <a:solidFill>
                <a:srgbClr val="C0C0C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6"/>
            <p:cNvSpPr txBox="1"/>
            <p:nvPr/>
          </p:nvSpPr>
          <p:spPr>
            <a:xfrm>
              <a:off x="152882" y="622300"/>
              <a:ext cx="3683002" cy="1812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planning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review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retrospective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Daily scrum meeting</a:t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6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6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Ceremonies</a:t>
              </a:r>
              <a:endParaRPr/>
            </a:p>
          </p:txBody>
        </p:sp>
      </p:grpSp>
      <p:grpSp>
        <p:nvGrpSpPr>
          <p:cNvPr id="653" name="Google Shape;653;p26"/>
          <p:cNvGrpSpPr/>
          <p:nvPr/>
        </p:nvGrpSpPr>
        <p:grpSpPr>
          <a:xfrm>
            <a:off x="1455506" y="1485903"/>
            <a:ext cx="3726183" cy="1840232"/>
            <a:chOff x="-1" y="-1"/>
            <a:chExt cx="4140202" cy="2044701"/>
          </a:xfrm>
        </p:grpSpPr>
        <p:sp>
          <p:nvSpPr>
            <p:cNvPr id="654" name="Google Shape;654;p26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6"/>
            <p:cNvSpPr txBox="1"/>
            <p:nvPr/>
          </p:nvSpPr>
          <p:spPr>
            <a:xfrm>
              <a:off x="152883" y="622300"/>
              <a:ext cx="2806701" cy="1384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ScrumMaster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Anggota Tim</a:t>
              </a:r>
              <a:endParaRPr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6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Roles</a:t>
              </a:r>
              <a:endParaRPr/>
            </a:p>
          </p:txBody>
        </p:sp>
      </p:grpSp>
      <p:grpSp>
        <p:nvGrpSpPr>
          <p:cNvPr id="662" name="Google Shape;662;p26"/>
          <p:cNvGrpSpPr/>
          <p:nvPr/>
        </p:nvGrpSpPr>
        <p:grpSpPr>
          <a:xfrm>
            <a:off x="7227223" y="3960498"/>
            <a:ext cx="3726181" cy="1840230"/>
            <a:chOff x="6118859" y="4594860"/>
            <a:chExt cx="3726181" cy="1840230"/>
          </a:xfrm>
        </p:grpSpPr>
        <p:sp>
          <p:nvSpPr>
            <p:cNvPr id="663" name="Google Shape;663;p26"/>
            <p:cNvSpPr/>
            <p:nvPr/>
          </p:nvSpPr>
          <p:spPr>
            <a:xfrm>
              <a:off x="6130290" y="4594860"/>
              <a:ext cx="3714750" cy="1840230"/>
            </a:xfrm>
            <a:prstGeom prst="roundRect">
              <a:avLst>
                <a:gd fmla="val 14907" name="adj"/>
              </a:avLst>
            </a:prstGeom>
            <a:solidFill>
              <a:srgbClr val="EBEBEB"/>
            </a:solidFill>
            <a:ln cap="flat" cmpd="sng" w="25400">
              <a:solidFill>
                <a:srgbClr val="C0C0C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6"/>
            <p:cNvSpPr txBox="1"/>
            <p:nvPr/>
          </p:nvSpPr>
          <p:spPr>
            <a:xfrm>
              <a:off x="6256454" y="5154930"/>
              <a:ext cx="3394712" cy="1246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Product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Burndown charts</a:t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6553200" y="4594860"/>
              <a:ext cx="1714500" cy="51264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6118859" y="4594860"/>
              <a:ext cx="445772" cy="51679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7" name="Google Shape;667;p26"/>
          <p:cNvSpPr txBox="1"/>
          <p:nvPr/>
        </p:nvSpPr>
        <p:spPr>
          <a:xfrm>
            <a:off x="7376247" y="3898502"/>
            <a:ext cx="1908812" cy="512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2345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Artifacts</a:t>
            </a:r>
            <a:endParaRPr/>
          </a:p>
        </p:txBody>
      </p:sp>
      <p:grpSp>
        <p:nvGrpSpPr>
          <p:cNvPr id="668" name="Google Shape;668;p26"/>
          <p:cNvGrpSpPr/>
          <p:nvPr/>
        </p:nvGrpSpPr>
        <p:grpSpPr>
          <a:xfrm>
            <a:off x="1455289" y="1482526"/>
            <a:ext cx="3726183" cy="1840232"/>
            <a:chOff x="-1" y="-1"/>
            <a:chExt cx="4140202" cy="2044701"/>
          </a:xfrm>
        </p:grpSpPr>
        <p:sp>
          <p:nvSpPr>
            <p:cNvPr id="669" name="Google Shape;669;p26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solidFill>
              <a:srgbClr val="EBEBEB"/>
            </a:solidFill>
            <a:ln cap="flat" cmpd="sng" w="25400">
              <a:solidFill>
                <a:srgbClr val="C0C0C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6"/>
            <p:cNvSpPr txBox="1"/>
            <p:nvPr/>
          </p:nvSpPr>
          <p:spPr>
            <a:xfrm>
              <a:off x="152883" y="622300"/>
              <a:ext cx="2806701" cy="1384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ScrumMaster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6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6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Roles</a:t>
              </a:r>
              <a:endParaRPr/>
            </a:p>
          </p:txBody>
        </p:sp>
      </p:grpSp>
      <p:grpSp>
        <p:nvGrpSpPr>
          <p:cNvPr id="677" name="Google Shape;677;p26"/>
          <p:cNvGrpSpPr/>
          <p:nvPr/>
        </p:nvGrpSpPr>
        <p:grpSpPr>
          <a:xfrm>
            <a:off x="7227221" y="3957816"/>
            <a:ext cx="3726183" cy="1840232"/>
            <a:chOff x="-1" y="-1"/>
            <a:chExt cx="4140202" cy="2044701"/>
          </a:xfrm>
        </p:grpSpPr>
        <p:sp>
          <p:nvSpPr>
            <p:cNvPr id="678" name="Google Shape;678;p26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solidFill>
              <a:srgbClr val="EBEBEB"/>
            </a:solidFill>
            <a:ln cap="flat" cmpd="sng" w="25400">
              <a:solidFill>
                <a:srgbClr val="C0C0C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6"/>
            <p:cNvSpPr txBox="1"/>
            <p:nvPr/>
          </p:nvSpPr>
          <p:spPr>
            <a:xfrm>
              <a:off x="152882" y="622300"/>
              <a:ext cx="3771902" cy="1384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Product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Burndown charts</a:t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6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6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Artifacts</a:t>
              </a:r>
              <a:endParaRPr/>
            </a:p>
          </p:txBody>
        </p:sp>
      </p:grpSp>
      <p:grpSp>
        <p:nvGrpSpPr>
          <p:cNvPr id="686" name="Google Shape;686;p26"/>
          <p:cNvGrpSpPr/>
          <p:nvPr/>
        </p:nvGrpSpPr>
        <p:grpSpPr>
          <a:xfrm>
            <a:off x="4119046" y="2272395"/>
            <a:ext cx="3726183" cy="2274572"/>
            <a:chOff x="-1" y="-1"/>
            <a:chExt cx="4140202" cy="2527301"/>
          </a:xfrm>
        </p:grpSpPr>
        <p:sp>
          <p:nvSpPr>
            <p:cNvPr id="687" name="Google Shape;687;p26"/>
            <p:cNvSpPr/>
            <p:nvPr/>
          </p:nvSpPr>
          <p:spPr>
            <a:xfrm>
              <a:off x="12700" y="0"/>
              <a:ext cx="4127501" cy="2527300"/>
            </a:xfrm>
            <a:prstGeom prst="roundRect">
              <a:avLst>
                <a:gd fmla="val 1206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6"/>
            <p:cNvSpPr txBox="1"/>
            <p:nvPr/>
          </p:nvSpPr>
          <p:spPr>
            <a:xfrm>
              <a:off x="152882" y="622300"/>
              <a:ext cx="3683002" cy="1812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planning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review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retrospective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Daily scrum meeting</a:t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6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6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Events</a:t>
              </a:r>
              <a:endParaRPr sz="16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26"/>
          <p:cNvGrpSpPr/>
          <p:nvPr/>
        </p:nvGrpSpPr>
        <p:grpSpPr>
          <a:xfrm>
            <a:off x="1469016" y="1482526"/>
            <a:ext cx="3726183" cy="1840232"/>
            <a:chOff x="-1" y="-1"/>
            <a:chExt cx="4140202" cy="2044701"/>
          </a:xfrm>
        </p:grpSpPr>
        <p:sp>
          <p:nvSpPr>
            <p:cNvPr id="696" name="Google Shape;696;p26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solidFill>
              <a:srgbClr val="EBEBEB"/>
            </a:solidFill>
            <a:ln cap="flat" cmpd="sng" w="25400">
              <a:solidFill>
                <a:srgbClr val="C0C0C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6"/>
            <p:cNvSpPr txBox="1"/>
            <p:nvPr/>
          </p:nvSpPr>
          <p:spPr>
            <a:xfrm>
              <a:off x="152883" y="622300"/>
              <a:ext cx="2806701" cy="1384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ScrumMaster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6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Roles</a:t>
              </a:r>
              <a:endParaRPr/>
            </a:p>
          </p:txBody>
        </p:sp>
      </p:grpSp>
      <p:grpSp>
        <p:nvGrpSpPr>
          <p:cNvPr id="704" name="Google Shape;704;p26"/>
          <p:cNvGrpSpPr/>
          <p:nvPr/>
        </p:nvGrpSpPr>
        <p:grpSpPr>
          <a:xfrm>
            <a:off x="4119046" y="2269712"/>
            <a:ext cx="3726183" cy="2274572"/>
            <a:chOff x="-1" y="-1"/>
            <a:chExt cx="4140202" cy="2527301"/>
          </a:xfrm>
        </p:grpSpPr>
        <p:sp>
          <p:nvSpPr>
            <p:cNvPr id="705" name="Google Shape;705;p26"/>
            <p:cNvSpPr/>
            <p:nvPr/>
          </p:nvSpPr>
          <p:spPr>
            <a:xfrm>
              <a:off x="12700" y="0"/>
              <a:ext cx="4127501" cy="2527300"/>
            </a:xfrm>
            <a:prstGeom prst="roundRect">
              <a:avLst>
                <a:gd fmla="val 12060" name="adj"/>
              </a:avLst>
            </a:prstGeom>
            <a:solidFill>
              <a:srgbClr val="EBEBEB"/>
            </a:solidFill>
            <a:ln cap="flat" cmpd="sng" w="25400">
              <a:solidFill>
                <a:srgbClr val="C0C0C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6"/>
            <p:cNvSpPr txBox="1"/>
            <p:nvPr/>
          </p:nvSpPr>
          <p:spPr>
            <a:xfrm>
              <a:off x="152882" y="622300"/>
              <a:ext cx="3683002" cy="1812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planning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review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Sprint retrospective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C0C0C0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C0C0C0"/>
                  </a:solidFill>
                  <a:latin typeface="Calibri"/>
                  <a:ea typeface="Calibri"/>
                  <a:cs typeface="Calibri"/>
                  <a:sym typeface="Calibri"/>
                </a:rPr>
                <a:t>Daily scrum meeting</a:t>
              </a: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6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Event</a:t>
              </a:r>
              <a:endParaRPr sz="16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26"/>
          <p:cNvGrpSpPr/>
          <p:nvPr/>
        </p:nvGrpSpPr>
        <p:grpSpPr>
          <a:xfrm>
            <a:off x="7238654" y="3969991"/>
            <a:ext cx="3726183" cy="1840232"/>
            <a:chOff x="-1" y="-1"/>
            <a:chExt cx="4140202" cy="2044701"/>
          </a:xfrm>
        </p:grpSpPr>
        <p:sp>
          <p:nvSpPr>
            <p:cNvPr id="714" name="Google Shape;714;p26"/>
            <p:cNvSpPr/>
            <p:nvPr/>
          </p:nvSpPr>
          <p:spPr>
            <a:xfrm>
              <a:off x="12700" y="0"/>
              <a:ext cx="4127501" cy="2044700"/>
            </a:xfrm>
            <a:prstGeom prst="roundRect">
              <a:avLst>
                <a:gd fmla="val 14907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6"/>
            <p:cNvSpPr txBox="1"/>
            <p:nvPr/>
          </p:nvSpPr>
          <p:spPr>
            <a:xfrm>
              <a:off x="152882" y="622300"/>
              <a:ext cx="3771902" cy="1384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Product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Sprint backlog</a:t>
              </a:r>
              <a:endParaRPr/>
            </a:p>
            <a:p>
              <a:pPr indent="-205740" lvl="0" marL="205740" marR="0" rtl="0" algn="l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Calibri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Burndown charts</a:t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482599" y="-1"/>
              <a:ext cx="1905001" cy="5969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6"/>
            <p:cNvSpPr/>
            <p:nvPr/>
          </p:nvSpPr>
          <p:spPr>
            <a:xfrm rot="10800000">
              <a:off x="2273300" y="139700"/>
              <a:ext cx="495301" cy="457200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-1" y="-1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-1" y="342899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2146300" y="-1"/>
              <a:ext cx="622301" cy="254001"/>
            </a:xfrm>
            <a:prstGeom prst="rect">
              <a:avLst/>
            </a:prstGeom>
            <a:solidFill>
              <a:srgbClr val="00519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6"/>
            <p:cNvSpPr txBox="1"/>
            <p:nvPr/>
          </p:nvSpPr>
          <p:spPr>
            <a:xfrm>
              <a:off x="165583" y="12699"/>
              <a:ext cx="2120902" cy="569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2345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Artifacts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backlog</a:t>
            </a:r>
            <a:endParaRPr/>
          </a:p>
        </p:txBody>
      </p:sp>
      <p:sp>
        <p:nvSpPr>
          <p:cNvPr id="727" name="Google Shape;727;p27"/>
          <p:cNvSpPr txBox="1"/>
          <p:nvPr>
            <p:ph idx="1" type="body"/>
          </p:nvPr>
        </p:nvSpPr>
        <p:spPr>
          <a:xfrm>
            <a:off x="5650230" y="1318086"/>
            <a:ext cx="6231428" cy="4766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5916" lvl="0" marL="50451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Persyaratan Sistem.</a:t>
            </a:r>
            <a:endParaRPr/>
          </a:p>
          <a:p>
            <a:pPr indent="-275916" lvl="0" marL="504516" rtl="0" algn="l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Daftar pekerjaan yang ingin dicapai pada suatu proyek.</a:t>
            </a:r>
            <a:endParaRPr/>
          </a:p>
          <a:p>
            <a:pPr indent="-275916" lvl="0" marL="504516" rtl="0" algn="l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Secara ideal diekspresikan sedemikian sehingga setiap item memiliki </a:t>
            </a:r>
            <a:r>
              <a:rPr i="1" lang="en-US"/>
              <a:t>value</a:t>
            </a:r>
            <a:r>
              <a:rPr lang="en-US"/>
              <a:t> yang nyata bagi </a:t>
            </a:r>
            <a:r>
              <a:rPr i="1" lang="en-US"/>
              <a:t>end-user</a:t>
            </a:r>
            <a:r>
              <a:rPr lang="en-US"/>
              <a:t>.</a:t>
            </a:r>
            <a:endParaRPr/>
          </a:p>
          <a:p>
            <a:pPr indent="-275916" lvl="0" marL="504516" rtl="0" algn="l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Prioritas diatur oleh Product Owner.</a:t>
            </a:r>
            <a:endParaRPr/>
          </a:p>
          <a:p>
            <a:pPr indent="-275916" lvl="0" marL="504516" rtl="0" algn="l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Bisa diatur ulang prioritasnya di awal tiap sprint.</a:t>
            </a:r>
            <a:endParaRPr/>
          </a:p>
        </p:txBody>
      </p:sp>
      <p:pic>
        <p:nvPicPr>
          <p:cNvPr descr="ScrumSmallNoLabels.png" id="728" name="Google Shape;7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67972"/>
            <a:ext cx="4046220" cy="1673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9" name="Google Shape;729;p27"/>
          <p:cNvGrpSpPr/>
          <p:nvPr/>
        </p:nvGrpSpPr>
        <p:grpSpPr>
          <a:xfrm>
            <a:off x="2049780" y="4221819"/>
            <a:ext cx="2526030" cy="924805"/>
            <a:chOff x="0" y="-5780"/>
            <a:chExt cx="2806700" cy="1027561"/>
          </a:xfrm>
        </p:grpSpPr>
        <p:sp>
          <p:nvSpPr>
            <p:cNvPr id="730" name="Google Shape;730;p27"/>
            <p:cNvSpPr/>
            <p:nvPr/>
          </p:nvSpPr>
          <p:spPr>
            <a:xfrm>
              <a:off x="0" y="0"/>
              <a:ext cx="2806700" cy="1016000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005192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193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7"/>
            <p:cNvSpPr txBox="1"/>
            <p:nvPr/>
          </p:nvSpPr>
          <p:spPr>
            <a:xfrm>
              <a:off x="0" y="-5780"/>
              <a:ext cx="2806700" cy="1027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26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This is the product backlog</a:t>
              </a:r>
              <a:endParaRPr/>
            </a:p>
          </p:txBody>
        </p:sp>
      </p:grpSp>
      <p:cxnSp>
        <p:nvCxnSpPr>
          <p:cNvPr id="732" name="Google Shape;732;p27"/>
          <p:cNvCxnSpPr/>
          <p:nvPr/>
        </p:nvCxnSpPr>
        <p:spPr>
          <a:xfrm>
            <a:off x="1604010" y="3015441"/>
            <a:ext cx="388621" cy="1371601"/>
          </a:xfrm>
          <a:prstGeom prst="straightConnector1">
            <a:avLst/>
          </a:prstGeom>
          <a:noFill/>
          <a:ln cap="flat" cmpd="sng" w="38100">
            <a:solidFill>
              <a:srgbClr val="033F7F"/>
            </a:solidFill>
            <a:prstDash val="solid"/>
            <a:miter lim="400000"/>
            <a:headEnd len="med" w="med" type="triangl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8"/>
          <p:cNvSpPr txBox="1"/>
          <p:nvPr>
            <p:ph type="title"/>
          </p:nvPr>
        </p:nvSpPr>
        <p:spPr>
          <a:xfrm>
            <a:off x="838200" y="365125"/>
            <a:ext cx="10515600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Contoh Product Backlog</a:t>
            </a:r>
            <a:endParaRPr/>
          </a:p>
        </p:txBody>
      </p:sp>
      <p:graphicFrame>
        <p:nvGraphicFramePr>
          <p:cNvPr id="738" name="Google Shape;738;p28"/>
          <p:cNvGraphicFramePr/>
          <p:nvPr/>
        </p:nvGraphicFramePr>
        <p:xfrm>
          <a:off x="838201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{24D6F55E-CFCC-4747-A3D9-53CDA78DD3D3}</a:tableStyleId>
              </a:tblPr>
              <a:tblGrid>
                <a:gridCol w="8883475"/>
                <a:gridCol w="1632125"/>
              </a:tblGrid>
              <a:tr h="44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4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</a:rPr>
                        <a:t>Item Backlog</a:t>
                      </a:r>
                      <a:endParaRPr sz="3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34300" marL="34300" anchor="ctr">
                    <a:lnL cap="flat" cmpd="sng" w="25400">
                      <a:solidFill>
                        <a:srgbClr val="0051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51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51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51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8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4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</a:rPr>
                        <a:t>Estimasi</a:t>
                      </a:r>
                      <a:endParaRPr sz="3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34300" marL="34300" anchor="ctr">
                    <a:lnL cap="flat" cmpd="sng" w="25400">
                      <a:solidFill>
                        <a:srgbClr val="0051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51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51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51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88DC"/>
                    </a:solidFill>
                  </a:tcPr>
                </a:tc>
              </a:tr>
              <a:tr h="52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Allow a guest to make a reservation. Fitur untuk tamu agar bisa membuat reservasi.</a:t>
                      </a:r>
                      <a:endParaRPr sz="2500" u="none" cap="none" strike="noStrike"/>
                    </a:p>
                  </a:txBody>
                  <a:tcPr marT="34300" marB="34300" marR="34300" marL="34300" anchor="ctr">
                    <a:lnT cap="flat" cmpd="sng" w="25400">
                      <a:solidFill>
                        <a:srgbClr val="0051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3</a:t>
                      </a:r>
                      <a:endParaRPr/>
                    </a:p>
                  </a:txBody>
                  <a:tcPr marT="34300" marB="34300" marR="34300" marL="34300" anchor="ctr">
                    <a:lnT cap="flat" cmpd="sng" w="25400">
                      <a:solidFill>
                        <a:srgbClr val="0051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BEBEB"/>
                    </a:solidFill>
                  </a:tcPr>
                </a:tc>
              </a:tr>
              <a:tr h="52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Sebagai seorang tamu, saya ingin membatalkan pemesanan. </a:t>
                      </a:r>
                      <a:endParaRPr sz="2500" u="none" cap="none" strike="noStrike"/>
                    </a:p>
                  </a:txBody>
                  <a:tcPr marT="34300" marB="34300" marR="34300" marL="34300" anchor="ctr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5</a:t>
                      </a:r>
                      <a:endParaRPr/>
                    </a:p>
                  </a:txBody>
                  <a:tcPr marT="34300" marB="34300" marR="34300" marL="34300" anchor="ctr">
                    <a:solidFill>
                      <a:srgbClr val="EBEBEB"/>
                    </a:solidFill>
                  </a:tcPr>
                </a:tc>
              </a:tr>
              <a:tr h="558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Sebagai seorang tamu, saya ingin mengubah tanggal pemesanan.</a:t>
                      </a:r>
                      <a:endParaRPr sz="2500" u="none" cap="none" strike="noStrike"/>
                    </a:p>
                  </a:txBody>
                  <a:tcPr marT="34300" marB="34300" marR="34300" marL="34300" anchor="ctr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3</a:t>
                      </a:r>
                      <a:endParaRPr/>
                    </a:p>
                  </a:txBody>
                  <a:tcPr marT="34300" marB="34300" marR="34300" marL="34300" anchor="ctr">
                    <a:solidFill>
                      <a:srgbClr val="EBEBEB"/>
                    </a:solidFill>
                  </a:tcPr>
                </a:tc>
              </a:tr>
              <a:tr h="85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Sebagai seorang karyawan hotel saya ingin bisa membuat laporan pendapatan per kamar.</a:t>
                      </a:r>
                      <a:endParaRPr sz="2500" u="none" cap="none" strike="noStrike"/>
                    </a:p>
                  </a:txBody>
                  <a:tcPr marT="34300" marB="34300" marR="34300" marL="34300" anchor="ctr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8</a:t>
                      </a:r>
                      <a:endParaRPr/>
                    </a:p>
                  </a:txBody>
                  <a:tcPr marT="34300" marB="34300" marR="34300" marL="34300" anchor="ctr">
                    <a:solidFill>
                      <a:srgbClr val="EBEBEB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Memperbaiki </a:t>
                      </a:r>
                      <a:r>
                        <a:rPr i="1" lang="en-US" sz="2500" u="none" cap="none" strike="noStrike"/>
                        <a:t>error </a:t>
                      </a:r>
                      <a:r>
                        <a:rPr i="0" lang="en-US" sz="2500" u="none" cap="none" strike="noStrike"/>
                        <a:t>dan </a:t>
                      </a:r>
                      <a:r>
                        <a:rPr i="1" lang="en-US" sz="2500" u="none" cap="none" strike="noStrike"/>
                        <a:t>exception.</a:t>
                      </a:r>
                      <a:endParaRPr sz="2500" u="none" cap="none" strike="noStrike"/>
                    </a:p>
                  </a:txBody>
                  <a:tcPr marT="34300" marB="34300" marR="34300" marL="34300" anchor="ctr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8</a:t>
                      </a:r>
                      <a:endParaRPr/>
                    </a:p>
                  </a:txBody>
                  <a:tcPr marT="34300" marB="34300" marR="34300" marL="34300" anchor="ctr">
                    <a:solidFill>
                      <a:srgbClr val="EBEBEB"/>
                    </a:solidFill>
                  </a:tcPr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...</a:t>
                      </a:r>
                      <a:endParaRPr/>
                    </a:p>
                  </a:txBody>
                  <a:tcPr marT="34300" marB="34300" marR="34300" marL="34300" anchor="ctr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30</a:t>
                      </a:r>
                      <a:endParaRPr/>
                    </a:p>
                  </a:txBody>
                  <a:tcPr marT="34300" marB="34300" marR="34300" marL="34300" anchor="ctr">
                    <a:solidFill>
                      <a:srgbClr val="EBEBEB"/>
                    </a:solidFill>
                  </a:tcPr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...</a:t>
                      </a:r>
                      <a:endParaRPr/>
                    </a:p>
                  </a:txBody>
                  <a:tcPr marT="34300" marB="34300" marR="34300" marL="34300" anchor="ctr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50</a:t>
                      </a:r>
                      <a:endParaRPr/>
                    </a:p>
                  </a:txBody>
                  <a:tcPr marT="34300" marB="34300" marR="34300" marL="34300" anchor="ctr"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>
        <p14:rippl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Sprint Goal</a:t>
            </a:r>
            <a:endParaRPr/>
          </a:p>
        </p:txBody>
      </p:sp>
      <p:sp>
        <p:nvSpPr>
          <p:cNvPr id="744" name="Google Shape;744;p29"/>
          <p:cNvSpPr txBox="1"/>
          <p:nvPr>
            <p:ph idx="1" type="body"/>
          </p:nvPr>
        </p:nvSpPr>
        <p:spPr>
          <a:xfrm>
            <a:off x="838200" y="1520190"/>
            <a:ext cx="1051560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Sebuah pernyataan pendek yang menegaskan pekerjaan kita akan fokus kemana pada saat berlangsungnya suatu Sprint.</a:t>
            </a:r>
            <a:endParaRPr/>
          </a:p>
        </p:txBody>
      </p:sp>
      <p:sp>
        <p:nvSpPr>
          <p:cNvPr id="745" name="Google Shape;745;p29"/>
          <p:cNvSpPr/>
          <p:nvPr/>
        </p:nvSpPr>
        <p:spPr>
          <a:xfrm>
            <a:off x="1597082" y="3292475"/>
            <a:ext cx="4411980" cy="1748790"/>
          </a:xfrm>
          <a:prstGeom prst="roundRect">
            <a:avLst>
              <a:gd fmla="val 15686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00519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9"/>
          <p:cNvSpPr/>
          <p:nvPr/>
        </p:nvSpPr>
        <p:spPr>
          <a:xfrm>
            <a:off x="2031422" y="3292475"/>
            <a:ext cx="2343150" cy="411480"/>
          </a:xfrm>
          <a:prstGeom prst="rect">
            <a:avLst/>
          </a:prstGeom>
          <a:solidFill>
            <a:srgbClr val="00519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9"/>
          <p:cNvSpPr/>
          <p:nvPr/>
        </p:nvSpPr>
        <p:spPr>
          <a:xfrm rot="10800000">
            <a:off x="4283131" y="3292475"/>
            <a:ext cx="445772" cy="411481"/>
          </a:xfrm>
          <a:custGeom>
            <a:rect b="b" l="l" r="r" t="t"/>
            <a:pathLst>
              <a:path extrusionOk="0" h="21600" w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519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9"/>
          <p:cNvSpPr/>
          <p:nvPr/>
        </p:nvSpPr>
        <p:spPr>
          <a:xfrm>
            <a:off x="1597081" y="3292475"/>
            <a:ext cx="445772" cy="411481"/>
          </a:xfrm>
          <a:custGeom>
            <a:rect b="b" l="l" r="r" t="t"/>
            <a:pathLst>
              <a:path extrusionOk="0" h="21600" w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519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9"/>
          <p:cNvSpPr txBox="1"/>
          <p:nvPr/>
        </p:nvSpPr>
        <p:spPr>
          <a:xfrm>
            <a:off x="1746107" y="3258185"/>
            <a:ext cx="3421638" cy="495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Aplikasi Database</a:t>
            </a:r>
            <a:endParaRPr/>
          </a:p>
        </p:txBody>
      </p:sp>
      <p:sp>
        <p:nvSpPr>
          <p:cNvPr id="750" name="Google Shape;750;p29"/>
          <p:cNvSpPr/>
          <p:nvPr/>
        </p:nvSpPr>
        <p:spPr>
          <a:xfrm>
            <a:off x="5654731" y="4492625"/>
            <a:ext cx="4902431" cy="1748790"/>
          </a:xfrm>
          <a:prstGeom prst="roundRect">
            <a:avLst>
              <a:gd fmla="val 15686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00519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9"/>
          <p:cNvSpPr/>
          <p:nvPr/>
        </p:nvSpPr>
        <p:spPr>
          <a:xfrm>
            <a:off x="6089072" y="4492625"/>
            <a:ext cx="2343150" cy="411480"/>
          </a:xfrm>
          <a:prstGeom prst="rect">
            <a:avLst/>
          </a:prstGeom>
          <a:solidFill>
            <a:srgbClr val="00519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9"/>
          <p:cNvSpPr/>
          <p:nvPr/>
        </p:nvSpPr>
        <p:spPr>
          <a:xfrm rot="10800000">
            <a:off x="8340781" y="4492625"/>
            <a:ext cx="445772" cy="411481"/>
          </a:xfrm>
          <a:custGeom>
            <a:rect b="b" l="l" r="r" t="t"/>
            <a:pathLst>
              <a:path extrusionOk="0" h="21600" w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519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9"/>
          <p:cNvSpPr/>
          <p:nvPr/>
        </p:nvSpPr>
        <p:spPr>
          <a:xfrm>
            <a:off x="5654731" y="4492625"/>
            <a:ext cx="445772" cy="411481"/>
          </a:xfrm>
          <a:custGeom>
            <a:rect b="b" l="l" r="r" t="t"/>
            <a:pathLst>
              <a:path extrusionOk="0" h="21600" w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519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9"/>
          <p:cNvSpPr txBox="1"/>
          <p:nvPr/>
        </p:nvSpPr>
        <p:spPr>
          <a:xfrm>
            <a:off x="5803756" y="4458335"/>
            <a:ext cx="2834642" cy="49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Aplikasi Fintek</a:t>
            </a:r>
            <a:endParaRPr sz="252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9"/>
          <p:cNvSpPr/>
          <p:nvPr/>
        </p:nvSpPr>
        <p:spPr>
          <a:xfrm>
            <a:off x="5654732" y="2423795"/>
            <a:ext cx="4902430" cy="1383030"/>
          </a:xfrm>
          <a:prstGeom prst="roundRect">
            <a:avLst>
              <a:gd fmla="val 19835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00519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9"/>
          <p:cNvSpPr/>
          <p:nvPr/>
        </p:nvSpPr>
        <p:spPr>
          <a:xfrm>
            <a:off x="6089072" y="2423795"/>
            <a:ext cx="2343150" cy="411480"/>
          </a:xfrm>
          <a:prstGeom prst="rect">
            <a:avLst/>
          </a:prstGeom>
          <a:solidFill>
            <a:srgbClr val="00519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9"/>
          <p:cNvSpPr/>
          <p:nvPr/>
        </p:nvSpPr>
        <p:spPr>
          <a:xfrm rot="10800000">
            <a:off x="8340781" y="2423795"/>
            <a:ext cx="445772" cy="411481"/>
          </a:xfrm>
          <a:custGeom>
            <a:rect b="b" l="l" r="r" t="t"/>
            <a:pathLst>
              <a:path extrusionOk="0" h="21600" w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519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9"/>
          <p:cNvSpPr/>
          <p:nvPr/>
        </p:nvSpPr>
        <p:spPr>
          <a:xfrm>
            <a:off x="5654731" y="2423795"/>
            <a:ext cx="445772" cy="411481"/>
          </a:xfrm>
          <a:custGeom>
            <a:rect b="b" l="l" r="r" t="t"/>
            <a:pathLst>
              <a:path extrusionOk="0" h="21600" w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519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9"/>
          <p:cNvSpPr txBox="1"/>
          <p:nvPr/>
        </p:nvSpPr>
        <p:spPr>
          <a:xfrm>
            <a:off x="5803756" y="2389505"/>
            <a:ext cx="2834642" cy="49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Life Sciences</a:t>
            </a:r>
            <a:endParaRPr/>
          </a:p>
        </p:txBody>
      </p:sp>
      <p:sp>
        <p:nvSpPr>
          <p:cNvPr id="760" name="Google Shape;760;p29"/>
          <p:cNvSpPr txBox="1"/>
          <p:nvPr/>
        </p:nvSpPr>
        <p:spPr>
          <a:xfrm>
            <a:off x="5780896" y="2846705"/>
            <a:ext cx="4902430" cy="907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Menyediakan fitur-fitur yang dibutuhkan untuk studi populasi genetic.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9"/>
          <p:cNvSpPr txBox="1"/>
          <p:nvPr/>
        </p:nvSpPr>
        <p:spPr>
          <a:xfrm>
            <a:off x="5780895" y="4797425"/>
            <a:ext cx="45684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Membantu menyediakan indikator-indikator teknis secara real-time dengan streaming data.</a:t>
            </a:r>
            <a:endParaRPr sz="252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9"/>
          <p:cNvSpPr txBox="1"/>
          <p:nvPr/>
        </p:nvSpPr>
        <p:spPr>
          <a:xfrm>
            <a:off x="1705661" y="3627755"/>
            <a:ext cx="41949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Membuat aplikasi kita bisa berjalan di SQL Server dan Oracle</a:t>
            </a:r>
            <a:endParaRPr sz="252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2" name="Google Shape;102;p3"/>
          <p:cNvGrpSpPr/>
          <p:nvPr/>
        </p:nvGrpSpPr>
        <p:grpSpPr>
          <a:xfrm>
            <a:off x="692727" y="1147057"/>
            <a:ext cx="10515600" cy="4966263"/>
            <a:chOff x="-1" y="-1"/>
            <a:chExt cx="9410702" cy="6070602"/>
          </a:xfrm>
        </p:grpSpPr>
        <p:sp>
          <p:nvSpPr>
            <p:cNvPr id="103" name="Google Shape;103;p3"/>
            <p:cNvSpPr/>
            <p:nvPr/>
          </p:nvSpPr>
          <p:spPr>
            <a:xfrm>
              <a:off x="12700" y="25400"/>
              <a:ext cx="9398001" cy="6045201"/>
            </a:xfrm>
            <a:prstGeom prst="roundRect">
              <a:avLst>
                <a:gd fmla="val 5042" name="adj"/>
              </a:avLst>
            </a:prstGeom>
            <a:solidFill>
              <a:srgbClr val="F4F4F4"/>
            </a:solidFill>
            <a:ln cap="flat" cmpd="sng" w="50800">
              <a:solidFill>
                <a:srgbClr val="92110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 txBox="1"/>
            <p:nvPr/>
          </p:nvSpPr>
          <p:spPr>
            <a:xfrm>
              <a:off x="254297" y="1057410"/>
              <a:ext cx="8915402" cy="4514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-243840" lvl="0" marL="24384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Scrum adalah sebuah proses Agile yang memungkinkan kita untuk fokus kepada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delivery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dengan nilai bisnis tertinggi dalam waktu yang paling singkat.</a:t>
              </a:r>
              <a:endParaRPr/>
            </a:p>
            <a:p>
              <a:pPr indent="-85090" lvl="0" marL="24384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43840" lvl="0" marL="24384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Scrum memungkinkan kita untuk melakukan inspeksi terhadap software yang dibuat secara cepat dan berulang-ulang (setiap 2 minggu – 1 bulan sekali)</a:t>
              </a:r>
              <a:endParaRPr/>
            </a:p>
            <a:p>
              <a:pPr indent="-85090" lvl="0" marL="24384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43840" lvl="0" marL="24384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Personel dari sisi bisnis menentukan prioritas. Tim secara mandiri menentukan jalan yang terbaik untuk men-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deliver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fitur-fitur dengan prioritas tertinggi.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indent="-243840" lvl="0" marL="24384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Setiap 2 minggu – 1 bulan sekali, setiap orang bisa melihat hasil kerja berupa software yang bisa digunakan, yang kemudian bisa diputuskan untuk dirilis atau dilanjutkan pengembangannya pada sprint berikutnya.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2599" y="38099"/>
              <a:ext cx="4140201" cy="736601"/>
            </a:xfrm>
            <a:prstGeom prst="rect">
              <a:avLst/>
            </a:prstGeom>
            <a:solidFill>
              <a:srgbClr val="92110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 rot="10800000">
              <a:off x="4584700" y="317499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92110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" y="12699"/>
              <a:ext cx="495301" cy="457201"/>
            </a:xfrm>
            <a:custGeom>
              <a:rect b="b" l="l" r="r" t="t"/>
              <a:pathLst>
                <a:path extrusionOk="0" h="21600" w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92110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1" y="457199"/>
              <a:ext cx="584201" cy="317501"/>
            </a:xfrm>
            <a:prstGeom prst="rect">
              <a:avLst/>
            </a:prstGeom>
            <a:solidFill>
              <a:srgbClr val="92110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95800" y="-1"/>
              <a:ext cx="584201" cy="330201"/>
            </a:xfrm>
            <a:prstGeom prst="rect">
              <a:avLst/>
            </a:prstGeom>
            <a:solidFill>
              <a:srgbClr val="92110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317982" y="38099"/>
              <a:ext cx="4356102" cy="84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3279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369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Scrum in 100 words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Mengelola Sprint Backlog</a:t>
            </a:r>
            <a:endParaRPr/>
          </a:p>
        </p:txBody>
      </p:sp>
      <p:sp>
        <p:nvSpPr>
          <p:cNvPr id="768" name="Google Shape;768;p30"/>
          <p:cNvSpPr txBox="1"/>
          <p:nvPr>
            <p:ph idx="1" type="body"/>
          </p:nvPr>
        </p:nvSpPr>
        <p:spPr>
          <a:xfrm>
            <a:off x="235527" y="1690688"/>
            <a:ext cx="11637818" cy="4435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556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•"/>
            </a:pPr>
            <a:r>
              <a:rPr lang="en-US"/>
              <a:t>Setiap orang memilih sendiri backlog mana yang ingin dia kerjakan.</a:t>
            </a:r>
            <a:endParaRPr/>
          </a:p>
          <a:p>
            <a:pPr indent="-350043" lvl="1" marL="887253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Tidak ada penugasan.</a:t>
            </a:r>
            <a:endParaRPr/>
          </a:p>
          <a:p>
            <a:pPr indent="-355600" lvl="0" marL="58420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•"/>
            </a:pPr>
            <a:r>
              <a:rPr lang="en-US"/>
              <a:t>Estimasi pekerjaan yang belum selesai diperbarui setiap hari.</a:t>
            </a:r>
            <a:endParaRPr/>
          </a:p>
          <a:p>
            <a:pPr indent="-355600" lvl="0" marL="58420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•"/>
            </a:pPr>
            <a:r>
              <a:rPr lang="en-US"/>
              <a:t>Setiap anggota tim boleh menambah, menghapus, atau mengubah Sprint Backlog.</a:t>
            </a:r>
            <a:endParaRPr/>
          </a:p>
          <a:p>
            <a:pPr indent="-355600" lvl="0" marL="58420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•"/>
            </a:pPr>
            <a:r>
              <a:rPr lang="en-US"/>
              <a:t>Mulai dan tetap bekerja selama waktu Sprint berjalan.</a:t>
            </a:r>
            <a:endParaRPr/>
          </a:p>
          <a:p>
            <a:pPr indent="-355600" lvl="0" marL="58420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88888"/>
              <a:buChar char="•"/>
            </a:pPr>
            <a:r>
              <a:rPr lang="en-US"/>
              <a:t>Jika ada pekerjaan yang kurang jelas, buatlah menjadi satu item Sprint Backlog dengan perkiraan waktu yang dilebihkan untuk di-breakdown nanti.</a:t>
            </a:r>
            <a:endParaRPr sz="3600"/>
          </a:p>
          <a:p>
            <a:pPr indent="-355600" lvl="0" marL="58420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•"/>
            </a:pPr>
            <a:r>
              <a:rPr lang="en-US"/>
              <a:t>Perbarui sisa pekerjaan yang belum selesai bebarengan dengan bertambah jelasnya keseluruhan pekerjaan.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Contoh Sprint Backlog</a:t>
            </a:r>
            <a:endParaRPr/>
          </a:p>
        </p:txBody>
      </p:sp>
      <p:grpSp>
        <p:nvGrpSpPr>
          <p:cNvPr id="774" name="Google Shape;774;p31"/>
          <p:cNvGrpSpPr/>
          <p:nvPr/>
        </p:nvGrpSpPr>
        <p:grpSpPr>
          <a:xfrm>
            <a:off x="2152650" y="1716374"/>
            <a:ext cx="3314700" cy="544893"/>
            <a:chOff x="0" y="-10618"/>
            <a:chExt cx="3683000" cy="605437"/>
          </a:xfrm>
        </p:grpSpPr>
        <p:sp>
          <p:nvSpPr>
            <p:cNvPr id="775" name="Google Shape;775;p31"/>
            <p:cNvSpPr/>
            <p:nvPr/>
          </p:nvSpPr>
          <p:spPr>
            <a:xfrm>
              <a:off x="0" y="0"/>
              <a:ext cx="3683000" cy="584200"/>
            </a:xfrm>
            <a:prstGeom prst="rect">
              <a:avLst/>
            </a:prstGeom>
            <a:solidFill>
              <a:srgbClr val="3C88DC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46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1"/>
            <p:cNvSpPr txBox="1"/>
            <p:nvPr/>
          </p:nvSpPr>
          <p:spPr>
            <a:xfrm>
              <a:off x="0" y="-10618"/>
              <a:ext cx="3683000" cy="60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spAutoFit/>
            </a:bodyPr>
            <a:lstStyle/>
            <a:p>
              <a:pPr indent="0" lvl="0" marL="0" marR="0" rtl="0" algn="l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Pekerjaan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p31"/>
          <p:cNvGrpSpPr/>
          <p:nvPr/>
        </p:nvGrpSpPr>
        <p:grpSpPr>
          <a:xfrm>
            <a:off x="2152650" y="2251710"/>
            <a:ext cx="3314700" cy="525780"/>
            <a:chOff x="0" y="0"/>
            <a:chExt cx="3683000" cy="584200"/>
          </a:xfrm>
        </p:grpSpPr>
        <p:sp>
          <p:nvSpPr>
            <p:cNvPr id="778" name="Google Shape;778;p31"/>
            <p:cNvSpPr/>
            <p:nvPr/>
          </p:nvSpPr>
          <p:spPr>
            <a:xfrm>
              <a:off x="0" y="0"/>
              <a:ext cx="3683000" cy="584200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1"/>
            <p:cNvSpPr txBox="1"/>
            <p:nvPr/>
          </p:nvSpPr>
          <p:spPr>
            <a:xfrm>
              <a:off x="0" y="12536"/>
              <a:ext cx="3683000" cy="55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Koding UI</a:t>
              </a:r>
              <a:endParaRPr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31"/>
          <p:cNvGrpSpPr/>
          <p:nvPr/>
        </p:nvGrpSpPr>
        <p:grpSpPr>
          <a:xfrm>
            <a:off x="2152650" y="2777490"/>
            <a:ext cx="3314700" cy="525780"/>
            <a:chOff x="0" y="0"/>
            <a:chExt cx="3683000" cy="584200"/>
          </a:xfrm>
        </p:grpSpPr>
        <p:sp>
          <p:nvSpPr>
            <p:cNvPr id="781" name="Google Shape;781;p31"/>
            <p:cNvSpPr/>
            <p:nvPr/>
          </p:nvSpPr>
          <p:spPr>
            <a:xfrm>
              <a:off x="0" y="0"/>
              <a:ext cx="3683000" cy="584200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1"/>
            <p:cNvSpPr txBox="1"/>
            <p:nvPr/>
          </p:nvSpPr>
          <p:spPr>
            <a:xfrm>
              <a:off x="0" y="12536"/>
              <a:ext cx="3683000" cy="55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Koding middleware</a:t>
              </a:r>
              <a:endParaRPr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31"/>
          <p:cNvGrpSpPr/>
          <p:nvPr/>
        </p:nvGrpSpPr>
        <p:grpSpPr>
          <a:xfrm>
            <a:off x="2152650" y="3303270"/>
            <a:ext cx="3314700" cy="525780"/>
            <a:chOff x="0" y="0"/>
            <a:chExt cx="3683000" cy="584200"/>
          </a:xfrm>
        </p:grpSpPr>
        <p:sp>
          <p:nvSpPr>
            <p:cNvPr id="784" name="Google Shape;784;p31"/>
            <p:cNvSpPr/>
            <p:nvPr/>
          </p:nvSpPr>
          <p:spPr>
            <a:xfrm>
              <a:off x="0" y="0"/>
              <a:ext cx="3683000" cy="584200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1"/>
            <p:cNvSpPr txBox="1"/>
            <p:nvPr/>
          </p:nvSpPr>
          <p:spPr>
            <a:xfrm>
              <a:off x="0" y="12536"/>
              <a:ext cx="3683000" cy="55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 middleware</a:t>
              </a:r>
              <a:endParaRPr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6" name="Google Shape;786;p31"/>
          <p:cNvGrpSpPr/>
          <p:nvPr/>
        </p:nvGrpSpPr>
        <p:grpSpPr>
          <a:xfrm>
            <a:off x="2152650" y="3829050"/>
            <a:ext cx="3314700" cy="525780"/>
            <a:chOff x="0" y="0"/>
            <a:chExt cx="3683000" cy="584200"/>
          </a:xfrm>
        </p:grpSpPr>
        <p:sp>
          <p:nvSpPr>
            <p:cNvPr id="787" name="Google Shape;787;p31"/>
            <p:cNvSpPr/>
            <p:nvPr/>
          </p:nvSpPr>
          <p:spPr>
            <a:xfrm>
              <a:off x="0" y="0"/>
              <a:ext cx="3683000" cy="584200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1"/>
            <p:cNvSpPr txBox="1"/>
            <p:nvPr/>
          </p:nvSpPr>
          <p:spPr>
            <a:xfrm>
              <a:off x="0" y="12536"/>
              <a:ext cx="3683000" cy="55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Bikin menu help</a:t>
              </a:r>
              <a:endParaRPr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9" name="Google Shape;789;p31"/>
          <p:cNvGrpSpPr/>
          <p:nvPr/>
        </p:nvGrpSpPr>
        <p:grpSpPr>
          <a:xfrm>
            <a:off x="2152650" y="4354830"/>
            <a:ext cx="3314700" cy="525780"/>
            <a:chOff x="0" y="0"/>
            <a:chExt cx="3683000" cy="584200"/>
          </a:xfrm>
        </p:grpSpPr>
        <p:sp>
          <p:nvSpPr>
            <p:cNvPr id="790" name="Google Shape;790;p31"/>
            <p:cNvSpPr/>
            <p:nvPr/>
          </p:nvSpPr>
          <p:spPr>
            <a:xfrm>
              <a:off x="0" y="0"/>
              <a:ext cx="3683000" cy="584200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1"/>
            <p:cNvSpPr txBox="1"/>
            <p:nvPr/>
          </p:nvSpPr>
          <p:spPr>
            <a:xfrm>
              <a:off x="0" y="12536"/>
              <a:ext cx="3683000" cy="55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Buat class-class utama</a:t>
              </a:r>
              <a:endParaRPr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2" name="Google Shape;792;p31"/>
          <p:cNvGrpSpPr/>
          <p:nvPr/>
        </p:nvGrpSpPr>
        <p:grpSpPr>
          <a:xfrm>
            <a:off x="5467350" y="1716374"/>
            <a:ext cx="914400" cy="544893"/>
            <a:chOff x="0" y="-10618"/>
            <a:chExt cx="1016000" cy="605437"/>
          </a:xfrm>
        </p:grpSpPr>
        <p:sp>
          <p:nvSpPr>
            <p:cNvPr id="793" name="Google Shape;793;p31"/>
            <p:cNvSpPr/>
            <p:nvPr/>
          </p:nvSpPr>
          <p:spPr>
            <a:xfrm>
              <a:off x="0" y="0"/>
              <a:ext cx="1016000" cy="584200"/>
            </a:xfrm>
            <a:prstGeom prst="rect">
              <a:avLst/>
            </a:prstGeom>
            <a:solidFill>
              <a:srgbClr val="3C88DC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46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1"/>
            <p:cNvSpPr txBox="1"/>
            <p:nvPr/>
          </p:nvSpPr>
          <p:spPr>
            <a:xfrm>
              <a:off x="0" y="-10618"/>
              <a:ext cx="1016000" cy="60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spAutoFit/>
            </a:bodyPr>
            <a:lstStyle/>
            <a:p>
              <a:pPr indent="0" lvl="0" marL="0" marR="0" rtl="0" algn="l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Senin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5" name="Google Shape;795;p31"/>
          <p:cNvGrpSpPr/>
          <p:nvPr/>
        </p:nvGrpSpPr>
        <p:grpSpPr>
          <a:xfrm>
            <a:off x="5467350" y="2251709"/>
            <a:ext cx="914400" cy="2628902"/>
            <a:chOff x="0" y="-1"/>
            <a:chExt cx="1016000" cy="2921002"/>
          </a:xfrm>
        </p:grpSpPr>
        <p:grpSp>
          <p:nvGrpSpPr>
            <p:cNvPr id="796" name="Google Shape;796;p31"/>
            <p:cNvGrpSpPr/>
            <p:nvPr/>
          </p:nvGrpSpPr>
          <p:grpSpPr>
            <a:xfrm>
              <a:off x="0" y="-1"/>
              <a:ext cx="1016000" cy="584201"/>
              <a:chOff x="0" y="0"/>
              <a:chExt cx="1016000" cy="584200"/>
            </a:xfrm>
          </p:grpSpPr>
          <p:sp>
            <p:nvSpPr>
              <p:cNvPr id="797" name="Google Shape;797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</p:grpSp>
        <p:grpSp>
          <p:nvGrpSpPr>
            <p:cNvPr id="799" name="Google Shape;799;p31"/>
            <p:cNvGrpSpPr/>
            <p:nvPr/>
          </p:nvGrpSpPr>
          <p:grpSpPr>
            <a:xfrm>
              <a:off x="0" y="584199"/>
              <a:ext cx="1016000" cy="584201"/>
              <a:chOff x="0" y="0"/>
              <a:chExt cx="1016000" cy="584200"/>
            </a:xfrm>
          </p:grpSpPr>
          <p:sp>
            <p:nvSpPr>
              <p:cNvPr id="800" name="Google Shape;800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  <p:grpSp>
          <p:nvGrpSpPr>
            <p:cNvPr id="802" name="Google Shape;802;p31"/>
            <p:cNvGrpSpPr/>
            <p:nvPr/>
          </p:nvGrpSpPr>
          <p:grpSpPr>
            <a:xfrm>
              <a:off x="0" y="1168400"/>
              <a:ext cx="1016000" cy="584200"/>
              <a:chOff x="0" y="0"/>
              <a:chExt cx="1016000" cy="584200"/>
            </a:xfrm>
          </p:grpSpPr>
          <p:sp>
            <p:nvSpPr>
              <p:cNvPr id="803" name="Google Shape;803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/>
              <p:cNvSpPr txBox="1"/>
              <p:nvPr/>
            </p:nvSpPr>
            <p:spPr>
              <a:xfrm>
                <a:off x="0" y="12536"/>
                <a:ext cx="1016000" cy="559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</p:grpSp>
        <p:grpSp>
          <p:nvGrpSpPr>
            <p:cNvPr id="805" name="Google Shape;805;p31"/>
            <p:cNvGrpSpPr/>
            <p:nvPr/>
          </p:nvGrpSpPr>
          <p:grpSpPr>
            <a:xfrm>
              <a:off x="0" y="1752600"/>
              <a:ext cx="1016000" cy="584201"/>
              <a:chOff x="0" y="0"/>
              <a:chExt cx="1016000" cy="584200"/>
            </a:xfrm>
          </p:grpSpPr>
          <p:sp>
            <p:nvSpPr>
              <p:cNvPr id="806" name="Google Shape;806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  <p:grpSp>
          <p:nvGrpSpPr>
            <p:cNvPr id="808" name="Google Shape;808;p31"/>
            <p:cNvGrpSpPr/>
            <p:nvPr/>
          </p:nvGrpSpPr>
          <p:grpSpPr>
            <a:xfrm>
              <a:off x="0" y="2336800"/>
              <a:ext cx="1016000" cy="584201"/>
              <a:chOff x="0" y="0"/>
              <a:chExt cx="1016000" cy="584200"/>
            </a:xfrm>
          </p:grpSpPr>
          <p:sp>
            <p:nvSpPr>
              <p:cNvPr id="809" name="Google Shape;809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</p:grpSp>
      </p:grpSp>
      <p:grpSp>
        <p:nvGrpSpPr>
          <p:cNvPr id="811" name="Google Shape;811;p31"/>
          <p:cNvGrpSpPr/>
          <p:nvPr/>
        </p:nvGrpSpPr>
        <p:grpSpPr>
          <a:xfrm>
            <a:off x="6381750" y="1725930"/>
            <a:ext cx="914400" cy="525780"/>
            <a:chOff x="0" y="0"/>
            <a:chExt cx="1016000" cy="584200"/>
          </a:xfrm>
        </p:grpSpPr>
        <p:sp>
          <p:nvSpPr>
            <p:cNvPr id="812" name="Google Shape;812;p31"/>
            <p:cNvSpPr/>
            <p:nvPr/>
          </p:nvSpPr>
          <p:spPr>
            <a:xfrm>
              <a:off x="0" y="0"/>
              <a:ext cx="1016000" cy="584200"/>
            </a:xfrm>
            <a:prstGeom prst="rect">
              <a:avLst/>
            </a:prstGeom>
            <a:solidFill>
              <a:srgbClr val="3C88DC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46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1"/>
            <p:cNvSpPr txBox="1"/>
            <p:nvPr/>
          </p:nvSpPr>
          <p:spPr>
            <a:xfrm>
              <a:off x="0" y="105"/>
              <a:ext cx="1016000" cy="583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spAutoFit/>
            </a:bodyPr>
            <a:lstStyle/>
            <a:p>
              <a:pPr indent="0" lvl="0" marL="0" marR="0" rtl="0" algn="l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Selasa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4" name="Google Shape;814;p31"/>
          <p:cNvGrpSpPr/>
          <p:nvPr/>
        </p:nvGrpSpPr>
        <p:grpSpPr>
          <a:xfrm>
            <a:off x="6381750" y="2251709"/>
            <a:ext cx="914400" cy="2628902"/>
            <a:chOff x="0" y="-1"/>
            <a:chExt cx="1016000" cy="2921002"/>
          </a:xfrm>
        </p:grpSpPr>
        <p:grpSp>
          <p:nvGrpSpPr>
            <p:cNvPr id="815" name="Google Shape;815;p31"/>
            <p:cNvGrpSpPr/>
            <p:nvPr/>
          </p:nvGrpSpPr>
          <p:grpSpPr>
            <a:xfrm>
              <a:off x="0" y="-1"/>
              <a:ext cx="1016000" cy="584201"/>
              <a:chOff x="0" y="0"/>
              <a:chExt cx="1016000" cy="584200"/>
            </a:xfrm>
          </p:grpSpPr>
          <p:sp>
            <p:nvSpPr>
              <p:cNvPr id="816" name="Google Shape;816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</p:grpSp>
        <p:grpSp>
          <p:nvGrpSpPr>
            <p:cNvPr id="818" name="Google Shape;818;p31"/>
            <p:cNvGrpSpPr/>
            <p:nvPr/>
          </p:nvGrpSpPr>
          <p:grpSpPr>
            <a:xfrm>
              <a:off x="0" y="584199"/>
              <a:ext cx="1016000" cy="584201"/>
              <a:chOff x="0" y="0"/>
              <a:chExt cx="1016000" cy="584200"/>
            </a:xfrm>
          </p:grpSpPr>
          <p:sp>
            <p:nvSpPr>
              <p:cNvPr id="819" name="Google Shape;819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  <p:grpSp>
          <p:nvGrpSpPr>
            <p:cNvPr id="821" name="Google Shape;821;p31"/>
            <p:cNvGrpSpPr/>
            <p:nvPr/>
          </p:nvGrpSpPr>
          <p:grpSpPr>
            <a:xfrm>
              <a:off x="0" y="1168400"/>
              <a:ext cx="1016000" cy="584200"/>
              <a:chOff x="0" y="0"/>
              <a:chExt cx="1016000" cy="584200"/>
            </a:xfrm>
          </p:grpSpPr>
          <p:sp>
            <p:nvSpPr>
              <p:cNvPr id="822" name="Google Shape;822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/>
              <p:cNvSpPr txBox="1"/>
              <p:nvPr/>
            </p:nvSpPr>
            <p:spPr>
              <a:xfrm>
                <a:off x="0" y="12536"/>
                <a:ext cx="1016000" cy="559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  <p:sp>
          <p:nvSpPr>
            <p:cNvPr id="824" name="Google Shape;824;p31"/>
            <p:cNvSpPr/>
            <p:nvPr/>
          </p:nvSpPr>
          <p:spPr>
            <a:xfrm>
              <a:off x="0" y="1752600"/>
              <a:ext cx="1016000" cy="5842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5" name="Google Shape;825;p31"/>
            <p:cNvGrpSpPr/>
            <p:nvPr/>
          </p:nvGrpSpPr>
          <p:grpSpPr>
            <a:xfrm>
              <a:off x="0" y="2336800"/>
              <a:ext cx="1016000" cy="584201"/>
              <a:chOff x="0" y="0"/>
              <a:chExt cx="1016000" cy="584200"/>
            </a:xfrm>
          </p:grpSpPr>
          <p:sp>
            <p:nvSpPr>
              <p:cNvPr id="826" name="Google Shape;826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</p:grpSp>
      </p:grpSp>
      <p:grpSp>
        <p:nvGrpSpPr>
          <p:cNvPr id="828" name="Google Shape;828;p31"/>
          <p:cNvGrpSpPr/>
          <p:nvPr/>
        </p:nvGrpSpPr>
        <p:grpSpPr>
          <a:xfrm>
            <a:off x="7296150" y="1716374"/>
            <a:ext cx="914400" cy="544893"/>
            <a:chOff x="0" y="-10618"/>
            <a:chExt cx="1016000" cy="605437"/>
          </a:xfrm>
        </p:grpSpPr>
        <p:sp>
          <p:nvSpPr>
            <p:cNvPr id="829" name="Google Shape;829;p31"/>
            <p:cNvSpPr/>
            <p:nvPr/>
          </p:nvSpPr>
          <p:spPr>
            <a:xfrm>
              <a:off x="0" y="0"/>
              <a:ext cx="1016000" cy="584200"/>
            </a:xfrm>
            <a:prstGeom prst="rect">
              <a:avLst/>
            </a:prstGeom>
            <a:solidFill>
              <a:srgbClr val="3C88DC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46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1"/>
            <p:cNvSpPr txBox="1"/>
            <p:nvPr/>
          </p:nvSpPr>
          <p:spPr>
            <a:xfrm>
              <a:off x="0" y="-10618"/>
              <a:ext cx="1016000" cy="60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spAutoFit/>
            </a:bodyPr>
            <a:lstStyle/>
            <a:p>
              <a:pPr indent="0" lvl="0" marL="0" marR="0" rtl="0" algn="l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Rabu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31"/>
          <p:cNvGrpSpPr/>
          <p:nvPr/>
        </p:nvGrpSpPr>
        <p:grpSpPr>
          <a:xfrm>
            <a:off x="8210550" y="1725930"/>
            <a:ext cx="914400" cy="525780"/>
            <a:chOff x="0" y="0"/>
            <a:chExt cx="1016000" cy="584200"/>
          </a:xfrm>
        </p:grpSpPr>
        <p:sp>
          <p:nvSpPr>
            <p:cNvPr id="832" name="Google Shape;832;p31"/>
            <p:cNvSpPr/>
            <p:nvPr/>
          </p:nvSpPr>
          <p:spPr>
            <a:xfrm>
              <a:off x="0" y="0"/>
              <a:ext cx="1016000" cy="584200"/>
            </a:xfrm>
            <a:prstGeom prst="rect">
              <a:avLst/>
            </a:prstGeom>
            <a:solidFill>
              <a:srgbClr val="3C88DC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46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1"/>
            <p:cNvSpPr txBox="1"/>
            <p:nvPr/>
          </p:nvSpPr>
          <p:spPr>
            <a:xfrm>
              <a:off x="0" y="105"/>
              <a:ext cx="1016000" cy="583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spAutoFit/>
            </a:bodyPr>
            <a:lstStyle/>
            <a:p>
              <a:pPr indent="0" lvl="0" marL="0" marR="0" rtl="0" algn="l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Kamis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4" name="Google Shape;834;p31"/>
          <p:cNvGrpSpPr/>
          <p:nvPr/>
        </p:nvGrpSpPr>
        <p:grpSpPr>
          <a:xfrm>
            <a:off x="8210550" y="2251709"/>
            <a:ext cx="914400" cy="3154682"/>
            <a:chOff x="0" y="-1"/>
            <a:chExt cx="1016000" cy="3505202"/>
          </a:xfrm>
        </p:grpSpPr>
        <p:sp>
          <p:nvSpPr>
            <p:cNvPr id="835" name="Google Shape;835;p31"/>
            <p:cNvSpPr/>
            <p:nvPr/>
          </p:nvSpPr>
          <p:spPr>
            <a:xfrm>
              <a:off x="0" y="-1"/>
              <a:ext cx="1016000" cy="5842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6" name="Google Shape;836;p31"/>
            <p:cNvGrpSpPr/>
            <p:nvPr/>
          </p:nvGrpSpPr>
          <p:grpSpPr>
            <a:xfrm>
              <a:off x="0" y="584199"/>
              <a:ext cx="1016000" cy="584201"/>
              <a:chOff x="0" y="0"/>
              <a:chExt cx="1016000" cy="584200"/>
            </a:xfrm>
          </p:grpSpPr>
          <p:sp>
            <p:nvSpPr>
              <p:cNvPr id="837" name="Google Shape;837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</p:grpSp>
        <p:grpSp>
          <p:nvGrpSpPr>
            <p:cNvPr id="839" name="Google Shape;839;p31"/>
            <p:cNvGrpSpPr/>
            <p:nvPr/>
          </p:nvGrpSpPr>
          <p:grpSpPr>
            <a:xfrm>
              <a:off x="0" y="1168399"/>
              <a:ext cx="1016000" cy="584201"/>
              <a:chOff x="0" y="0"/>
              <a:chExt cx="1016000" cy="584200"/>
            </a:xfrm>
          </p:grpSpPr>
          <p:sp>
            <p:nvSpPr>
              <p:cNvPr id="840" name="Google Shape;840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/>
              </a:p>
            </p:txBody>
          </p:sp>
        </p:grpSp>
        <p:sp>
          <p:nvSpPr>
            <p:cNvPr id="842" name="Google Shape;842;p31"/>
            <p:cNvSpPr/>
            <p:nvPr/>
          </p:nvSpPr>
          <p:spPr>
            <a:xfrm>
              <a:off x="0" y="1752600"/>
              <a:ext cx="1016000" cy="5842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3" name="Google Shape;843;p31"/>
            <p:cNvGrpSpPr/>
            <p:nvPr/>
          </p:nvGrpSpPr>
          <p:grpSpPr>
            <a:xfrm>
              <a:off x="0" y="2336800"/>
              <a:ext cx="1016000" cy="584201"/>
              <a:chOff x="0" y="0"/>
              <a:chExt cx="1016000" cy="584200"/>
            </a:xfrm>
          </p:grpSpPr>
          <p:sp>
            <p:nvSpPr>
              <p:cNvPr id="844" name="Google Shape;844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</p:grpSp>
        <p:grpSp>
          <p:nvGrpSpPr>
            <p:cNvPr id="846" name="Google Shape;846;p31"/>
            <p:cNvGrpSpPr/>
            <p:nvPr/>
          </p:nvGrpSpPr>
          <p:grpSpPr>
            <a:xfrm>
              <a:off x="0" y="2921000"/>
              <a:ext cx="1016000" cy="584201"/>
              <a:chOff x="0" y="0"/>
              <a:chExt cx="1016000" cy="584200"/>
            </a:xfrm>
          </p:grpSpPr>
          <p:sp>
            <p:nvSpPr>
              <p:cNvPr id="847" name="Google Shape;847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</p:grpSp>
      </p:grpSp>
      <p:grpSp>
        <p:nvGrpSpPr>
          <p:cNvPr id="849" name="Google Shape;849;p31"/>
          <p:cNvGrpSpPr/>
          <p:nvPr/>
        </p:nvGrpSpPr>
        <p:grpSpPr>
          <a:xfrm>
            <a:off x="9124950" y="1725930"/>
            <a:ext cx="914400" cy="525780"/>
            <a:chOff x="0" y="0"/>
            <a:chExt cx="1016000" cy="584200"/>
          </a:xfrm>
        </p:grpSpPr>
        <p:sp>
          <p:nvSpPr>
            <p:cNvPr id="850" name="Google Shape;850;p31"/>
            <p:cNvSpPr/>
            <p:nvPr/>
          </p:nvSpPr>
          <p:spPr>
            <a:xfrm>
              <a:off x="0" y="0"/>
              <a:ext cx="1016000" cy="584200"/>
            </a:xfrm>
            <a:prstGeom prst="rect">
              <a:avLst/>
            </a:prstGeom>
            <a:solidFill>
              <a:srgbClr val="3C88DC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46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1"/>
            <p:cNvSpPr txBox="1"/>
            <p:nvPr/>
          </p:nvSpPr>
          <p:spPr>
            <a:xfrm>
              <a:off x="0" y="105"/>
              <a:ext cx="1016000" cy="583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spAutoFit/>
            </a:bodyPr>
            <a:lstStyle/>
            <a:p>
              <a:pPr indent="0" lvl="0" marL="0" marR="0" rtl="0" algn="l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Jumat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2" name="Google Shape;852;p31"/>
          <p:cNvGrpSpPr/>
          <p:nvPr/>
        </p:nvGrpSpPr>
        <p:grpSpPr>
          <a:xfrm>
            <a:off x="9124950" y="2251709"/>
            <a:ext cx="914400" cy="3154682"/>
            <a:chOff x="0" y="-1"/>
            <a:chExt cx="1016000" cy="3505202"/>
          </a:xfrm>
        </p:grpSpPr>
        <p:sp>
          <p:nvSpPr>
            <p:cNvPr id="853" name="Google Shape;853;p31"/>
            <p:cNvSpPr/>
            <p:nvPr/>
          </p:nvSpPr>
          <p:spPr>
            <a:xfrm>
              <a:off x="0" y="-1"/>
              <a:ext cx="1016000" cy="5842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0" y="584199"/>
              <a:ext cx="1016000" cy="5842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5" name="Google Shape;855;p31"/>
            <p:cNvGrpSpPr/>
            <p:nvPr/>
          </p:nvGrpSpPr>
          <p:grpSpPr>
            <a:xfrm>
              <a:off x="0" y="1168399"/>
              <a:ext cx="1016000" cy="584201"/>
              <a:chOff x="0" y="0"/>
              <a:chExt cx="1016000" cy="584200"/>
            </a:xfrm>
          </p:grpSpPr>
          <p:sp>
            <p:nvSpPr>
              <p:cNvPr id="856" name="Google Shape;856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</p:grpSp>
        <p:sp>
          <p:nvSpPr>
            <p:cNvPr id="858" name="Google Shape;858;p31"/>
            <p:cNvSpPr/>
            <p:nvPr/>
          </p:nvSpPr>
          <p:spPr>
            <a:xfrm>
              <a:off x="0" y="1752600"/>
              <a:ext cx="1016000" cy="5842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9" name="Google Shape;859;p31"/>
            <p:cNvGrpSpPr/>
            <p:nvPr/>
          </p:nvGrpSpPr>
          <p:grpSpPr>
            <a:xfrm>
              <a:off x="0" y="2336800"/>
              <a:ext cx="1016000" cy="584201"/>
              <a:chOff x="0" y="0"/>
              <a:chExt cx="1016000" cy="584200"/>
            </a:xfrm>
          </p:grpSpPr>
          <p:sp>
            <p:nvSpPr>
              <p:cNvPr id="860" name="Google Shape;860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</p:grpSp>
        <p:sp>
          <p:nvSpPr>
            <p:cNvPr id="862" name="Google Shape;862;p31"/>
            <p:cNvSpPr/>
            <p:nvPr/>
          </p:nvSpPr>
          <p:spPr>
            <a:xfrm>
              <a:off x="0" y="2921000"/>
              <a:ext cx="1016000" cy="5842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1"/>
          <p:cNvGrpSpPr/>
          <p:nvPr/>
        </p:nvGrpSpPr>
        <p:grpSpPr>
          <a:xfrm>
            <a:off x="2152649" y="2251709"/>
            <a:ext cx="6057903" cy="3154682"/>
            <a:chOff x="-1" y="-1"/>
            <a:chExt cx="6731002" cy="3505202"/>
          </a:xfrm>
        </p:grpSpPr>
        <p:grpSp>
          <p:nvGrpSpPr>
            <p:cNvPr id="864" name="Google Shape;864;p31"/>
            <p:cNvGrpSpPr/>
            <p:nvPr/>
          </p:nvGrpSpPr>
          <p:grpSpPr>
            <a:xfrm>
              <a:off x="-1" y="2921000"/>
              <a:ext cx="3683001" cy="584201"/>
              <a:chOff x="0" y="0"/>
              <a:chExt cx="3683000" cy="584200"/>
            </a:xfrm>
          </p:grpSpPr>
          <p:sp>
            <p:nvSpPr>
              <p:cNvPr id="865" name="Google Shape;865;p31"/>
              <p:cNvSpPr/>
              <p:nvPr/>
            </p:nvSpPr>
            <p:spPr>
              <a:xfrm>
                <a:off x="0" y="0"/>
                <a:ext cx="3683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/>
              <p:cNvSpPr txBox="1"/>
              <p:nvPr/>
            </p:nvSpPr>
            <p:spPr>
              <a:xfrm>
                <a:off x="0" y="12537"/>
                <a:ext cx="3683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Tambahin log error</a:t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7" name="Google Shape;867;p31"/>
            <p:cNvSpPr/>
            <p:nvPr/>
          </p:nvSpPr>
          <p:spPr>
            <a:xfrm>
              <a:off x="3683000" y="2921000"/>
              <a:ext cx="1016001" cy="5842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4699000" y="2921000"/>
              <a:ext cx="1016001" cy="5842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9" name="Google Shape;869;p31"/>
            <p:cNvGrpSpPr/>
            <p:nvPr/>
          </p:nvGrpSpPr>
          <p:grpSpPr>
            <a:xfrm>
              <a:off x="5715000" y="-1"/>
              <a:ext cx="1016001" cy="584201"/>
              <a:chOff x="0" y="0"/>
              <a:chExt cx="1016000" cy="584200"/>
            </a:xfrm>
          </p:grpSpPr>
          <p:sp>
            <p:nvSpPr>
              <p:cNvPr id="870" name="Google Shape;870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</p:grpSp>
        <p:grpSp>
          <p:nvGrpSpPr>
            <p:cNvPr id="872" name="Google Shape;872;p31"/>
            <p:cNvGrpSpPr/>
            <p:nvPr/>
          </p:nvGrpSpPr>
          <p:grpSpPr>
            <a:xfrm>
              <a:off x="5715000" y="584199"/>
              <a:ext cx="1016001" cy="584201"/>
              <a:chOff x="0" y="0"/>
              <a:chExt cx="1016000" cy="584200"/>
            </a:xfrm>
          </p:grpSpPr>
          <p:sp>
            <p:nvSpPr>
              <p:cNvPr id="873" name="Google Shape;873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/>
              </a:p>
            </p:txBody>
          </p:sp>
        </p:grpSp>
        <p:grpSp>
          <p:nvGrpSpPr>
            <p:cNvPr id="875" name="Google Shape;875;p31"/>
            <p:cNvGrpSpPr/>
            <p:nvPr/>
          </p:nvGrpSpPr>
          <p:grpSpPr>
            <a:xfrm>
              <a:off x="5715000" y="1168399"/>
              <a:ext cx="1016001" cy="584201"/>
              <a:chOff x="0" y="0"/>
              <a:chExt cx="1016000" cy="584200"/>
            </a:xfrm>
          </p:grpSpPr>
          <p:sp>
            <p:nvSpPr>
              <p:cNvPr id="876" name="Google Shape;876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  <p:sp>
          <p:nvSpPr>
            <p:cNvPr id="878" name="Google Shape;878;p31"/>
            <p:cNvSpPr/>
            <p:nvPr/>
          </p:nvSpPr>
          <p:spPr>
            <a:xfrm>
              <a:off x="5715000" y="1752600"/>
              <a:ext cx="1016001" cy="5842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9" name="Google Shape;879;p31"/>
            <p:cNvGrpSpPr/>
            <p:nvPr/>
          </p:nvGrpSpPr>
          <p:grpSpPr>
            <a:xfrm>
              <a:off x="5715000" y="2336800"/>
              <a:ext cx="1016001" cy="584201"/>
              <a:chOff x="0" y="0"/>
              <a:chExt cx="1016000" cy="584200"/>
            </a:xfrm>
          </p:grpSpPr>
          <p:sp>
            <p:nvSpPr>
              <p:cNvPr id="880" name="Google Shape;880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</p:grpSp>
        <p:grpSp>
          <p:nvGrpSpPr>
            <p:cNvPr id="882" name="Google Shape;882;p31"/>
            <p:cNvGrpSpPr/>
            <p:nvPr/>
          </p:nvGrpSpPr>
          <p:grpSpPr>
            <a:xfrm>
              <a:off x="5715000" y="2921000"/>
              <a:ext cx="1016001" cy="584201"/>
              <a:chOff x="0" y="0"/>
              <a:chExt cx="1016000" cy="584200"/>
            </a:xfrm>
          </p:grpSpPr>
          <p:sp>
            <p:nvSpPr>
              <p:cNvPr id="883" name="Google Shape;883;p31"/>
              <p:cNvSpPr/>
              <p:nvPr/>
            </p:nvSpPr>
            <p:spPr>
              <a:xfrm>
                <a:off x="0" y="0"/>
                <a:ext cx="1016000" cy="584200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1"/>
              <p:cNvSpPr txBox="1"/>
              <p:nvPr/>
            </p:nvSpPr>
            <p:spPr>
              <a:xfrm>
                <a:off x="0" y="12537"/>
                <a:ext cx="1016000" cy="55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2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2"/>
          <p:cNvSpPr/>
          <p:nvPr/>
        </p:nvSpPr>
        <p:spPr>
          <a:xfrm>
            <a:off x="1866900" y="1200150"/>
            <a:ext cx="8446770" cy="49097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A0A0A0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76200" rotWithShape="0" dir="2148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82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32"/>
          <p:cNvSpPr txBox="1"/>
          <p:nvPr>
            <p:ph type="title"/>
          </p:nvPr>
        </p:nvSpPr>
        <p:spPr>
          <a:xfrm>
            <a:off x="838200" y="365125"/>
            <a:ext cx="10515600" cy="83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Contoh Diagram “Sprint Burndown"</a:t>
            </a:r>
            <a:endParaRPr/>
          </a:p>
        </p:txBody>
      </p:sp>
      <p:graphicFrame>
        <p:nvGraphicFramePr>
          <p:cNvPr id="891" name="Google Shape;891;p32"/>
          <p:cNvGraphicFramePr/>
          <p:nvPr/>
        </p:nvGraphicFramePr>
        <p:xfrm>
          <a:off x="2184089" y="1200150"/>
          <a:ext cx="7900988" cy="4627802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892" name="Google Shape;892;p32"/>
          <p:cNvSpPr txBox="1"/>
          <p:nvPr/>
        </p:nvSpPr>
        <p:spPr>
          <a:xfrm rot="-5399233">
            <a:off x="281884" y="3018505"/>
            <a:ext cx="3605567" cy="41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</a:t>
            </a:r>
            <a:endParaRPr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warp dir="out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3"/>
          <p:cNvSpPr/>
          <p:nvPr/>
        </p:nvSpPr>
        <p:spPr>
          <a:xfrm>
            <a:off x="2872740" y="2891790"/>
            <a:ext cx="6869430" cy="36347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A0A0A0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76200" rotWithShape="0" dir="2148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33"/>
          <p:cNvSpPr txBox="1"/>
          <p:nvPr/>
        </p:nvSpPr>
        <p:spPr>
          <a:xfrm rot="-5399233">
            <a:off x="1936051" y="4372822"/>
            <a:ext cx="2560322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</a:t>
            </a:r>
            <a:endParaRPr sz="20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p33"/>
          <p:cNvCxnSpPr/>
          <p:nvPr/>
        </p:nvCxnSpPr>
        <p:spPr>
          <a:xfrm>
            <a:off x="3832860" y="5280660"/>
            <a:ext cx="5395155" cy="115"/>
          </a:xfrm>
          <a:prstGeom prst="straightConnector1">
            <a:avLst/>
          </a:prstGeom>
          <a:noFill/>
          <a:ln cap="flat" cmpd="sng" w="25400">
            <a:solidFill>
              <a:srgbClr val="728FBC">
                <a:alpha val="4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00" name="Google Shape;900;p33"/>
          <p:cNvCxnSpPr/>
          <p:nvPr/>
        </p:nvCxnSpPr>
        <p:spPr>
          <a:xfrm>
            <a:off x="3832860" y="3806190"/>
            <a:ext cx="5395155" cy="115"/>
          </a:xfrm>
          <a:prstGeom prst="straightConnector1">
            <a:avLst/>
          </a:prstGeom>
          <a:noFill/>
          <a:ln cap="flat" cmpd="sng" w="25400">
            <a:solidFill>
              <a:srgbClr val="728FBC">
                <a:alpha val="4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01" name="Google Shape;901;p33"/>
          <p:cNvCxnSpPr/>
          <p:nvPr/>
        </p:nvCxnSpPr>
        <p:spPr>
          <a:xfrm>
            <a:off x="3832860" y="4297680"/>
            <a:ext cx="5395155" cy="115"/>
          </a:xfrm>
          <a:prstGeom prst="straightConnector1">
            <a:avLst/>
          </a:prstGeom>
          <a:noFill/>
          <a:ln cap="flat" cmpd="sng" w="25400">
            <a:solidFill>
              <a:srgbClr val="728FBC">
                <a:alpha val="4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02" name="Google Shape;902;p33"/>
          <p:cNvCxnSpPr/>
          <p:nvPr/>
        </p:nvCxnSpPr>
        <p:spPr>
          <a:xfrm>
            <a:off x="3832860" y="4789170"/>
            <a:ext cx="5395155" cy="115"/>
          </a:xfrm>
          <a:prstGeom prst="straightConnector1">
            <a:avLst/>
          </a:prstGeom>
          <a:noFill/>
          <a:ln cap="flat" cmpd="sng" w="25400">
            <a:solidFill>
              <a:srgbClr val="728FBC">
                <a:alpha val="4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03" name="Google Shape;903;p33"/>
          <p:cNvCxnSpPr/>
          <p:nvPr/>
        </p:nvCxnSpPr>
        <p:spPr>
          <a:xfrm>
            <a:off x="3832860" y="5772150"/>
            <a:ext cx="5395155" cy="115"/>
          </a:xfrm>
          <a:prstGeom prst="straightConnector1">
            <a:avLst/>
          </a:prstGeom>
          <a:noFill/>
          <a:ln cap="flat" cmpd="sng" w="25400">
            <a:solidFill>
              <a:srgbClr val="728FBC">
                <a:alpha val="4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04" name="Google Shape;904;p33"/>
          <p:cNvSpPr txBox="1"/>
          <p:nvPr/>
        </p:nvSpPr>
        <p:spPr>
          <a:xfrm>
            <a:off x="3295650" y="3606576"/>
            <a:ext cx="49149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905" name="Google Shape;905;p33"/>
          <p:cNvSpPr txBox="1"/>
          <p:nvPr/>
        </p:nvSpPr>
        <p:spPr>
          <a:xfrm>
            <a:off x="3295650" y="4098066"/>
            <a:ext cx="49149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906" name="Google Shape;906;p33"/>
          <p:cNvSpPr txBox="1"/>
          <p:nvPr/>
        </p:nvSpPr>
        <p:spPr>
          <a:xfrm>
            <a:off x="3295650" y="4589556"/>
            <a:ext cx="49149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907" name="Google Shape;907;p33"/>
          <p:cNvSpPr txBox="1"/>
          <p:nvPr/>
        </p:nvSpPr>
        <p:spPr>
          <a:xfrm>
            <a:off x="3295650" y="5081046"/>
            <a:ext cx="49149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908" name="Google Shape;908;p33"/>
          <p:cNvSpPr txBox="1"/>
          <p:nvPr/>
        </p:nvSpPr>
        <p:spPr>
          <a:xfrm>
            <a:off x="3295650" y="5549676"/>
            <a:ext cx="49149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09" name="Google Shape;909;p33"/>
          <p:cNvSpPr txBox="1"/>
          <p:nvPr/>
        </p:nvSpPr>
        <p:spPr>
          <a:xfrm>
            <a:off x="3935730" y="5709696"/>
            <a:ext cx="84582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Senin</a:t>
            </a:r>
            <a:endParaRPr sz="20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33"/>
          <p:cNvSpPr txBox="1"/>
          <p:nvPr/>
        </p:nvSpPr>
        <p:spPr>
          <a:xfrm>
            <a:off x="5021580" y="5709696"/>
            <a:ext cx="84582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Selasa</a:t>
            </a:r>
            <a:endParaRPr sz="20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33"/>
          <p:cNvSpPr txBox="1"/>
          <p:nvPr/>
        </p:nvSpPr>
        <p:spPr>
          <a:xfrm>
            <a:off x="6107430" y="5709696"/>
            <a:ext cx="84582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Rabu</a:t>
            </a:r>
            <a:endParaRPr sz="20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33"/>
          <p:cNvSpPr txBox="1"/>
          <p:nvPr/>
        </p:nvSpPr>
        <p:spPr>
          <a:xfrm>
            <a:off x="7193280" y="5709696"/>
            <a:ext cx="84582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Kamis</a:t>
            </a:r>
            <a:endParaRPr sz="20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33"/>
          <p:cNvSpPr txBox="1"/>
          <p:nvPr/>
        </p:nvSpPr>
        <p:spPr>
          <a:xfrm>
            <a:off x="8279130" y="5709696"/>
            <a:ext cx="84582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Jum’at</a:t>
            </a:r>
            <a:endParaRPr sz="20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4" name="Google Shape;914;p33"/>
          <p:cNvGrpSpPr/>
          <p:nvPr/>
        </p:nvGrpSpPr>
        <p:grpSpPr>
          <a:xfrm>
            <a:off x="2152650" y="203467"/>
            <a:ext cx="3314700" cy="450316"/>
            <a:chOff x="0" y="-2526"/>
            <a:chExt cx="3683000" cy="500351"/>
          </a:xfrm>
        </p:grpSpPr>
        <p:sp>
          <p:nvSpPr>
            <p:cNvPr id="915" name="Google Shape;915;p33"/>
            <p:cNvSpPr/>
            <p:nvPr/>
          </p:nvSpPr>
          <p:spPr>
            <a:xfrm>
              <a:off x="0" y="0"/>
              <a:ext cx="3683000" cy="495300"/>
            </a:xfrm>
            <a:prstGeom prst="rect">
              <a:avLst/>
            </a:prstGeom>
            <a:solidFill>
              <a:srgbClr val="3C88DC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193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3"/>
            <p:cNvSpPr txBox="1"/>
            <p:nvPr/>
          </p:nvSpPr>
          <p:spPr>
            <a:xfrm>
              <a:off x="0" y="-2526"/>
              <a:ext cx="3683000" cy="500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26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Pekerjaan</a:t>
              </a:r>
              <a:endParaRPr sz="27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33"/>
          <p:cNvGrpSpPr/>
          <p:nvPr/>
        </p:nvGrpSpPr>
        <p:grpSpPr>
          <a:xfrm>
            <a:off x="2152650" y="636637"/>
            <a:ext cx="3314700" cy="475515"/>
            <a:chOff x="0" y="-10174"/>
            <a:chExt cx="3683000" cy="528349"/>
          </a:xfrm>
        </p:grpSpPr>
        <p:sp>
          <p:nvSpPr>
            <p:cNvPr id="918" name="Google Shape;918;p33"/>
            <p:cNvSpPr/>
            <p:nvPr/>
          </p:nvSpPr>
          <p:spPr>
            <a:xfrm>
              <a:off x="0" y="6350"/>
              <a:ext cx="3683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3"/>
            <p:cNvSpPr txBox="1"/>
            <p:nvPr/>
          </p:nvSpPr>
          <p:spPr>
            <a:xfrm>
              <a:off x="0" y="-10174"/>
              <a:ext cx="3683000" cy="528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Koding UI</a:t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3"/>
          <p:cNvGrpSpPr/>
          <p:nvPr/>
        </p:nvGrpSpPr>
        <p:grpSpPr>
          <a:xfrm>
            <a:off x="2152650" y="1082407"/>
            <a:ext cx="3314700" cy="475515"/>
            <a:chOff x="0" y="-10174"/>
            <a:chExt cx="3683000" cy="528349"/>
          </a:xfrm>
        </p:grpSpPr>
        <p:sp>
          <p:nvSpPr>
            <p:cNvPr id="921" name="Google Shape;921;p33"/>
            <p:cNvSpPr/>
            <p:nvPr/>
          </p:nvSpPr>
          <p:spPr>
            <a:xfrm>
              <a:off x="0" y="6350"/>
              <a:ext cx="3683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3"/>
            <p:cNvSpPr txBox="1"/>
            <p:nvPr/>
          </p:nvSpPr>
          <p:spPr>
            <a:xfrm>
              <a:off x="0" y="-10174"/>
              <a:ext cx="3683000" cy="528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Koding middleware</a:t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33"/>
          <p:cNvGrpSpPr/>
          <p:nvPr/>
        </p:nvGrpSpPr>
        <p:grpSpPr>
          <a:xfrm>
            <a:off x="2152650" y="1528177"/>
            <a:ext cx="3314700" cy="475515"/>
            <a:chOff x="0" y="-10174"/>
            <a:chExt cx="3683000" cy="528349"/>
          </a:xfrm>
        </p:grpSpPr>
        <p:sp>
          <p:nvSpPr>
            <p:cNvPr id="924" name="Google Shape;924;p33"/>
            <p:cNvSpPr/>
            <p:nvPr/>
          </p:nvSpPr>
          <p:spPr>
            <a:xfrm>
              <a:off x="0" y="6350"/>
              <a:ext cx="3683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3"/>
            <p:cNvSpPr txBox="1"/>
            <p:nvPr/>
          </p:nvSpPr>
          <p:spPr>
            <a:xfrm>
              <a:off x="0" y="-10174"/>
              <a:ext cx="3683000" cy="528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Ngetes middleware</a:t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3"/>
          <p:cNvGrpSpPr/>
          <p:nvPr/>
        </p:nvGrpSpPr>
        <p:grpSpPr>
          <a:xfrm>
            <a:off x="2152650" y="1973947"/>
            <a:ext cx="3314700" cy="475515"/>
            <a:chOff x="0" y="-10174"/>
            <a:chExt cx="3683000" cy="528349"/>
          </a:xfrm>
        </p:grpSpPr>
        <p:sp>
          <p:nvSpPr>
            <p:cNvPr id="927" name="Google Shape;927;p33"/>
            <p:cNvSpPr/>
            <p:nvPr/>
          </p:nvSpPr>
          <p:spPr>
            <a:xfrm>
              <a:off x="0" y="6350"/>
              <a:ext cx="3683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3"/>
            <p:cNvSpPr txBox="1"/>
            <p:nvPr/>
          </p:nvSpPr>
          <p:spPr>
            <a:xfrm>
              <a:off x="0" y="-10174"/>
              <a:ext cx="3683000" cy="528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Bikin menu Help</a:t>
              </a:r>
              <a:endParaRPr/>
            </a:p>
          </p:txBody>
        </p:sp>
      </p:grpSp>
      <p:grpSp>
        <p:nvGrpSpPr>
          <p:cNvPr id="929" name="Google Shape;929;p33"/>
          <p:cNvGrpSpPr/>
          <p:nvPr/>
        </p:nvGrpSpPr>
        <p:grpSpPr>
          <a:xfrm>
            <a:off x="5467350" y="203467"/>
            <a:ext cx="914400" cy="450316"/>
            <a:chOff x="0" y="-2526"/>
            <a:chExt cx="1016000" cy="500351"/>
          </a:xfrm>
        </p:grpSpPr>
        <p:sp>
          <p:nvSpPr>
            <p:cNvPr id="930" name="Google Shape;930;p33"/>
            <p:cNvSpPr/>
            <p:nvPr/>
          </p:nvSpPr>
          <p:spPr>
            <a:xfrm>
              <a:off x="0" y="0"/>
              <a:ext cx="1016000" cy="495300"/>
            </a:xfrm>
            <a:prstGeom prst="rect">
              <a:avLst/>
            </a:prstGeom>
            <a:solidFill>
              <a:srgbClr val="3C88DC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193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3"/>
            <p:cNvSpPr txBox="1"/>
            <p:nvPr/>
          </p:nvSpPr>
          <p:spPr>
            <a:xfrm>
              <a:off x="0" y="-2526"/>
              <a:ext cx="1016000" cy="500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26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Sen</a:t>
              </a:r>
              <a:endParaRPr sz="27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33"/>
          <p:cNvGrpSpPr/>
          <p:nvPr/>
        </p:nvGrpSpPr>
        <p:grpSpPr>
          <a:xfrm>
            <a:off x="5467350" y="636637"/>
            <a:ext cx="914400" cy="475515"/>
            <a:chOff x="0" y="-10174"/>
            <a:chExt cx="1016000" cy="528349"/>
          </a:xfrm>
        </p:grpSpPr>
        <p:sp>
          <p:nvSpPr>
            <p:cNvPr id="933" name="Google Shape;933;p33"/>
            <p:cNvSpPr/>
            <p:nvPr/>
          </p:nvSpPr>
          <p:spPr>
            <a:xfrm>
              <a:off x="0" y="635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3"/>
            <p:cNvSpPr txBox="1"/>
            <p:nvPr/>
          </p:nvSpPr>
          <p:spPr>
            <a:xfrm>
              <a:off x="0" y="-10174"/>
              <a:ext cx="1016000" cy="528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spAutoFit/>
            </a:bodyPr>
            <a:lstStyle/>
            <a:p>
              <a:pPr indent="0" lvl="0" marL="0" marR="139567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935" name="Google Shape;935;p33"/>
          <p:cNvGrpSpPr/>
          <p:nvPr/>
        </p:nvGrpSpPr>
        <p:grpSpPr>
          <a:xfrm>
            <a:off x="5467350" y="1082407"/>
            <a:ext cx="914400" cy="475515"/>
            <a:chOff x="0" y="-10174"/>
            <a:chExt cx="1016000" cy="528349"/>
          </a:xfrm>
        </p:grpSpPr>
        <p:sp>
          <p:nvSpPr>
            <p:cNvPr id="936" name="Google Shape;936;p33"/>
            <p:cNvSpPr/>
            <p:nvPr/>
          </p:nvSpPr>
          <p:spPr>
            <a:xfrm>
              <a:off x="0" y="635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3"/>
            <p:cNvSpPr txBox="1"/>
            <p:nvPr/>
          </p:nvSpPr>
          <p:spPr>
            <a:xfrm>
              <a:off x="0" y="-10174"/>
              <a:ext cx="1016000" cy="528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spAutoFit/>
            </a:bodyPr>
            <a:lstStyle/>
            <a:p>
              <a:pPr indent="0" lvl="0" marL="0" marR="139567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  <p:grpSp>
        <p:nvGrpSpPr>
          <p:cNvPr id="938" name="Google Shape;938;p33"/>
          <p:cNvGrpSpPr/>
          <p:nvPr/>
        </p:nvGrpSpPr>
        <p:grpSpPr>
          <a:xfrm>
            <a:off x="5467350" y="1528177"/>
            <a:ext cx="914400" cy="475515"/>
            <a:chOff x="0" y="-10174"/>
            <a:chExt cx="1016000" cy="528349"/>
          </a:xfrm>
        </p:grpSpPr>
        <p:sp>
          <p:nvSpPr>
            <p:cNvPr id="939" name="Google Shape;939;p33"/>
            <p:cNvSpPr/>
            <p:nvPr/>
          </p:nvSpPr>
          <p:spPr>
            <a:xfrm>
              <a:off x="0" y="635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3"/>
            <p:cNvSpPr txBox="1"/>
            <p:nvPr/>
          </p:nvSpPr>
          <p:spPr>
            <a:xfrm>
              <a:off x="0" y="-10174"/>
              <a:ext cx="1016000" cy="528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spAutoFit/>
            </a:bodyPr>
            <a:lstStyle/>
            <a:p>
              <a:pPr indent="0" lvl="0" marL="0" marR="139567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941" name="Google Shape;941;p33"/>
          <p:cNvGrpSpPr/>
          <p:nvPr/>
        </p:nvGrpSpPr>
        <p:grpSpPr>
          <a:xfrm>
            <a:off x="5467350" y="1973947"/>
            <a:ext cx="914400" cy="475515"/>
            <a:chOff x="0" y="-10174"/>
            <a:chExt cx="1016000" cy="528349"/>
          </a:xfrm>
        </p:grpSpPr>
        <p:sp>
          <p:nvSpPr>
            <p:cNvPr id="942" name="Google Shape;942;p33"/>
            <p:cNvSpPr/>
            <p:nvPr/>
          </p:nvSpPr>
          <p:spPr>
            <a:xfrm>
              <a:off x="0" y="635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3"/>
            <p:cNvSpPr txBox="1"/>
            <p:nvPr/>
          </p:nvSpPr>
          <p:spPr>
            <a:xfrm>
              <a:off x="0" y="-10174"/>
              <a:ext cx="1016000" cy="528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spAutoFit/>
            </a:bodyPr>
            <a:lstStyle/>
            <a:p>
              <a:pPr indent="0" lvl="0" marL="0" marR="139567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/>
            </a:p>
          </p:txBody>
        </p:sp>
      </p:grpSp>
      <p:grpSp>
        <p:nvGrpSpPr>
          <p:cNvPr id="944" name="Google Shape;944;p33"/>
          <p:cNvGrpSpPr/>
          <p:nvPr/>
        </p:nvGrpSpPr>
        <p:grpSpPr>
          <a:xfrm>
            <a:off x="6381750" y="203467"/>
            <a:ext cx="914400" cy="450316"/>
            <a:chOff x="0" y="-2526"/>
            <a:chExt cx="1016000" cy="500351"/>
          </a:xfrm>
        </p:grpSpPr>
        <p:sp>
          <p:nvSpPr>
            <p:cNvPr id="945" name="Google Shape;945;p33"/>
            <p:cNvSpPr/>
            <p:nvPr/>
          </p:nvSpPr>
          <p:spPr>
            <a:xfrm>
              <a:off x="0" y="0"/>
              <a:ext cx="1016000" cy="495300"/>
            </a:xfrm>
            <a:prstGeom prst="rect">
              <a:avLst/>
            </a:prstGeom>
            <a:solidFill>
              <a:srgbClr val="3C88DC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193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3"/>
            <p:cNvSpPr txBox="1"/>
            <p:nvPr/>
          </p:nvSpPr>
          <p:spPr>
            <a:xfrm>
              <a:off x="0" y="-2526"/>
              <a:ext cx="1016000" cy="500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26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Sel</a:t>
              </a:r>
              <a:endParaRPr sz="27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3"/>
          <p:cNvGrpSpPr/>
          <p:nvPr/>
        </p:nvGrpSpPr>
        <p:grpSpPr>
          <a:xfrm>
            <a:off x="7296150" y="203467"/>
            <a:ext cx="914400" cy="450316"/>
            <a:chOff x="0" y="-2526"/>
            <a:chExt cx="1016000" cy="500351"/>
          </a:xfrm>
        </p:grpSpPr>
        <p:sp>
          <p:nvSpPr>
            <p:cNvPr id="948" name="Google Shape;948;p33"/>
            <p:cNvSpPr/>
            <p:nvPr/>
          </p:nvSpPr>
          <p:spPr>
            <a:xfrm>
              <a:off x="0" y="0"/>
              <a:ext cx="1016000" cy="495300"/>
            </a:xfrm>
            <a:prstGeom prst="rect">
              <a:avLst/>
            </a:prstGeom>
            <a:solidFill>
              <a:srgbClr val="3C88DC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193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3"/>
            <p:cNvSpPr txBox="1"/>
            <p:nvPr/>
          </p:nvSpPr>
          <p:spPr>
            <a:xfrm>
              <a:off x="0" y="-2526"/>
              <a:ext cx="1016000" cy="500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26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Rab</a:t>
              </a:r>
              <a:endParaRPr sz="27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33"/>
          <p:cNvGrpSpPr/>
          <p:nvPr/>
        </p:nvGrpSpPr>
        <p:grpSpPr>
          <a:xfrm>
            <a:off x="8210550" y="203467"/>
            <a:ext cx="914400" cy="450316"/>
            <a:chOff x="0" y="-2526"/>
            <a:chExt cx="1016000" cy="500351"/>
          </a:xfrm>
        </p:grpSpPr>
        <p:sp>
          <p:nvSpPr>
            <p:cNvPr id="951" name="Google Shape;951;p33"/>
            <p:cNvSpPr/>
            <p:nvPr/>
          </p:nvSpPr>
          <p:spPr>
            <a:xfrm>
              <a:off x="0" y="0"/>
              <a:ext cx="1016000" cy="495300"/>
            </a:xfrm>
            <a:prstGeom prst="rect">
              <a:avLst/>
            </a:prstGeom>
            <a:solidFill>
              <a:srgbClr val="3C88DC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193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3"/>
            <p:cNvSpPr txBox="1"/>
            <p:nvPr/>
          </p:nvSpPr>
          <p:spPr>
            <a:xfrm>
              <a:off x="0" y="-2526"/>
              <a:ext cx="1016000" cy="500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26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Kam</a:t>
              </a:r>
              <a:endParaRPr sz="27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3"/>
          <p:cNvGrpSpPr/>
          <p:nvPr/>
        </p:nvGrpSpPr>
        <p:grpSpPr>
          <a:xfrm>
            <a:off x="9124950" y="203467"/>
            <a:ext cx="914400" cy="450316"/>
            <a:chOff x="0" y="-2526"/>
            <a:chExt cx="1016000" cy="500351"/>
          </a:xfrm>
        </p:grpSpPr>
        <p:sp>
          <p:nvSpPr>
            <p:cNvPr id="954" name="Google Shape;954;p33"/>
            <p:cNvSpPr/>
            <p:nvPr/>
          </p:nvSpPr>
          <p:spPr>
            <a:xfrm>
              <a:off x="0" y="0"/>
              <a:ext cx="1016000" cy="495300"/>
            </a:xfrm>
            <a:prstGeom prst="rect">
              <a:avLst/>
            </a:prstGeom>
            <a:solidFill>
              <a:srgbClr val="3C88DC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193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3"/>
            <p:cNvSpPr txBox="1"/>
            <p:nvPr/>
          </p:nvSpPr>
          <p:spPr>
            <a:xfrm>
              <a:off x="0" y="-2526"/>
              <a:ext cx="1016000" cy="500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26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Jum</a:t>
              </a:r>
              <a:endParaRPr sz="27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6" name="Google Shape;956;p33"/>
          <p:cNvCxnSpPr/>
          <p:nvPr/>
        </p:nvCxnSpPr>
        <p:spPr>
          <a:xfrm>
            <a:off x="3832860" y="3314700"/>
            <a:ext cx="5395155" cy="115"/>
          </a:xfrm>
          <a:prstGeom prst="straightConnector1">
            <a:avLst/>
          </a:prstGeom>
          <a:noFill/>
          <a:ln cap="flat" cmpd="sng" w="25400">
            <a:solidFill>
              <a:srgbClr val="728FBC">
                <a:alpha val="4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57" name="Google Shape;957;p33"/>
          <p:cNvCxnSpPr/>
          <p:nvPr/>
        </p:nvCxnSpPr>
        <p:spPr>
          <a:xfrm>
            <a:off x="4260116" y="3544633"/>
            <a:ext cx="1043428" cy="706839"/>
          </a:xfrm>
          <a:prstGeom prst="straightConnector1">
            <a:avLst/>
          </a:prstGeom>
          <a:noFill/>
          <a:ln cap="flat" cmpd="sng" w="38100">
            <a:solidFill>
              <a:srgbClr val="023E7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58" name="Google Shape;958;p33"/>
          <p:cNvSpPr/>
          <p:nvPr/>
        </p:nvSpPr>
        <p:spPr>
          <a:xfrm>
            <a:off x="4095750" y="3394710"/>
            <a:ext cx="262890" cy="262890"/>
          </a:xfrm>
          <a:prstGeom prst="ellipse">
            <a:avLst/>
          </a:prstGeom>
          <a:solidFill>
            <a:srgbClr val="459CE3"/>
          </a:solidFill>
          <a:ln cap="flat" cmpd="sng" w="25400">
            <a:solidFill>
              <a:srgbClr val="023E7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33"/>
          <p:cNvSpPr/>
          <p:nvPr/>
        </p:nvSpPr>
        <p:spPr>
          <a:xfrm>
            <a:off x="5924550" y="2526030"/>
            <a:ext cx="262890" cy="262890"/>
          </a:xfrm>
          <a:prstGeom prst="ellipse">
            <a:avLst/>
          </a:prstGeom>
          <a:solidFill>
            <a:srgbClr val="459CE3"/>
          </a:solidFill>
          <a:ln cap="flat" cmpd="sng" w="25400">
            <a:solidFill>
              <a:srgbClr val="023E7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33"/>
          <p:cNvSpPr/>
          <p:nvPr/>
        </p:nvSpPr>
        <p:spPr>
          <a:xfrm>
            <a:off x="6838950" y="2526030"/>
            <a:ext cx="262890" cy="262890"/>
          </a:xfrm>
          <a:prstGeom prst="ellipse">
            <a:avLst/>
          </a:prstGeom>
          <a:solidFill>
            <a:srgbClr val="459CE3"/>
          </a:solidFill>
          <a:ln cap="flat" cmpd="sng" w="25400">
            <a:solidFill>
              <a:srgbClr val="023E7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33"/>
          <p:cNvSpPr/>
          <p:nvPr/>
        </p:nvSpPr>
        <p:spPr>
          <a:xfrm>
            <a:off x="7753350" y="2526030"/>
            <a:ext cx="262890" cy="262890"/>
          </a:xfrm>
          <a:prstGeom prst="ellipse">
            <a:avLst/>
          </a:prstGeom>
          <a:solidFill>
            <a:srgbClr val="459CE3"/>
          </a:solidFill>
          <a:ln cap="flat" cmpd="sng" w="25400">
            <a:solidFill>
              <a:srgbClr val="023E7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33"/>
          <p:cNvSpPr/>
          <p:nvPr/>
        </p:nvSpPr>
        <p:spPr>
          <a:xfrm>
            <a:off x="8667750" y="2526030"/>
            <a:ext cx="262890" cy="262890"/>
          </a:xfrm>
          <a:prstGeom prst="ellipse">
            <a:avLst/>
          </a:prstGeom>
          <a:solidFill>
            <a:srgbClr val="459CE3"/>
          </a:solidFill>
          <a:ln cap="flat" cmpd="sng" w="25400">
            <a:solidFill>
              <a:srgbClr val="023E7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33"/>
          <p:cNvSpPr/>
          <p:nvPr/>
        </p:nvSpPr>
        <p:spPr>
          <a:xfrm>
            <a:off x="9582150" y="2526030"/>
            <a:ext cx="262890" cy="262890"/>
          </a:xfrm>
          <a:prstGeom prst="ellipse">
            <a:avLst/>
          </a:prstGeom>
          <a:solidFill>
            <a:srgbClr val="459CE3"/>
          </a:solidFill>
          <a:ln cap="flat" cmpd="sng" w="25400">
            <a:solidFill>
              <a:srgbClr val="023E7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4" name="Google Shape;964;p33"/>
          <p:cNvCxnSpPr/>
          <p:nvPr/>
        </p:nvCxnSpPr>
        <p:spPr>
          <a:xfrm flipH="1" rot="10800000">
            <a:off x="5311957" y="4125248"/>
            <a:ext cx="1102331" cy="134637"/>
          </a:xfrm>
          <a:prstGeom prst="straightConnector1">
            <a:avLst/>
          </a:prstGeom>
          <a:noFill/>
          <a:ln cap="flat" cmpd="sng" w="38100">
            <a:solidFill>
              <a:srgbClr val="023E7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65" name="Google Shape;965;p33"/>
          <p:cNvSpPr/>
          <p:nvPr/>
        </p:nvSpPr>
        <p:spPr>
          <a:xfrm>
            <a:off x="5170170" y="4114800"/>
            <a:ext cx="262890" cy="262890"/>
          </a:xfrm>
          <a:prstGeom prst="ellipse">
            <a:avLst/>
          </a:prstGeom>
          <a:solidFill>
            <a:srgbClr val="459CE3"/>
          </a:solidFill>
          <a:ln cap="flat" cmpd="sng" w="25400">
            <a:solidFill>
              <a:srgbClr val="023E7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6" name="Google Shape;966;p33"/>
          <p:cNvCxnSpPr/>
          <p:nvPr/>
        </p:nvCxnSpPr>
        <p:spPr>
          <a:xfrm>
            <a:off x="6397457" y="4142077"/>
            <a:ext cx="1119160" cy="790986"/>
          </a:xfrm>
          <a:prstGeom prst="straightConnector1">
            <a:avLst/>
          </a:prstGeom>
          <a:noFill/>
          <a:ln cap="flat" cmpd="sng" w="38100">
            <a:solidFill>
              <a:srgbClr val="023E7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67" name="Google Shape;967;p33"/>
          <p:cNvSpPr/>
          <p:nvPr/>
        </p:nvSpPr>
        <p:spPr>
          <a:xfrm>
            <a:off x="6267450" y="4000500"/>
            <a:ext cx="262890" cy="262890"/>
          </a:xfrm>
          <a:prstGeom prst="ellipse">
            <a:avLst/>
          </a:prstGeom>
          <a:solidFill>
            <a:srgbClr val="459CE3"/>
          </a:solidFill>
          <a:ln cap="flat" cmpd="sng" w="25400">
            <a:solidFill>
              <a:srgbClr val="023E7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8" name="Google Shape;968;p33"/>
          <p:cNvCxnSpPr/>
          <p:nvPr/>
        </p:nvCxnSpPr>
        <p:spPr>
          <a:xfrm>
            <a:off x="7491371" y="4916232"/>
            <a:ext cx="1099666" cy="485461"/>
          </a:xfrm>
          <a:prstGeom prst="straightConnector1">
            <a:avLst/>
          </a:prstGeom>
          <a:noFill/>
          <a:ln cap="flat" cmpd="sng" w="38100">
            <a:solidFill>
              <a:srgbClr val="023E7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69" name="Google Shape;969;p33"/>
          <p:cNvSpPr/>
          <p:nvPr/>
        </p:nvSpPr>
        <p:spPr>
          <a:xfrm>
            <a:off x="8439150" y="5257800"/>
            <a:ext cx="262890" cy="262890"/>
          </a:xfrm>
          <a:prstGeom prst="ellipse">
            <a:avLst/>
          </a:prstGeom>
          <a:solidFill>
            <a:srgbClr val="459CE3"/>
          </a:solidFill>
          <a:ln cap="flat" cmpd="sng" w="25400">
            <a:solidFill>
              <a:srgbClr val="023E7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33"/>
          <p:cNvSpPr/>
          <p:nvPr/>
        </p:nvSpPr>
        <p:spPr>
          <a:xfrm>
            <a:off x="7353300" y="4777740"/>
            <a:ext cx="262890" cy="262890"/>
          </a:xfrm>
          <a:prstGeom prst="ellipse">
            <a:avLst/>
          </a:prstGeom>
          <a:solidFill>
            <a:srgbClr val="459CE3"/>
          </a:solidFill>
          <a:ln cap="flat" cmpd="sng" w="25400">
            <a:solidFill>
              <a:srgbClr val="023E7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1" name="Google Shape;971;p33"/>
          <p:cNvGrpSpPr/>
          <p:nvPr/>
        </p:nvGrpSpPr>
        <p:grpSpPr>
          <a:xfrm>
            <a:off x="7296150" y="651509"/>
            <a:ext cx="914400" cy="1783082"/>
            <a:chOff x="0" y="-1"/>
            <a:chExt cx="1016000" cy="1981202"/>
          </a:xfrm>
        </p:grpSpPr>
        <p:sp>
          <p:nvSpPr>
            <p:cNvPr id="972" name="Google Shape;972;p33"/>
            <p:cNvSpPr/>
            <p:nvPr/>
          </p:nvSpPr>
          <p:spPr>
            <a:xfrm>
              <a:off x="0" y="-1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0" y="495299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0" y="99060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0" y="148590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6" name="Google Shape;976;p33"/>
          <p:cNvGrpSpPr/>
          <p:nvPr/>
        </p:nvGrpSpPr>
        <p:grpSpPr>
          <a:xfrm>
            <a:off x="6381750" y="651509"/>
            <a:ext cx="914400" cy="1783082"/>
            <a:chOff x="0" y="-1"/>
            <a:chExt cx="1016000" cy="1981202"/>
          </a:xfrm>
        </p:grpSpPr>
        <p:sp>
          <p:nvSpPr>
            <p:cNvPr id="977" name="Google Shape;977;p33"/>
            <p:cNvSpPr/>
            <p:nvPr/>
          </p:nvSpPr>
          <p:spPr>
            <a:xfrm>
              <a:off x="0" y="-1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0" y="495299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0" y="99060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0" y="148590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3"/>
          <p:cNvGrpSpPr/>
          <p:nvPr/>
        </p:nvGrpSpPr>
        <p:grpSpPr>
          <a:xfrm>
            <a:off x="9124950" y="651509"/>
            <a:ext cx="914400" cy="1783082"/>
            <a:chOff x="0" y="-1"/>
            <a:chExt cx="1016000" cy="1981202"/>
          </a:xfrm>
        </p:grpSpPr>
        <p:sp>
          <p:nvSpPr>
            <p:cNvPr id="982" name="Google Shape;982;p33"/>
            <p:cNvSpPr/>
            <p:nvPr/>
          </p:nvSpPr>
          <p:spPr>
            <a:xfrm>
              <a:off x="0" y="-1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0" y="495299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0" y="99060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0" y="148590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33"/>
          <p:cNvGrpSpPr/>
          <p:nvPr/>
        </p:nvGrpSpPr>
        <p:grpSpPr>
          <a:xfrm>
            <a:off x="8210550" y="651509"/>
            <a:ext cx="914400" cy="1783082"/>
            <a:chOff x="0" y="-1"/>
            <a:chExt cx="1016000" cy="1981202"/>
          </a:xfrm>
        </p:grpSpPr>
        <p:sp>
          <p:nvSpPr>
            <p:cNvPr id="987" name="Google Shape;987;p33"/>
            <p:cNvSpPr/>
            <p:nvPr/>
          </p:nvSpPr>
          <p:spPr>
            <a:xfrm>
              <a:off x="0" y="-1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0" y="495299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0" y="99060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0" y="148590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33"/>
          <p:cNvGrpSpPr/>
          <p:nvPr/>
        </p:nvGrpSpPr>
        <p:grpSpPr>
          <a:xfrm>
            <a:off x="6381750" y="636636"/>
            <a:ext cx="914400" cy="1797955"/>
            <a:chOff x="0" y="-10176"/>
            <a:chExt cx="1016000" cy="1997727"/>
          </a:xfrm>
        </p:grpSpPr>
        <p:grpSp>
          <p:nvGrpSpPr>
            <p:cNvPr id="992" name="Google Shape;992;p33"/>
            <p:cNvGrpSpPr/>
            <p:nvPr/>
          </p:nvGrpSpPr>
          <p:grpSpPr>
            <a:xfrm>
              <a:off x="0" y="-10176"/>
              <a:ext cx="1016000" cy="528350"/>
              <a:chOff x="0" y="-10176"/>
              <a:chExt cx="1016000" cy="528350"/>
            </a:xfrm>
          </p:grpSpPr>
          <p:sp>
            <p:nvSpPr>
              <p:cNvPr id="993" name="Google Shape;993;p33"/>
              <p:cNvSpPr/>
              <p:nvPr/>
            </p:nvSpPr>
            <p:spPr>
              <a:xfrm>
                <a:off x="0" y="6350"/>
                <a:ext cx="1016000" cy="495301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3"/>
              <p:cNvSpPr txBox="1"/>
              <p:nvPr/>
            </p:nvSpPr>
            <p:spPr>
              <a:xfrm>
                <a:off x="0" y="-10176"/>
                <a:ext cx="1016000" cy="528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</p:grpSp>
        <p:grpSp>
          <p:nvGrpSpPr>
            <p:cNvPr id="995" name="Google Shape;995;p33"/>
            <p:cNvGrpSpPr/>
            <p:nvPr/>
          </p:nvGrpSpPr>
          <p:grpSpPr>
            <a:xfrm>
              <a:off x="0" y="485126"/>
              <a:ext cx="1016000" cy="528350"/>
              <a:chOff x="0" y="-10174"/>
              <a:chExt cx="1016000" cy="528349"/>
            </a:xfrm>
          </p:grpSpPr>
          <p:sp>
            <p:nvSpPr>
              <p:cNvPr id="996" name="Google Shape;996;p33"/>
              <p:cNvSpPr/>
              <p:nvPr/>
            </p:nvSpPr>
            <p:spPr>
              <a:xfrm>
                <a:off x="0" y="6350"/>
                <a:ext cx="1016000" cy="495301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3"/>
              <p:cNvSpPr txBox="1"/>
              <p:nvPr/>
            </p:nvSpPr>
            <p:spPr>
              <a:xfrm>
                <a:off x="0" y="-10174"/>
                <a:ext cx="1016000" cy="528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  <p:grpSp>
          <p:nvGrpSpPr>
            <p:cNvPr id="998" name="Google Shape;998;p33"/>
            <p:cNvGrpSpPr/>
            <p:nvPr/>
          </p:nvGrpSpPr>
          <p:grpSpPr>
            <a:xfrm>
              <a:off x="0" y="980426"/>
              <a:ext cx="1016000" cy="528350"/>
              <a:chOff x="0" y="-10174"/>
              <a:chExt cx="1016000" cy="528349"/>
            </a:xfrm>
          </p:grpSpPr>
          <p:sp>
            <p:nvSpPr>
              <p:cNvPr id="999" name="Google Shape;999;p33"/>
              <p:cNvSpPr/>
              <p:nvPr/>
            </p:nvSpPr>
            <p:spPr>
              <a:xfrm>
                <a:off x="0" y="6350"/>
                <a:ext cx="1016000" cy="495301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3"/>
              <p:cNvSpPr txBox="1"/>
              <p:nvPr/>
            </p:nvSpPr>
            <p:spPr>
              <a:xfrm>
                <a:off x="0" y="-10174"/>
                <a:ext cx="1016000" cy="528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  <p:sp>
          <p:nvSpPr>
            <p:cNvPr id="1001" name="Google Shape;1001;p33"/>
            <p:cNvSpPr/>
            <p:nvPr/>
          </p:nvSpPr>
          <p:spPr>
            <a:xfrm>
              <a:off x="0" y="149225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33"/>
          <p:cNvGrpSpPr/>
          <p:nvPr/>
        </p:nvGrpSpPr>
        <p:grpSpPr>
          <a:xfrm>
            <a:off x="8210550" y="651509"/>
            <a:ext cx="914400" cy="1783082"/>
            <a:chOff x="0" y="-1"/>
            <a:chExt cx="1016000" cy="1981202"/>
          </a:xfrm>
        </p:grpSpPr>
        <p:sp>
          <p:nvSpPr>
            <p:cNvPr id="1003" name="Google Shape;1003;p33"/>
            <p:cNvSpPr/>
            <p:nvPr/>
          </p:nvSpPr>
          <p:spPr>
            <a:xfrm>
              <a:off x="0" y="-1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4" name="Google Shape;1004;p33"/>
            <p:cNvGrpSpPr/>
            <p:nvPr/>
          </p:nvGrpSpPr>
          <p:grpSpPr>
            <a:xfrm>
              <a:off x="0" y="478775"/>
              <a:ext cx="1016000" cy="528350"/>
              <a:chOff x="0" y="-10174"/>
              <a:chExt cx="1016000" cy="528349"/>
            </a:xfrm>
          </p:grpSpPr>
          <p:sp>
            <p:nvSpPr>
              <p:cNvPr id="1005" name="Google Shape;1005;p33"/>
              <p:cNvSpPr/>
              <p:nvPr/>
            </p:nvSpPr>
            <p:spPr>
              <a:xfrm>
                <a:off x="0" y="6350"/>
                <a:ext cx="1016000" cy="495301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3"/>
              <p:cNvSpPr txBox="1"/>
              <p:nvPr/>
            </p:nvSpPr>
            <p:spPr>
              <a:xfrm>
                <a:off x="0" y="-10174"/>
                <a:ext cx="1016000" cy="528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  <a:endParaRPr/>
              </a:p>
            </p:txBody>
          </p:sp>
        </p:grpSp>
        <p:grpSp>
          <p:nvGrpSpPr>
            <p:cNvPr id="1007" name="Google Shape;1007;p33"/>
            <p:cNvGrpSpPr/>
            <p:nvPr/>
          </p:nvGrpSpPr>
          <p:grpSpPr>
            <a:xfrm>
              <a:off x="0" y="974075"/>
              <a:ext cx="1016000" cy="528350"/>
              <a:chOff x="0" y="-10174"/>
              <a:chExt cx="1016000" cy="528349"/>
            </a:xfrm>
          </p:grpSpPr>
          <p:sp>
            <p:nvSpPr>
              <p:cNvPr id="1008" name="Google Shape;1008;p33"/>
              <p:cNvSpPr/>
              <p:nvPr/>
            </p:nvSpPr>
            <p:spPr>
              <a:xfrm>
                <a:off x="0" y="6350"/>
                <a:ext cx="1016000" cy="495301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3"/>
              <p:cNvSpPr txBox="1"/>
              <p:nvPr/>
            </p:nvSpPr>
            <p:spPr>
              <a:xfrm>
                <a:off x="0" y="-10174"/>
                <a:ext cx="1016000" cy="528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/>
              </a:p>
            </p:txBody>
          </p:sp>
        </p:grpSp>
        <p:sp>
          <p:nvSpPr>
            <p:cNvPr id="1010" name="Google Shape;1010;p33"/>
            <p:cNvSpPr/>
            <p:nvPr/>
          </p:nvSpPr>
          <p:spPr>
            <a:xfrm>
              <a:off x="0" y="148590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1" name="Google Shape;1011;p33"/>
          <p:cNvGrpSpPr/>
          <p:nvPr/>
        </p:nvGrpSpPr>
        <p:grpSpPr>
          <a:xfrm>
            <a:off x="7296150" y="636636"/>
            <a:ext cx="914400" cy="1797955"/>
            <a:chOff x="0" y="-10176"/>
            <a:chExt cx="1016000" cy="1997727"/>
          </a:xfrm>
        </p:grpSpPr>
        <p:grpSp>
          <p:nvGrpSpPr>
            <p:cNvPr id="1012" name="Google Shape;1012;p33"/>
            <p:cNvGrpSpPr/>
            <p:nvPr/>
          </p:nvGrpSpPr>
          <p:grpSpPr>
            <a:xfrm>
              <a:off x="0" y="-10176"/>
              <a:ext cx="1016000" cy="528350"/>
              <a:chOff x="0" y="-10176"/>
              <a:chExt cx="1016000" cy="528350"/>
            </a:xfrm>
          </p:grpSpPr>
          <p:sp>
            <p:nvSpPr>
              <p:cNvPr id="1013" name="Google Shape;1013;p33"/>
              <p:cNvSpPr/>
              <p:nvPr/>
            </p:nvSpPr>
            <p:spPr>
              <a:xfrm>
                <a:off x="0" y="6350"/>
                <a:ext cx="1016000" cy="495301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3"/>
              <p:cNvSpPr txBox="1"/>
              <p:nvPr/>
            </p:nvSpPr>
            <p:spPr>
              <a:xfrm>
                <a:off x="0" y="-10176"/>
                <a:ext cx="1016000" cy="528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</p:grpSp>
        <p:grpSp>
          <p:nvGrpSpPr>
            <p:cNvPr id="1015" name="Google Shape;1015;p33"/>
            <p:cNvGrpSpPr/>
            <p:nvPr/>
          </p:nvGrpSpPr>
          <p:grpSpPr>
            <a:xfrm>
              <a:off x="0" y="485126"/>
              <a:ext cx="1016000" cy="528350"/>
              <a:chOff x="0" y="-10174"/>
              <a:chExt cx="1016000" cy="528349"/>
            </a:xfrm>
          </p:grpSpPr>
          <p:sp>
            <p:nvSpPr>
              <p:cNvPr id="1016" name="Google Shape;1016;p33"/>
              <p:cNvSpPr/>
              <p:nvPr/>
            </p:nvSpPr>
            <p:spPr>
              <a:xfrm>
                <a:off x="0" y="6350"/>
                <a:ext cx="1016000" cy="495301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3"/>
              <p:cNvSpPr txBox="1"/>
              <p:nvPr/>
            </p:nvSpPr>
            <p:spPr>
              <a:xfrm>
                <a:off x="0" y="-10174"/>
                <a:ext cx="1016000" cy="528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/>
              </a:p>
            </p:txBody>
          </p:sp>
        </p:grpSp>
        <p:grpSp>
          <p:nvGrpSpPr>
            <p:cNvPr id="1018" name="Google Shape;1018;p33"/>
            <p:cNvGrpSpPr/>
            <p:nvPr/>
          </p:nvGrpSpPr>
          <p:grpSpPr>
            <a:xfrm>
              <a:off x="0" y="980426"/>
              <a:ext cx="1016000" cy="528350"/>
              <a:chOff x="0" y="-10174"/>
              <a:chExt cx="1016000" cy="528349"/>
            </a:xfrm>
          </p:grpSpPr>
          <p:sp>
            <p:nvSpPr>
              <p:cNvPr id="1019" name="Google Shape;1019;p33"/>
              <p:cNvSpPr/>
              <p:nvPr/>
            </p:nvSpPr>
            <p:spPr>
              <a:xfrm>
                <a:off x="0" y="6350"/>
                <a:ext cx="1016000" cy="495301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3"/>
              <p:cNvSpPr txBox="1"/>
              <p:nvPr/>
            </p:nvSpPr>
            <p:spPr>
              <a:xfrm>
                <a:off x="0" y="-10174"/>
                <a:ext cx="1016000" cy="528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  <p:sp>
          <p:nvSpPr>
            <p:cNvPr id="1021" name="Google Shape;1021;p33"/>
            <p:cNvSpPr/>
            <p:nvPr/>
          </p:nvSpPr>
          <p:spPr>
            <a:xfrm>
              <a:off x="0" y="149225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33"/>
          <p:cNvGrpSpPr/>
          <p:nvPr/>
        </p:nvGrpSpPr>
        <p:grpSpPr>
          <a:xfrm>
            <a:off x="9124950" y="651509"/>
            <a:ext cx="914400" cy="1783082"/>
            <a:chOff x="0" y="-1"/>
            <a:chExt cx="1016000" cy="1981202"/>
          </a:xfrm>
        </p:grpSpPr>
        <p:sp>
          <p:nvSpPr>
            <p:cNvPr id="1023" name="Google Shape;1023;p33"/>
            <p:cNvSpPr/>
            <p:nvPr/>
          </p:nvSpPr>
          <p:spPr>
            <a:xfrm>
              <a:off x="0" y="-1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0" y="495299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5" name="Google Shape;1025;p33"/>
            <p:cNvGrpSpPr/>
            <p:nvPr/>
          </p:nvGrpSpPr>
          <p:grpSpPr>
            <a:xfrm>
              <a:off x="0" y="974075"/>
              <a:ext cx="1016000" cy="528350"/>
              <a:chOff x="0" y="-10174"/>
              <a:chExt cx="1016000" cy="528349"/>
            </a:xfrm>
          </p:grpSpPr>
          <p:sp>
            <p:nvSpPr>
              <p:cNvPr id="1026" name="Google Shape;1026;p33"/>
              <p:cNvSpPr/>
              <p:nvPr/>
            </p:nvSpPr>
            <p:spPr>
              <a:xfrm>
                <a:off x="0" y="6350"/>
                <a:ext cx="1016000" cy="495301"/>
              </a:xfrm>
              <a:prstGeom prst="rect">
                <a:avLst/>
              </a:prstGeom>
              <a:solidFill>
                <a:srgbClr val="EBEBEB"/>
              </a:solidFill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12561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3"/>
              <p:cNvSpPr txBox="1"/>
              <p:nvPr/>
            </p:nvSpPr>
            <p:spPr>
              <a:xfrm>
                <a:off x="0" y="-10174"/>
                <a:ext cx="1016000" cy="528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150" lIns="57150" spcFirstLastPara="1" rIns="57150" wrap="square" tIns="57150">
                <a:spAutoFit/>
              </a:bodyPr>
              <a:lstStyle/>
              <a:p>
                <a:pPr indent="0" lvl="0" marL="0" marR="139567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</p:grpSp>
        <p:sp>
          <p:nvSpPr>
            <p:cNvPr id="1028" name="Google Shape;1028;p33"/>
            <p:cNvSpPr/>
            <p:nvPr/>
          </p:nvSpPr>
          <p:spPr>
            <a:xfrm>
              <a:off x="0" y="1485900"/>
              <a:ext cx="1016000" cy="495301"/>
            </a:xfrm>
            <a:prstGeom prst="rect">
              <a:avLst/>
            </a:prstGeom>
            <a:solidFill>
              <a:srgbClr val="EBEBEB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12561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9" name="Google Shape;1029;p33"/>
          <p:cNvSpPr txBox="1"/>
          <p:nvPr/>
        </p:nvSpPr>
        <p:spPr>
          <a:xfrm>
            <a:off x="3295650" y="3115086"/>
            <a:ext cx="49149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warp dir="ou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1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Skalabilitas</a:t>
            </a:r>
            <a:endParaRPr/>
          </a:p>
        </p:txBody>
      </p:sp>
      <p:sp>
        <p:nvSpPr>
          <p:cNvPr id="1035" name="Google Shape;1035;p34"/>
          <p:cNvSpPr txBox="1"/>
          <p:nvPr>
            <p:ph idx="1" type="body"/>
          </p:nvPr>
        </p:nvSpPr>
        <p:spPr>
          <a:xfrm>
            <a:off x="838200" y="1565564"/>
            <a:ext cx="10515600" cy="46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77824" lvl="0" marL="60642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428"/>
              <a:buChar char="•"/>
            </a:pPr>
            <a:r>
              <a:rPr lang="en-US"/>
              <a:t>Umumnya setiap tim beranggotakan 7 ± 2 orang</a:t>
            </a:r>
            <a:endParaRPr/>
          </a:p>
          <a:p>
            <a:pPr indent="-375045" lvl="1" marL="912255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US"/>
              <a:t>Skalabilitas bisa didapatkan dengan pengaturan “tim dalam tim”</a:t>
            </a:r>
            <a:endParaRPr/>
          </a:p>
          <a:p>
            <a:pPr indent="-377824" lvl="0" marL="606424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21428"/>
              <a:buChar char="•"/>
            </a:pPr>
            <a:r>
              <a:rPr lang="en-US"/>
              <a:t>Faktor skalabilitas</a:t>
            </a:r>
            <a:endParaRPr/>
          </a:p>
          <a:p>
            <a:pPr indent="-375045" lvl="1" marL="912255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US"/>
              <a:t>Jenis aplikasi yang dikerjakan</a:t>
            </a:r>
            <a:endParaRPr/>
          </a:p>
          <a:p>
            <a:pPr indent="-375045" lvl="1" marL="912255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US"/>
              <a:t>Ukuran tim</a:t>
            </a:r>
            <a:endParaRPr/>
          </a:p>
          <a:p>
            <a:pPr indent="-375045" lvl="1" marL="912255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US"/>
              <a:t>Persebaran tim</a:t>
            </a:r>
            <a:endParaRPr/>
          </a:p>
          <a:p>
            <a:pPr indent="-375045" lvl="1" marL="912255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US"/>
              <a:t>Durasi proyek</a:t>
            </a:r>
            <a:endParaRPr/>
          </a:p>
          <a:p>
            <a:pPr indent="-377824" lvl="0" marL="606424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21428"/>
              <a:buChar char="•"/>
            </a:pPr>
            <a:r>
              <a:rPr lang="en-US"/>
              <a:t>Scrum telah terbukti, dan bisa digunakan dalam proyek-proyek beranggotakan 500+ orang.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5"/>
          <p:cNvSpPr/>
          <p:nvPr/>
        </p:nvSpPr>
        <p:spPr>
          <a:xfrm>
            <a:off x="1672590" y="3109653"/>
            <a:ext cx="2857500" cy="2537460"/>
          </a:xfrm>
          <a:prstGeom prst="roundRect">
            <a:avLst>
              <a:gd fmla="val 6757" name="adj"/>
            </a:avLst>
          </a:prstGeom>
          <a:solidFill>
            <a:srgbClr val="FFFFFF"/>
          </a:solidFill>
          <a:ln cap="flat" cmpd="sng" w="25400">
            <a:solidFill>
              <a:srgbClr val="00519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35"/>
          <p:cNvSpPr txBox="1"/>
          <p:nvPr>
            <p:ph type="title"/>
          </p:nvPr>
        </p:nvSpPr>
        <p:spPr>
          <a:xfrm>
            <a:off x="541020" y="502920"/>
            <a:ext cx="851535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 through the Scrum of scrums</a:t>
            </a:r>
            <a:endParaRPr/>
          </a:p>
        </p:txBody>
      </p:sp>
      <p:sp>
        <p:nvSpPr>
          <p:cNvPr id="1042" name="Google Shape;1042;p35"/>
          <p:cNvSpPr/>
          <p:nvPr/>
        </p:nvSpPr>
        <p:spPr>
          <a:xfrm>
            <a:off x="4667250" y="3109653"/>
            <a:ext cx="2857500" cy="2537460"/>
          </a:xfrm>
          <a:prstGeom prst="roundRect">
            <a:avLst>
              <a:gd fmla="val 6757" name="adj"/>
            </a:avLst>
          </a:prstGeom>
          <a:solidFill>
            <a:srgbClr val="FFFFFF"/>
          </a:solidFill>
          <a:ln cap="flat" cmpd="sng" w="25400">
            <a:solidFill>
              <a:srgbClr val="10612B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35"/>
          <p:cNvSpPr/>
          <p:nvPr/>
        </p:nvSpPr>
        <p:spPr>
          <a:xfrm>
            <a:off x="7627620" y="3109653"/>
            <a:ext cx="2857500" cy="2537460"/>
          </a:xfrm>
          <a:prstGeom prst="roundRect">
            <a:avLst>
              <a:gd fmla="val 6757" name="adj"/>
            </a:avLst>
          </a:prstGeom>
          <a:solidFill>
            <a:srgbClr val="FFFFFF"/>
          </a:solidFill>
          <a:ln cap="flat" cmpd="sng" w="25400">
            <a:solidFill>
              <a:srgbClr val="FD402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14300" rotWithShape="0" dir="2700000" dist="63500">
              <a:srgbClr val="000000">
                <a:alpha val="29803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lue-guy-S.png" id="1044" name="Google Shape;10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5530" y="4092633"/>
            <a:ext cx="697230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5" name="Google Shape;1045;p35"/>
          <p:cNvGrpSpPr/>
          <p:nvPr/>
        </p:nvGrpSpPr>
        <p:grpSpPr>
          <a:xfrm>
            <a:off x="1866899" y="3303963"/>
            <a:ext cx="2343152" cy="605790"/>
            <a:chOff x="-1" y="0"/>
            <a:chExt cx="2603502" cy="673100"/>
          </a:xfrm>
        </p:grpSpPr>
        <p:pic>
          <p:nvPicPr>
            <p:cNvPr descr="blue-blonde-S.png" id="1046" name="Google Shape;1046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" y="0"/>
              <a:ext cx="774701" cy="67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-brunette-S.png" id="1047" name="Google Shape;1047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14400" y="0"/>
              <a:ext cx="774700" cy="67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-blonde-S.png" id="1048" name="Google Shape;1048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28800" y="0"/>
              <a:ext cx="774701" cy="67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9" name="Google Shape;1049;p35"/>
          <p:cNvGrpSpPr/>
          <p:nvPr/>
        </p:nvGrpSpPr>
        <p:grpSpPr>
          <a:xfrm>
            <a:off x="1866899" y="4835583"/>
            <a:ext cx="2343152" cy="605790"/>
            <a:chOff x="-1" y="0"/>
            <a:chExt cx="2603502" cy="673100"/>
          </a:xfrm>
        </p:grpSpPr>
        <p:pic>
          <p:nvPicPr>
            <p:cNvPr descr="blue-guy-S.png" id="1050" name="Google Shape;1050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25400"/>
              <a:ext cx="774701" cy="63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ach-S.png" id="1051" name="Google Shape;1051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8800" y="0"/>
              <a:ext cx="774701" cy="67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cker-dude-S.png" id="1052" name="Google Shape;1052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14400" y="0"/>
              <a:ext cx="774700" cy="673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oach-S.png" id="1053" name="Google Shape;1053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53100" y="3303963"/>
            <a:ext cx="697230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-blonde-S.png" id="1054" name="Google Shape;1054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64630" y="3303963"/>
            <a:ext cx="697230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-brunette-S.png" id="1055" name="Google Shape;1055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41670" y="4069773"/>
            <a:ext cx="697230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cker-dude-S.png" id="1056" name="Google Shape;1056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30140" y="4069773"/>
            <a:ext cx="697230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cker-dude-S.png" id="1057" name="Google Shape;1057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41670" y="4835583"/>
            <a:ext cx="697230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-brunette-S.png" id="1058" name="Google Shape;1058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64630" y="4069773"/>
            <a:ext cx="697230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cker-dude-S.png" id="1059" name="Google Shape;1059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8490" y="4069773"/>
            <a:ext cx="697230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-guy-S.png" id="1060" name="Google Shape;1060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30140" y="3326823"/>
            <a:ext cx="69723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-blonde-S.png" id="1061" name="Google Shape;1061;p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702040" y="4458393"/>
            <a:ext cx="697230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ach-S.png" id="1062" name="Google Shape;1062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47710" y="3692583"/>
            <a:ext cx="697230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cker-dude-S.png" id="1063" name="Google Shape;1063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59240" y="3715443"/>
            <a:ext cx="697230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-brunette-S.png" id="1064" name="Google Shape;1064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890510" y="4458393"/>
            <a:ext cx="697230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-guy-S.png" id="1065" name="Google Shape;1065;p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525000" y="4481253"/>
            <a:ext cx="697230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6" name="Google Shape;1066;p35"/>
          <p:cNvGrpSpPr/>
          <p:nvPr/>
        </p:nvGrpSpPr>
        <p:grpSpPr>
          <a:xfrm>
            <a:off x="4095750" y="1440873"/>
            <a:ext cx="4000500" cy="1325880"/>
            <a:chOff x="0" y="0"/>
            <a:chExt cx="4445000" cy="1473200"/>
          </a:xfrm>
        </p:grpSpPr>
        <p:sp>
          <p:nvSpPr>
            <p:cNvPr id="1067" name="Google Shape;1067;p35"/>
            <p:cNvSpPr/>
            <p:nvPr/>
          </p:nvSpPr>
          <p:spPr>
            <a:xfrm>
              <a:off x="0" y="0"/>
              <a:ext cx="4445000" cy="1473200"/>
            </a:xfrm>
            <a:prstGeom prst="roundRect">
              <a:avLst>
                <a:gd fmla="val 20690" name="adj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114300" rotWithShape="0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hacker-dude-S.png" id="1068" name="Google Shape;1068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9899" y="393699"/>
              <a:ext cx="774701" cy="673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een-guy-S.png" id="1069" name="Google Shape;1069;p3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803399" y="419100"/>
              <a:ext cx="774701" cy="63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d-blonde-S.png" id="1070" name="Google Shape;1070;p3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136900" y="393699"/>
              <a:ext cx="774701" cy="6731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acker-dude-S.png" id="1071" name="Google Shape;1071;p35"/>
          <p:cNvPicPr preferRelativeResize="0"/>
          <p:nvPr/>
        </p:nvPicPr>
        <p:blipFill rotWithShape="1">
          <a:blip r:embed="rId7">
            <a:alphaModFix amt="19924"/>
          </a:blip>
          <a:srcRect b="0" l="0" r="0" t="0"/>
          <a:stretch/>
        </p:blipFill>
        <p:spPr>
          <a:xfrm>
            <a:off x="3158490" y="4069773"/>
            <a:ext cx="697230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-guy-S.png" id="1072" name="Google Shape;1072;p35"/>
          <p:cNvPicPr preferRelativeResize="0"/>
          <p:nvPr/>
        </p:nvPicPr>
        <p:blipFill rotWithShape="1">
          <a:blip r:embed="rId10">
            <a:alphaModFix amt="19924"/>
          </a:blip>
          <a:srcRect b="0" l="0" r="0" t="0"/>
          <a:stretch/>
        </p:blipFill>
        <p:spPr>
          <a:xfrm>
            <a:off x="4930140" y="3326823"/>
            <a:ext cx="69723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-blonde-S.png" id="1073" name="Google Shape;1073;p35"/>
          <p:cNvPicPr preferRelativeResize="0"/>
          <p:nvPr/>
        </p:nvPicPr>
        <p:blipFill rotWithShape="1">
          <a:blip r:embed="rId11">
            <a:alphaModFix amt="19924"/>
          </a:blip>
          <a:srcRect b="0" l="0" r="0" t="0"/>
          <a:stretch/>
        </p:blipFill>
        <p:spPr>
          <a:xfrm>
            <a:off x="8702040" y="4458393"/>
            <a:ext cx="697230" cy="605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warp dir="ou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oogle Shape;1078;p36"/>
          <p:cNvGrpSpPr/>
          <p:nvPr/>
        </p:nvGrpSpPr>
        <p:grpSpPr>
          <a:xfrm>
            <a:off x="1929763" y="3666218"/>
            <a:ext cx="8332474" cy="2548894"/>
            <a:chOff x="-2" y="-2"/>
            <a:chExt cx="9258304" cy="2832103"/>
          </a:xfrm>
        </p:grpSpPr>
        <p:grpSp>
          <p:nvGrpSpPr>
            <p:cNvPr id="1079" name="Google Shape;1079;p36"/>
            <p:cNvGrpSpPr/>
            <p:nvPr/>
          </p:nvGrpSpPr>
          <p:grpSpPr>
            <a:xfrm>
              <a:off x="-2" y="-2"/>
              <a:ext cx="2857503" cy="2705103"/>
              <a:chOff x="-1" y="-1"/>
              <a:chExt cx="2857502" cy="2705102"/>
            </a:xfrm>
          </p:grpSpPr>
          <p:grpSp>
            <p:nvGrpSpPr>
              <p:cNvPr id="1080" name="Google Shape;1080;p36"/>
              <p:cNvGrpSpPr/>
              <p:nvPr/>
            </p:nvGrpSpPr>
            <p:grpSpPr>
              <a:xfrm>
                <a:off x="1485900" y="-1"/>
                <a:ext cx="1371601" cy="2705102"/>
                <a:chOff x="0" y="-1"/>
                <a:chExt cx="1371600" cy="2705102"/>
              </a:xfrm>
            </p:grpSpPr>
            <p:sp>
              <p:nvSpPr>
                <p:cNvPr id="1081" name="Google Shape;1081;p36"/>
                <p:cNvSpPr/>
                <p:nvPr/>
              </p:nvSpPr>
              <p:spPr>
                <a:xfrm>
                  <a:off x="0" y="1409700"/>
                  <a:ext cx="1371600" cy="1295401"/>
                </a:xfrm>
                <a:prstGeom prst="roundRect">
                  <a:avLst>
                    <a:gd fmla="val 14706" name="adj"/>
                  </a:avLst>
                </a:prstGeom>
                <a:solidFill>
                  <a:srgbClr val="FFFFFF"/>
                </a:solidFill>
                <a:ln cap="flat" cmpd="sng" w="25400">
                  <a:solidFill>
                    <a:srgbClr val="005192"/>
                  </a:solidFill>
                  <a:prstDash val="solid"/>
                  <a:miter lim="400000"/>
                  <a:headEnd len="sm" w="sm" type="none"/>
                  <a:tailEnd len="sm" w="sm" type="none"/>
                </a:ln>
                <a:effectLst>
                  <a:outerShdw blurRad="114300" rotWithShape="0" dir="2700000" dist="635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2" name="Google Shape;1082;p36"/>
                <p:cNvGrpSpPr/>
                <p:nvPr/>
              </p:nvGrpSpPr>
              <p:grpSpPr>
                <a:xfrm>
                  <a:off x="76199" y="1600200"/>
                  <a:ext cx="1219202" cy="898580"/>
                  <a:chOff x="-1" y="0"/>
                  <a:chExt cx="1219202" cy="898579"/>
                </a:xfrm>
              </p:grpSpPr>
              <p:pic>
                <p:nvPicPr>
                  <p:cNvPr descr="blue-guy-S.png" id="1083" name="Google Shape;1083;p3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93700" y="0"/>
                    <a:ext cx="508001" cy="416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brunette-S.png" id="1084" name="Google Shape;1084;p3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571500" y="1905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guy-S.png" id="1085" name="Google Shape;1085;p3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190499" y="203200"/>
                    <a:ext cx="508001" cy="416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blonde-S.png" id="1086" name="Google Shape;1086;p36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-1" y="4572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brunette-S.png" id="1087" name="Google Shape;1087;p3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93700" y="4572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coach-S.png" id="1088" name="Google Shape;1088;p36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711200" y="4572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089" name="Google Shape;1089;p36"/>
                <p:cNvSpPr/>
                <p:nvPr/>
              </p:nvSpPr>
              <p:spPr>
                <a:xfrm>
                  <a:off x="0" y="-1"/>
                  <a:ext cx="1371600" cy="1295401"/>
                </a:xfrm>
                <a:prstGeom prst="roundRect">
                  <a:avLst>
                    <a:gd fmla="val 14706" name="adj"/>
                  </a:avLst>
                </a:prstGeom>
                <a:solidFill>
                  <a:srgbClr val="FFFFFF"/>
                </a:solidFill>
                <a:ln cap="flat" cmpd="sng" w="25400">
                  <a:solidFill>
                    <a:srgbClr val="005192"/>
                  </a:solidFill>
                  <a:prstDash val="solid"/>
                  <a:miter lim="400000"/>
                  <a:headEnd len="sm" w="sm" type="none"/>
                  <a:tailEnd len="sm" w="sm" type="none"/>
                </a:ln>
                <a:effectLst>
                  <a:outerShdw blurRad="114300" rotWithShape="0" dir="2700000" dist="635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90" name="Google Shape;1090;p36"/>
                <p:cNvGrpSpPr/>
                <p:nvPr/>
              </p:nvGrpSpPr>
              <p:grpSpPr>
                <a:xfrm>
                  <a:off x="76199" y="190499"/>
                  <a:ext cx="1219202" cy="911281"/>
                  <a:chOff x="-1" y="-1"/>
                  <a:chExt cx="1219202" cy="911281"/>
                </a:xfrm>
              </p:grpSpPr>
              <p:pic>
                <p:nvPicPr>
                  <p:cNvPr descr="hacker-dude-S.png" id="1091" name="Google Shape;1091;p36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711200" y="-1"/>
                    <a:ext cx="508001" cy="4413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brunette-S.png" id="1092" name="Google Shape;1092;p3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93700" y="-1"/>
                    <a:ext cx="508001" cy="4413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guy-S.png" id="1093" name="Google Shape;1093;p3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-1" y="12700"/>
                    <a:ext cx="508001" cy="416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hacker-dude-S.png" id="1094" name="Google Shape;1094;p36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584200" y="2032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guy-S.png" id="1095" name="Google Shape;1095;p3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215899" y="215900"/>
                    <a:ext cx="508001" cy="416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blonde-S.png" id="1096" name="Google Shape;1096;p36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-1" y="469900"/>
                    <a:ext cx="508001" cy="4413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brunette-S.png" id="1097" name="Google Shape;1097;p3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93700" y="469900"/>
                    <a:ext cx="508001" cy="4413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coach-S.png" id="1098" name="Google Shape;1098;p36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711200" y="469900"/>
                    <a:ext cx="508001" cy="4413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grpSp>
            <p:nvGrpSpPr>
              <p:cNvPr id="1099" name="Google Shape;1099;p36"/>
              <p:cNvGrpSpPr/>
              <p:nvPr/>
            </p:nvGrpSpPr>
            <p:grpSpPr>
              <a:xfrm>
                <a:off x="-1" y="-1"/>
                <a:ext cx="1371601" cy="2705102"/>
                <a:chOff x="0" y="-1"/>
                <a:chExt cx="1371600" cy="2705102"/>
              </a:xfrm>
            </p:grpSpPr>
            <p:sp>
              <p:nvSpPr>
                <p:cNvPr id="1100" name="Google Shape;1100;p36"/>
                <p:cNvSpPr/>
                <p:nvPr/>
              </p:nvSpPr>
              <p:spPr>
                <a:xfrm>
                  <a:off x="0" y="-1"/>
                  <a:ext cx="1371600" cy="1295401"/>
                </a:xfrm>
                <a:prstGeom prst="roundRect">
                  <a:avLst>
                    <a:gd fmla="val 14706" name="adj"/>
                  </a:avLst>
                </a:prstGeom>
                <a:solidFill>
                  <a:srgbClr val="FFFFFF"/>
                </a:solidFill>
                <a:ln cap="flat" cmpd="sng" w="25400">
                  <a:solidFill>
                    <a:srgbClr val="005192"/>
                  </a:solidFill>
                  <a:prstDash val="solid"/>
                  <a:miter lim="400000"/>
                  <a:headEnd len="sm" w="sm" type="none"/>
                  <a:tailEnd len="sm" w="sm" type="none"/>
                </a:ln>
                <a:effectLst>
                  <a:outerShdw blurRad="114300" rotWithShape="0" dir="2700000" dist="635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36"/>
                <p:cNvSpPr/>
                <p:nvPr/>
              </p:nvSpPr>
              <p:spPr>
                <a:xfrm>
                  <a:off x="0" y="1409700"/>
                  <a:ext cx="1371600" cy="1295401"/>
                </a:xfrm>
                <a:prstGeom prst="roundRect">
                  <a:avLst>
                    <a:gd fmla="val 14706" name="adj"/>
                  </a:avLst>
                </a:prstGeom>
                <a:solidFill>
                  <a:srgbClr val="FFFFFF"/>
                </a:solidFill>
                <a:ln cap="flat" cmpd="sng" w="25400">
                  <a:solidFill>
                    <a:srgbClr val="005192"/>
                  </a:solidFill>
                  <a:prstDash val="solid"/>
                  <a:miter lim="400000"/>
                  <a:headEnd len="sm" w="sm" type="none"/>
                  <a:tailEnd len="sm" w="sm" type="none"/>
                </a:ln>
                <a:effectLst>
                  <a:outerShdw blurRad="114300" rotWithShape="0" dir="2700000" dist="635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02" name="Google Shape;1102;p36"/>
                <p:cNvGrpSpPr/>
                <p:nvPr/>
              </p:nvGrpSpPr>
              <p:grpSpPr>
                <a:xfrm>
                  <a:off x="76199" y="1600199"/>
                  <a:ext cx="1219202" cy="911281"/>
                  <a:chOff x="-1" y="-1"/>
                  <a:chExt cx="1219202" cy="911281"/>
                </a:xfrm>
              </p:grpSpPr>
              <p:pic>
                <p:nvPicPr>
                  <p:cNvPr descr="hacker-dude-S.png" id="1103" name="Google Shape;1103;p36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711200" y="-1"/>
                    <a:ext cx="508001" cy="4413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brunette-S.png" id="1104" name="Google Shape;1104;p3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93700" y="-1"/>
                    <a:ext cx="508001" cy="4413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guy-S.png" id="1105" name="Google Shape;1105;p3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-1" y="12700"/>
                    <a:ext cx="508001" cy="416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hacker-dude-S.png" id="1106" name="Google Shape;1106;p36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584200" y="2032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guy-S.png" id="1107" name="Google Shape;1107;p3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215899" y="215900"/>
                    <a:ext cx="508001" cy="416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blonde-S.png" id="1108" name="Google Shape;1108;p36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-1" y="469900"/>
                    <a:ext cx="508001" cy="4413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brunette-S.png" id="1109" name="Google Shape;1109;p3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93700" y="469900"/>
                    <a:ext cx="508001" cy="4413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coach-S.png" id="1110" name="Google Shape;1110;p36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711200" y="469900"/>
                    <a:ext cx="508001" cy="4413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111" name="Google Shape;1111;p36"/>
                <p:cNvGrpSpPr/>
                <p:nvPr/>
              </p:nvGrpSpPr>
              <p:grpSpPr>
                <a:xfrm>
                  <a:off x="76199" y="152400"/>
                  <a:ext cx="1219202" cy="974780"/>
                  <a:chOff x="-1" y="0"/>
                  <a:chExt cx="1219202" cy="974779"/>
                </a:xfrm>
              </p:grpSpPr>
              <p:pic>
                <p:nvPicPr>
                  <p:cNvPr descr="blue-guy-S.png" id="1112" name="Google Shape;1112;p3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93700" y="12700"/>
                    <a:ext cx="508001" cy="416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hacker-dude-S.png" id="1113" name="Google Shape;1113;p36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-1" y="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hacker-dude-S.png" id="1114" name="Google Shape;1114;p36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711200" y="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blonde-S.png" id="1115" name="Google Shape;1115;p36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711200" y="2667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coach-S.png" id="1116" name="Google Shape;1116;p36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711200" y="5334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brunette-S.png" id="1117" name="Google Shape;1117;p3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93700" y="2667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guy-S.png" id="1118" name="Google Shape;1118;p3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-1" y="279400"/>
                    <a:ext cx="508001" cy="416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guy-S.png" id="1119" name="Google Shape;1119;p3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-1" y="546100"/>
                    <a:ext cx="508001" cy="416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lue-brunette-S.png" id="1120" name="Google Shape;1120;p3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93700" y="5334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grpSp>
          <p:nvGrpSpPr>
            <p:cNvPr id="1121" name="Google Shape;1121;p36"/>
            <p:cNvGrpSpPr/>
            <p:nvPr/>
          </p:nvGrpSpPr>
          <p:grpSpPr>
            <a:xfrm>
              <a:off x="3200399" y="-2"/>
              <a:ext cx="2857502" cy="2705103"/>
              <a:chOff x="-1" y="-1"/>
              <a:chExt cx="2857502" cy="2705102"/>
            </a:xfrm>
          </p:grpSpPr>
          <p:grpSp>
            <p:nvGrpSpPr>
              <p:cNvPr id="1122" name="Google Shape;1122;p36"/>
              <p:cNvGrpSpPr/>
              <p:nvPr/>
            </p:nvGrpSpPr>
            <p:grpSpPr>
              <a:xfrm>
                <a:off x="-1" y="-1"/>
                <a:ext cx="1371601" cy="2705102"/>
                <a:chOff x="0" y="-1"/>
                <a:chExt cx="1371600" cy="2705102"/>
              </a:xfrm>
            </p:grpSpPr>
            <p:sp>
              <p:nvSpPr>
                <p:cNvPr id="1123" name="Google Shape;1123;p36"/>
                <p:cNvSpPr/>
                <p:nvPr/>
              </p:nvSpPr>
              <p:spPr>
                <a:xfrm>
                  <a:off x="0" y="1409700"/>
                  <a:ext cx="1371600" cy="1295401"/>
                </a:xfrm>
                <a:prstGeom prst="roundRect">
                  <a:avLst>
                    <a:gd fmla="val 14706" name="adj"/>
                  </a:avLst>
                </a:prstGeom>
                <a:solidFill>
                  <a:srgbClr val="FFFFFF"/>
                </a:solidFill>
                <a:ln cap="flat" cmpd="sng" w="25400">
                  <a:solidFill>
                    <a:srgbClr val="921100"/>
                  </a:solidFill>
                  <a:prstDash val="solid"/>
                  <a:miter lim="400000"/>
                  <a:headEnd len="sm" w="sm" type="none"/>
                  <a:tailEnd len="sm" w="sm" type="none"/>
                </a:ln>
                <a:effectLst>
                  <a:outerShdw blurRad="114300" rotWithShape="0" dir="2700000" dist="635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red-blonde-S.png" id="1124" name="Google Shape;1124;p36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762000" y="15113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hacker-dude-S.png" id="1125" name="Google Shape;1125;p3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431800" y="1511300"/>
                  <a:ext cx="508000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ed-brunette-S.png" id="1126" name="Google Shape;1126;p3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114299" y="15113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ed-guy-S.png" id="1127" name="Google Shape;1127;p36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609600" y="1790700"/>
                  <a:ext cx="508001" cy="4163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hacker-dude-S.png" id="1128" name="Google Shape;1128;p3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279399" y="17780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ed-brunette-S.png" id="1129" name="Google Shape;1129;p3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31800" y="2082800"/>
                  <a:ext cx="508000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ed-guy-S.png" id="1130" name="Google Shape;1130;p36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762000" y="2095500"/>
                  <a:ext cx="508001" cy="4163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coach-S.png" id="1131" name="Google Shape;1131;p36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114299" y="20828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32" name="Google Shape;1132;p36"/>
                <p:cNvSpPr/>
                <p:nvPr/>
              </p:nvSpPr>
              <p:spPr>
                <a:xfrm>
                  <a:off x="0" y="-1"/>
                  <a:ext cx="1371600" cy="1295401"/>
                </a:xfrm>
                <a:prstGeom prst="roundRect">
                  <a:avLst>
                    <a:gd fmla="val 14706" name="adj"/>
                  </a:avLst>
                </a:prstGeom>
                <a:solidFill>
                  <a:srgbClr val="FFFFFF"/>
                </a:solidFill>
                <a:ln cap="flat" cmpd="sng" w="25400">
                  <a:solidFill>
                    <a:srgbClr val="921100"/>
                  </a:solidFill>
                  <a:prstDash val="solid"/>
                  <a:miter lim="400000"/>
                  <a:headEnd len="sm" w="sm" type="none"/>
                  <a:tailEnd len="sm" w="sm" type="none"/>
                </a:ln>
                <a:effectLst>
                  <a:outerShdw blurRad="114300" rotWithShape="0" dir="2700000" dist="635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33" name="Google Shape;1133;p36"/>
                <p:cNvGrpSpPr/>
                <p:nvPr/>
              </p:nvGrpSpPr>
              <p:grpSpPr>
                <a:xfrm>
                  <a:off x="101598" y="266700"/>
                  <a:ext cx="1155703" cy="746180"/>
                  <a:chOff x="-1" y="0"/>
                  <a:chExt cx="1155702" cy="746179"/>
                </a:xfrm>
              </p:grpSpPr>
              <p:pic>
                <p:nvPicPr>
                  <p:cNvPr descr="red-blonde-S.png" id="1134" name="Google Shape;1134;p36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 b="0" l="0" r="0" t="0"/>
                  <a:stretch/>
                </p:blipFill>
                <p:spPr>
                  <a:xfrm>
                    <a:off x="165099" y="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red-guy-S.png" id="1135" name="Google Shape;1135;p36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495300" y="12700"/>
                    <a:ext cx="508001" cy="416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red-brunette-S.png" id="1136" name="Google Shape;1136;p36"/>
                  <p:cNvPicPr preferRelativeResize="0"/>
                  <p:nvPr/>
                </p:nvPicPr>
                <p:blipFill rotWithShape="1">
                  <a:blip r:embed="rId9">
                    <a:alphaModFix/>
                  </a:blip>
                  <a:srcRect b="0" l="0" r="0" t="0"/>
                  <a:stretch/>
                </p:blipFill>
                <p:spPr>
                  <a:xfrm>
                    <a:off x="317499" y="3048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red-guy-S.png" id="1137" name="Google Shape;1137;p36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647700" y="317500"/>
                    <a:ext cx="508001" cy="416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coach-S.png" id="1138" name="Google Shape;1138;p36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-1" y="3048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grpSp>
            <p:nvGrpSpPr>
              <p:cNvPr id="1139" name="Google Shape;1139;p36"/>
              <p:cNvGrpSpPr/>
              <p:nvPr/>
            </p:nvGrpSpPr>
            <p:grpSpPr>
              <a:xfrm>
                <a:off x="1485900" y="711200"/>
                <a:ext cx="1371601" cy="1295401"/>
                <a:chOff x="0" y="0"/>
                <a:chExt cx="1371600" cy="1295400"/>
              </a:xfrm>
            </p:grpSpPr>
            <p:sp>
              <p:nvSpPr>
                <p:cNvPr id="1140" name="Google Shape;1140;p36"/>
                <p:cNvSpPr/>
                <p:nvPr/>
              </p:nvSpPr>
              <p:spPr>
                <a:xfrm>
                  <a:off x="0" y="0"/>
                  <a:ext cx="1371600" cy="1295400"/>
                </a:xfrm>
                <a:prstGeom prst="roundRect">
                  <a:avLst>
                    <a:gd fmla="val 14706" name="adj"/>
                  </a:avLst>
                </a:prstGeom>
                <a:solidFill>
                  <a:srgbClr val="FFFFFF"/>
                </a:solidFill>
                <a:ln cap="flat" cmpd="sng" w="25400">
                  <a:solidFill>
                    <a:srgbClr val="921100"/>
                  </a:solidFill>
                  <a:prstDash val="solid"/>
                  <a:miter lim="400000"/>
                  <a:headEnd len="sm" w="sm" type="none"/>
                  <a:tailEnd len="sm" w="sm" type="none"/>
                </a:ln>
                <a:effectLst>
                  <a:outerShdw blurRad="114300" rotWithShape="0" dir="2700000" dist="635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41" name="Google Shape;1141;p36"/>
                <p:cNvGrpSpPr/>
                <p:nvPr/>
              </p:nvGrpSpPr>
              <p:grpSpPr>
                <a:xfrm>
                  <a:off x="101598" y="127000"/>
                  <a:ext cx="1155703" cy="1038280"/>
                  <a:chOff x="-1" y="0"/>
                  <a:chExt cx="1155702" cy="1038279"/>
                </a:xfrm>
              </p:grpSpPr>
              <p:pic>
                <p:nvPicPr>
                  <p:cNvPr descr="red-brunette-S.png" id="1142" name="Google Shape;1142;p36"/>
                  <p:cNvPicPr preferRelativeResize="0"/>
                  <p:nvPr/>
                </p:nvPicPr>
                <p:blipFill rotWithShape="1">
                  <a:blip r:embed="rId9">
                    <a:alphaModFix/>
                  </a:blip>
                  <a:srcRect b="0" l="0" r="0" t="0"/>
                  <a:stretch/>
                </p:blipFill>
                <p:spPr>
                  <a:xfrm>
                    <a:off x="317499" y="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red-guy-S.png" id="1143" name="Google Shape;1143;p36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495300" y="304800"/>
                    <a:ext cx="508001" cy="416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hacker-dude-S.png" id="1144" name="Google Shape;1144;p36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165099" y="2921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red-guy-S.png" id="1145" name="Google Shape;1145;p36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647700" y="609600"/>
                    <a:ext cx="508001" cy="416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coach-S.png" id="1146" name="Google Shape;1146;p36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-1" y="5969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red-blonde-S.png" id="1147" name="Google Shape;1147;p36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 b="0" l="0" r="0" t="0"/>
                  <a:stretch/>
                </p:blipFill>
                <p:spPr>
                  <a:xfrm>
                    <a:off x="317499" y="5969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grpSp>
          <p:nvGrpSpPr>
            <p:cNvPr id="1148" name="Google Shape;1148;p36"/>
            <p:cNvGrpSpPr/>
            <p:nvPr/>
          </p:nvGrpSpPr>
          <p:grpSpPr>
            <a:xfrm>
              <a:off x="6400799" y="-1"/>
              <a:ext cx="2857503" cy="2832102"/>
              <a:chOff x="-1" y="-1"/>
              <a:chExt cx="2857502" cy="2832102"/>
            </a:xfrm>
          </p:grpSpPr>
          <p:grpSp>
            <p:nvGrpSpPr>
              <p:cNvPr id="1149" name="Google Shape;1149;p36"/>
              <p:cNvGrpSpPr/>
              <p:nvPr/>
            </p:nvGrpSpPr>
            <p:grpSpPr>
              <a:xfrm>
                <a:off x="-1" y="-1"/>
                <a:ext cx="1371601" cy="2832102"/>
                <a:chOff x="0" y="-1"/>
                <a:chExt cx="1371600" cy="2832102"/>
              </a:xfrm>
            </p:grpSpPr>
            <p:sp>
              <p:nvSpPr>
                <p:cNvPr id="1150" name="Google Shape;1150;p36"/>
                <p:cNvSpPr/>
                <p:nvPr/>
              </p:nvSpPr>
              <p:spPr>
                <a:xfrm>
                  <a:off x="0" y="-1"/>
                  <a:ext cx="1371600" cy="1295401"/>
                </a:xfrm>
                <a:prstGeom prst="roundRect">
                  <a:avLst>
                    <a:gd fmla="val 14706" name="adj"/>
                  </a:avLst>
                </a:prstGeom>
                <a:solidFill>
                  <a:srgbClr val="FFFFFF"/>
                </a:solidFill>
                <a:ln cap="flat" cmpd="sng" w="25400">
                  <a:solidFill>
                    <a:srgbClr val="10612B"/>
                  </a:solidFill>
                  <a:prstDash val="solid"/>
                  <a:miter lim="400000"/>
                  <a:headEnd len="sm" w="sm" type="none"/>
                  <a:tailEnd len="sm" w="sm" type="none"/>
                </a:ln>
                <a:effectLst>
                  <a:outerShdw blurRad="114300" rotWithShape="0" dir="2700000" dist="635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36"/>
                <p:cNvSpPr/>
                <p:nvPr/>
              </p:nvSpPr>
              <p:spPr>
                <a:xfrm>
                  <a:off x="0" y="1536700"/>
                  <a:ext cx="1371600" cy="1295401"/>
                </a:xfrm>
                <a:prstGeom prst="roundRect">
                  <a:avLst>
                    <a:gd fmla="val 14706" name="adj"/>
                  </a:avLst>
                </a:prstGeom>
                <a:solidFill>
                  <a:srgbClr val="FFFFFF"/>
                </a:solidFill>
                <a:ln cap="flat" cmpd="sng" w="25400">
                  <a:solidFill>
                    <a:srgbClr val="10612B"/>
                  </a:solidFill>
                  <a:prstDash val="solid"/>
                  <a:miter lim="400000"/>
                  <a:headEnd len="sm" w="sm" type="none"/>
                  <a:tailEnd len="sm" w="sm" type="none"/>
                </a:ln>
                <a:effectLst>
                  <a:outerShdw blurRad="114300" rotWithShape="0" dir="2700000" dist="635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52" name="Google Shape;1152;p36"/>
                <p:cNvGrpSpPr/>
                <p:nvPr/>
              </p:nvGrpSpPr>
              <p:grpSpPr>
                <a:xfrm>
                  <a:off x="101598" y="152400"/>
                  <a:ext cx="1155703" cy="987481"/>
                  <a:chOff x="-1" y="0"/>
                  <a:chExt cx="1155702" cy="987480"/>
                </a:xfrm>
              </p:grpSpPr>
              <p:pic>
                <p:nvPicPr>
                  <p:cNvPr descr="hacker-dude-S.png" id="1153" name="Google Shape;1153;p36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-1" y="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green-guy-S.png" id="1154" name="Google Shape;1154;p36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647700" y="12699"/>
                    <a:ext cx="508001" cy="4163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green-guy-S.png" id="1155" name="Google Shape;1155;p36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317499" y="12699"/>
                    <a:ext cx="508001" cy="4163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hacker-dude-S.png" id="1156" name="Google Shape;1156;p36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495300" y="2667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green-brunette-S.png" id="1157" name="Google Shape;1157;p36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0" r="0" t="0"/>
                  <a:stretch/>
                </p:blipFill>
                <p:spPr>
                  <a:xfrm>
                    <a:off x="165099" y="2667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green-blonde-S.png" id="1158" name="Google Shape;1158;p36"/>
                  <p:cNvPicPr preferRelativeResize="0"/>
                  <p:nvPr/>
                </p:nvPicPr>
                <p:blipFill rotWithShape="1">
                  <a:blip r:embed="rId13">
                    <a:alphaModFix/>
                  </a:blip>
                  <a:srcRect b="0" l="0" r="0" t="0"/>
                  <a:stretch/>
                </p:blipFill>
                <p:spPr>
                  <a:xfrm>
                    <a:off x="-1" y="546100"/>
                    <a:ext cx="508001" cy="4413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coach-S.png" id="1159" name="Google Shape;1159;p36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647700" y="546100"/>
                    <a:ext cx="508001" cy="4413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green-guy-S.png" id="1160" name="Google Shape;1160;p36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317499" y="558800"/>
                    <a:ext cx="508001" cy="4163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descr="hacker-dude-S.png" id="1161" name="Google Shape;1161;p3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419099" y="16510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hacker-dude-S.png" id="1162" name="Google Shape;1162;p3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596900" y="19558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green-brunette-S.png" id="1163" name="Google Shape;1163;p36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266699" y="19558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green-blonde-S.png" id="1164" name="Google Shape;1164;p36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101599" y="22352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coach-S.png" id="1165" name="Google Shape;1165;p36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49300" y="22352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green-guy-S.png" id="1166" name="Google Shape;1166;p36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419099" y="2247900"/>
                  <a:ext cx="508001" cy="4163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67" name="Google Shape;1167;p36"/>
              <p:cNvGrpSpPr/>
              <p:nvPr/>
            </p:nvGrpSpPr>
            <p:grpSpPr>
              <a:xfrm>
                <a:off x="1485900" y="-1"/>
                <a:ext cx="1371601" cy="2832102"/>
                <a:chOff x="0" y="-1"/>
                <a:chExt cx="1371600" cy="2832102"/>
              </a:xfrm>
            </p:grpSpPr>
            <p:sp>
              <p:nvSpPr>
                <p:cNvPr id="1168" name="Google Shape;1168;p36"/>
                <p:cNvSpPr/>
                <p:nvPr/>
              </p:nvSpPr>
              <p:spPr>
                <a:xfrm>
                  <a:off x="0" y="-1"/>
                  <a:ext cx="1371600" cy="1295401"/>
                </a:xfrm>
                <a:prstGeom prst="roundRect">
                  <a:avLst>
                    <a:gd fmla="val 14706" name="adj"/>
                  </a:avLst>
                </a:prstGeom>
                <a:solidFill>
                  <a:srgbClr val="FFFFFF"/>
                </a:solidFill>
                <a:ln cap="flat" cmpd="sng" w="25400">
                  <a:solidFill>
                    <a:srgbClr val="10612B"/>
                  </a:solidFill>
                  <a:prstDash val="solid"/>
                  <a:miter lim="400000"/>
                  <a:headEnd len="sm" w="sm" type="none"/>
                  <a:tailEnd len="sm" w="sm" type="none"/>
                </a:ln>
                <a:effectLst>
                  <a:outerShdw blurRad="114300" rotWithShape="0" dir="2700000" dist="635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36"/>
                <p:cNvSpPr/>
                <p:nvPr/>
              </p:nvSpPr>
              <p:spPr>
                <a:xfrm>
                  <a:off x="0" y="1536700"/>
                  <a:ext cx="1371600" cy="1295401"/>
                </a:xfrm>
                <a:prstGeom prst="roundRect">
                  <a:avLst>
                    <a:gd fmla="val 14706" name="adj"/>
                  </a:avLst>
                </a:prstGeom>
                <a:solidFill>
                  <a:srgbClr val="FFFFFF"/>
                </a:solidFill>
                <a:ln cap="flat" cmpd="sng" w="25400">
                  <a:solidFill>
                    <a:srgbClr val="10612B"/>
                  </a:solidFill>
                  <a:prstDash val="solid"/>
                  <a:miter lim="400000"/>
                  <a:headEnd len="sm" w="sm" type="none"/>
                  <a:tailEnd len="sm" w="sm" type="none"/>
                </a:ln>
                <a:effectLst>
                  <a:outerShdw blurRad="114300" rotWithShape="0" dir="2700000" dist="635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70" name="Google Shape;1170;p36"/>
                <p:cNvGrpSpPr/>
                <p:nvPr/>
              </p:nvGrpSpPr>
              <p:grpSpPr>
                <a:xfrm>
                  <a:off x="101598" y="241300"/>
                  <a:ext cx="1155703" cy="809680"/>
                  <a:chOff x="-1" y="0"/>
                  <a:chExt cx="1155702" cy="809679"/>
                </a:xfrm>
              </p:grpSpPr>
              <p:pic>
                <p:nvPicPr>
                  <p:cNvPr descr="hacker-dude-S.png" id="1171" name="Google Shape;1171;p36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495300" y="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green-brunette-S.png" id="1172" name="Google Shape;1172;p36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0" r="0" t="0"/>
                  <a:stretch/>
                </p:blipFill>
                <p:spPr>
                  <a:xfrm>
                    <a:off x="165099" y="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green-blonde-S.png" id="1173" name="Google Shape;1173;p36"/>
                  <p:cNvPicPr preferRelativeResize="0"/>
                  <p:nvPr/>
                </p:nvPicPr>
                <p:blipFill rotWithShape="1">
                  <a:blip r:embed="rId13">
                    <a:alphaModFix/>
                  </a:blip>
                  <a:srcRect b="0" l="0" r="0" t="0"/>
                  <a:stretch/>
                </p:blipFill>
                <p:spPr>
                  <a:xfrm>
                    <a:off x="-1" y="3683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coach-S.png" id="1174" name="Google Shape;1174;p36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647700" y="368300"/>
                    <a:ext cx="508001" cy="4413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green-guy-S.png" id="1175" name="Google Shape;1175;p36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317499" y="381000"/>
                    <a:ext cx="508001" cy="416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descr="hacker-dude-S.png" id="1176" name="Google Shape;1176;p3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101599" y="16891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green-guy-S.png" id="1177" name="Google Shape;1177;p36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749300" y="1701800"/>
                  <a:ext cx="508001" cy="4163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green-guy-S.png" id="1178" name="Google Shape;1178;p36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419099" y="1701800"/>
                  <a:ext cx="508001" cy="4163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hacker-dude-S.png" id="1179" name="Google Shape;1179;p3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596900" y="19558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green-brunette-S.png" id="1180" name="Google Shape;1180;p36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266699" y="19558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green-blonde-S.png" id="1181" name="Google Shape;1181;p36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101599" y="22352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coach-S.png" id="1182" name="Google Shape;1182;p36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49300" y="22352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green-guy-S.png" id="1183" name="Google Shape;1183;p36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419099" y="2247900"/>
                  <a:ext cx="508001" cy="4163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184" name="Google Shape;1184;p36"/>
          <p:cNvGrpSpPr/>
          <p:nvPr/>
        </p:nvGrpSpPr>
        <p:grpSpPr>
          <a:xfrm>
            <a:off x="5187315" y="1140190"/>
            <a:ext cx="1817370" cy="822960"/>
            <a:chOff x="0" y="0"/>
            <a:chExt cx="2019300" cy="914400"/>
          </a:xfrm>
        </p:grpSpPr>
        <p:sp>
          <p:nvSpPr>
            <p:cNvPr id="1185" name="Google Shape;1185;p36"/>
            <p:cNvSpPr/>
            <p:nvPr/>
          </p:nvSpPr>
          <p:spPr>
            <a:xfrm>
              <a:off x="0" y="0"/>
              <a:ext cx="2019300" cy="914400"/>
            </a:xfrm>
            <a:prstGeom prst="roundRect">
              <a:avLst>
                <a:gd fmla="val 20833" name="adj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6" name="Google Shape;1186;p36"/>
            <p:cNvGrpSpPr/>
            <p:nvPr/>
          </p:nvGrpSpPr>
          <p:grpSpPr>
            <a:xfrm>
              <a:off x="165099" y="228600"/>
              <a:ext cx="1701803" cy="441380"/>
              <a:chOff x="-1" y="0"/>
              <a:chExt cx="1701802" cy="441379"/>
            </a:xfrm>
          </p:grpSpPr>
          <p:pic>
            <p:nvPicPr>
              <p:cNvPr descr="green-brunette-S.png" id="1187" name="Google Shape;1187;p3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1193800" y="0"/>
                <a:ext cx="508001" cy="4413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red-guy-S.png" id="1188" name="Google Shape;1188;p3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96900" y="12700"/>
                <a:ext cx="508000" cy="4163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blue-blonde-S.png" id="1189" name="Google Shape;1189;p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-1" y="0"/>
                <a:ext cx="508001" cy="4413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90" name="Google Shape;1190;p36"/>
          <p:cNvGrpSpPr/>
          <p:nvPr/>
        </p:nvGrpSpPr>
        <p:grpSpPr>
          <a:xfrm>
            <a:off x="2592704" y="2306050"/>
            <a:ext cx="7006592" cy="1017270"/>
            <a:chOff x="-1" y="0"/>
            <a:chExt cx="7785102" cy="1130300"/>
          </a:xfrm>
        </p:grpSpPr>
        <p:grpSp>
          <p:nvGrpSpPr>
            <p:cNvPr id="1191" name="Google Shape;1191;p36"/>
            <p:cNvGrpSpPr/>
            <p:nvPr/>
          </p:nvGrpSpPr>
          <p:grpSpPr>
            <a:xfrm>
              <a:off x="-1" y="0"/>
              <a:ext cx="1384301" cy="1130300"/>
              <a:chOff x="0" y="0"/>
              <a:chExt cx="1384300" cy="1130300"/>
            </a:xfrm>
          </p:grpSpPr>
          <p:sp>
            <p:nvSpPr>
              <p:cNvPr id="1192" name="Google Shape;1192;p36"/>
              <p:cNvSpPr/>
              <p:nvPr/>
            </p:nvSpPr>
            <p:spPr>
              <a:xfrm>
                <a:off x="0" y="0"/>
                <a:ext cx="1384300" cy="1130300"/>
              </a:xfrm>
              <a:prstGeom prst="roundRect">
                <a:avLst>
                  <a:gd fmla="val 16854" name="adj"/>
                </a:avLst>
              </a:prstGeom>
              <a:solidFill>
                <a:srgbClr val="FFFFFF"/>
              </a:solidFill>
              <a:ln cap="flat" cmpd="sng" w="25400">
                <a:solidFill>
                  <a:srgbClr val="005192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93" name="Google Shape;1193;p36"/>
              <p:cNvGrpSpPr/>
              <p:nvPr/>
            </p:nvGrpSpPr>
            <p:grpSpPr>
              <a:xfrm>
                <a:off x="152399" y="101598"/>
                <a:ext cx="1092203" cy="923983"/>
                <a:chOff x="-1" y="-1"/>
                <a:chExt cx="1092202" cy="923981"/>
              </a:xfrm>
            </p:grpSpPr>
            <p:pic>
              <p:nvPicPr>
                <p:cNvPr descr="hacker-dude-S.png" id="1194" name="Google Shape;1194;p3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584200" y="-1"/>
                  <a:ext cx="508001" cy="4413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hacker-dude-S.png" id="1195" name="Google Shape;1195;p3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-1" y="482600"/>
                  <a:ext cx="508001" cy="4413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blue-guy-S.png" id="1196" name="Google Shape;1196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84200" y="495300"/>
                  <a:ext cx="508001" cy="4163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blue-blonde-S.png" id="1197" name="Google Shape;1197;p3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-1" y="-1"/>
                  <a:ext cx="508001" cy="4413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198" name="Google Shape;1198;p36"/>
            <p:cNvGrpSpPr/>
            <p:nvPr/>
          </p:nvGrpSpPr>
          <p:grpSpPr>
            <a:xfrm>
              <a:off x="3200400" y="0"/>
              <a:ext cx="1384300" cy="1130300"/>
              <a:chOff x="0" y="0"/>
              <a:chExt cx="1384300" cy="1130300"/>
            </a:xfrm>
          </p:grpSpPr>
          <p:sp>
            <p:nvSpPr>
              <p:cNvPr id="1199" name="Google Shape;1199;p36"/>
              <p:cNvSpPr/>
              <p:nvPr/>
            </p:nvSpPr>
            <p:spPr>
              <a:xfrm>
                <a:off x="0" y="0"/>
                <a:ext cx="1384300" cy="1130300"/>
              </a:xfrm>
              <a:prstGeom prst="roundRect">
                <a:avLst>
                  <a:gd fmla="val 16854" name="adj"/>
                </a:avLst>
              </a:prstGeom>
              <a:solidFill>
                <a:srgbClr val="FFFFFF"/>
              </a:solidFill>
              <a:ln cap="flat" cmpd="sng" w="25400">
                <a:solidFill>
                  <a:srgbClr val="921100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00" name="Google Shape;1200;p36"/>
              <p:cNvGrpSpPr/>
              <p:nvPr/>
            </p:nvGrpSpPr>
            <p:grpSpPr>
              <a:xfrm>
                <a:off x="190499" y="126999"/>
                <a:ext cx="1003302" cy="911281"/>
                <a:chOff x="-1" y="-1"/>
                <a:chExt cx="1003302" cy="911281"/>
              </a:xfrm>
            </p:grpSpPr>
            <p:pic>
              <p:nvPicPr>
                <p:cNvPr descr="red-guy-S.png" id="1201" name="Google Shape;1201;p36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-1" y="-1"/>
                  <a:ext cx="508001" cy="41639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ed-blonde-S.png" id="1202" name="Google Shape;1202;p36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95300" y="2159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ed-brunette-S.png" id="1203" name="Google Shape;1203;p3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-1" y="469900"/>
                  <a:ext cx="508001" cy="4413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204" name="Google Shape;1204;p36"/>
            <p:cNvGrpSpPr/>
            <p:nvPr/>
          </p:nvGrpSpPr>
          <p:grpSpPr>
            <a:xfrm>
              <a:off x="6400800" y="0"/>
              <a:ext cx="1384301" cy="1130300"/>
              <a:chOff x="0" y="0"/>
              <a:chExt cx="1384300" cy="1130300"/>
            </a:xfrm>
          </p:grpSpPr>
          <p:sp>
            <p:nvSpPr>
              <p:cNvPr id="1205" name="Google Shape;1205;p36"/>
              <p:cNvSpPr/>
              <p:nvPr/>
            </p:nvSpPr>
            <p:spPr>
              <a:xfrm>
                <a:off x="0" y="0"/>
                <a:ext cx="1384300" cy="1130300"/>
              </a:xfrm>
              <a:prstGeom prst="roundRect">
                <a:avLst>
                  <a:gd fmla="val 16854" name="adj"/>
                </a:avLst>
              </a:prstGeom>
              <a:solidFill>
                <a:srgbClr val="FFFFFF"/>
              </a:solidFill>
              <a:ln cap="flat" cmpd="sng" w="25400">
                <a:solidFill>
                  <a:srgbClr val="10612B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06" name="Google Shape;1206;p36"/>
              <p:cNvGrpSpPr/>
              <p:nvPr/>
            </p:nvGrpSpPr>
            <p:grpSpPr>
              <a:xfrm>
                <a:off x="114299" y="50800"/>
                <a:ext cx="1155702" cy="1038280"/>
                <a:chOff x="-1" y="0"/>
                <a:chExt cx="1155702" cy="1038279"/>
              </a:xfrm>
            </p:grpSpPr>
            <p:pic>
              <p:nvPicPr>
                <p:cNvPr descr="green-guy-S.png" id="1207" name="Google Shape;1207;p36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647700" y="12700"/>
                  <a:ext cx="508001" cy="4163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green-brunette-S.png" id="1208" name="Google Shape;1208;p36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-1" y="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green-blonde-S.png" id="1209" name="Google Shape;1209;p36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-1" y="5969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hacker-dude-S.png" id="1210" name="Google Shape;1210;p3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647700" y="596900"/>
                  <a:ext cx="508001" cy="4413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11" name="Google Shape;1211;p36"/>
          <p:cNvSpPr txBox="1"/>
          <p:nvPr>
            <p:ph type="title"/>
          </p:nvPr>
        </p:nvSpPr>
        <p:spPr>
          <a:xfrm>
            <a:off x="220979" y="365125"/>
            <a:ext cx="10515600" cy="775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Scrum of scrums of scrums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warp dir="ou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7"/>
          <p:cNvSpPr txBox="1"/>
          <p:nvPr>
            <p:ph type="title"/>
          </p:nvPr>
        </p:nvSpPr>
        <p:spPr>
          <a:xfrm>
            <a:off x="838200" y="365125"/>
            <a:ext cx="9360000" cy="576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Pertanyaan?</a:t>
            </a:r>
            <a:endParaRPr/>
          </a:p>
        </p:txBody>
      </p:sp>
      <p:sp>
        <p:nvSpPr>
          <p:cNvPr id="1217" name="Google Shape;1217;p37"/>
          <p:cNvSpPr txBox="1"/>
          <p:nvPr>
            <p:ph idx="12" type="sldNum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8" name="Google Shape;1218;p37"/>
          <p:cNvSpPr txBox="1"/>
          <p:nvPr>
            <p:ph idx="1" type="body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38"/>
          <p:cNvSpPr txBox="1"/>
          <p:nvPr>
            <p:ph type="title"/>
          </p:nvPr>
        </p:nvSpPr>
        <p:spPr>
          <a:xfrm>
            <a:off x="838200" y="365125"/>
            <a:ext cx="9360000" cy="576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Terima Kasih.. :)</a:t>
            </a:r>
            <a:endParaRPr/>
          </a:p>
        </p:txBody>
      </p:sp>
      <p:sp>
        <p:nvSpPr>
          <p:cNvPr id="1224" name="Google Shape;1224;p38"/>
          <p:cNvSpPr txBox="1"/>
          <p:nvPr>
            <p:ph idx="12" type="sldNum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5" name="Google Shape;1225;p38"/>
          <p:cNvSpPr txBox="1"/>
          <p:nvPr>
            <p:ph idx="1" type="body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9"/>
          <p:cNvSpPr txBox="1"/>
          <p:nvPr>
            <p:ph type="title"/>
          </p:nvPr>
        </p:nvSpPr>
        <p:spPr>
          <a:xfrm>
            <a:off x="499300" y="1657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Referensi</a:t>
            </a:r>
            <a:endParaRPr/>
          </a:p>
        </p:txBody>
      </p:sp>
      <p:sp>
        <p:nvSpPr>
          <p:cNvPr id="1231" name="Google Shape;1231;p39"/>
          <p:cNvSpPr txBox="1"/>
          <p:nvPr>
            <p:ph idx="1" type="body"/>
          </p:nvPr>
        </p:nvSpPr>
        <p:spPr>
          <a:xfrm>
            <a:off x="598999" y="1435964"/>
            <a:ext cx="10515600" cy="4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71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Char char="•"/>
            </a:pPr>
            <a:r>
              <a:rPr lang="en-US"/>
              <a:t>Agile Estimating and Planning</a:t>
            </a:r>
            <a:r>
              <a:rPr i="0" lang="en-US"/>
              <a:t> by Mike Cohn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85714"/>
              <a:buChar char="•"/>
            </a:pPr>
            <a:r>
              <a:rPr lang="en-US"/>
              <a:t>Agile Product Management: Creating Products that Customers Love</a:t>
            </a:r>
            <a:r>
              <a:rPr i="0" lang="en-US"/>
              <a:t> by Roman Pichler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85714"/>
              <a:buChar char="•"/>
            </a:pPr>
            <a:r>
              <a:rPr lang="en-US"/>
              <a:t>Agile Project Management</a:t>
            </a:r>
            <a:r>
              <a:rPr i="0" lang="en-US"/>
              <a:t> </a:t>
            </a:r>
            <a:r>
              <a:rPr lang="en-US"/>
              <a:t>with Scrum </a:t>
            </a:r>
            <a:r>
              <a:rPr i="0" lang="en-US"/>
              <a:t>by Ken Schwaber</a:t>
            </a:r>
            <a:endParaRPr i="0"/>
          </a:p>
          <a:p>
            <a:pPr indent="-21717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85714"/>
              <a:buChar char="•"/>
            </a:pPr>
            <a:r>
              <a:rPr lang="en-US"/>
              <a:t>Agile Software Development Ecosystems</a:t>
            </a:r>
            <a:r>
              <a:rPr i="0" lang="en-US"/>
              <a:t> by Jim Highsmith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85714"/>
              <a:buChar char="•"/>
            </a:pPr>
            <a:r>
              <a:rPr lang="en-US"/>
              <a:t>Essential Scrum: A Practical Guide to the Most Popular Agile Process </a:t>
            </a:r>
            <a:r>
              <a:rPr i="0" lang="en-US"/>
              <a:t>by Kenneth Rubin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85714"/>
              <a:buChar char="•"/>
            </a:pPr>
            <a:r>
              <a:rPr lang="en-US"/>
              <a:t>Scrum and XP from the Trenches</a:t>
            </a:r>
            <a:r>
              <a:rPr i="0" lang="en-US"/>
              <a:t> by Henrik Kniberg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85714"/>
              <a:buChar char="•"/>
            </a:pPr>
            <a:r>
              <a:rPr lang="en-US"/>
              <a:t>Succeeding with Agile: Software Development using Scrum</a:t>
            </a:r>
            <a:r>
              <a:rPr i="0" lang="en-US"/>
              <a:t> by Mike Cohn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85714"/>
              <a:buChar char="•"/>
            </a:pPr>
            <a:r>
              <a:rPr lang="en-US"/>
              <a:t>The Scrum Guide</a:t>
            </a:r>
            <a:r>
              <a:rPr i="0" lang="en-US"/>
              <a:t> at www.ScrumGuides.org</a:t>
            </a:r>
            <a:endParaRPr i="0"/>
          </a:p>
          <a:p>
            <a:pPr indent="-217170" lvl="0" marL="22860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85714"/>
              <a:buChar char="•"/>
            </a:pPr>
            <a:r>
              <a:rPr lang="en-US"/>
              <a:t>User Stories Applied for Agile Software Development</a:t>
            </a:r>
            <a:r>
              <a:rPr i="0" lang="en-US"/>
              <a:t> by Mike Cohn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doors dir="ver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Scrum Telah Digunakan Oleh: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2335530" y="1690686"/>
            <a:ext cx="2451619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Yahoo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 Arts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Lockheed Martin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Philips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Nokia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 One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BBC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6096000" y="1690688"/>
            <a:ext cx="3601084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Nielsen Media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American Real Estate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BMC Software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Ipswitch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Deere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Lexis Nexis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Sabre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Salesforce.com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Warner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Turner Broadcasting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758450" y="2654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Scrum Telah Digunakan Untuk: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540518" y="1440163"/>
            <a:ext cx="410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66699" lvl="0" marL="49529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Software komersial</a:t>
            </a:r>
            <a:endParaRPr/>
          </a:p>
          <a:p>
            <a:pPr indent="-266699" lvl="0" marL="495298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In-house development</a:t>
            </a:r>
            <a:endParaRPr/>
          </a:p>
          <a:p>
            <a:pPr indent="-266699" lvl="0" marL="495298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Proyek kontrak</a:t>
            </a:r>
            <a:endParaRPr/>
          </a:p>
          <a:p>
            <a:pPr indent="-266699" lvl="0" marL="495298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Proyek </a:t>
            </a:r>
            <a:r>
              <a:rPr i="1" lang="en-US"/>
              <a:t>fixed-price</a:t>
            </a:r>
            <a:endParaRPr/>
          </a:p>
          <a:p>
            <a:pPr indent="-266699" lvl="0" marL="495298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Aplikasi finansial</a:t>
            </a:r>
            <a:endParaRPr/>
          </a:p>
          <a:p>
            <a:pPr indent="-266699" lvl="0" marL="495298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Aplikasi tersertifikasi ISO 9001</a:t>
            </a:r>
            <a:endParaRPr/>
          </a:p>
          <a:p>
            <a:pPr indent="-266699" lvl="0" marL="495298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Sistem benam</a:t>
            </a:r>
            <a:endParaRPr/>
          </a:p>
          <a:p>
            <a:pPr indent="-266699" lvl="0" marL="495298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Sistem 24x7 dengan 99.999% </a:t>
            </a:r>
            <a:r>
              <a:rPr i="1" lang="en-US"/>
              <a:t>uptime</a:t>
            </a:r>
            <a:endParaRPr/>
          </a:p>
          <a:p>
            <a:pPr indent="-266699" lvl="0" marL="495298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Proyek </a:t>
            </a:r>
            <a:r>
              <a:rPr i="1" lang="en-US"/>
              <a:t>Joint Strike Fighter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5218825" y="1313000"/>
            <a:ext cx="5636400" cy="4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66700" lvl="0" marL="266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Calibri"/>
              <a:buChar char="•"/>
            </a:pPr>
            <a:r>
              <a:rPr lang="en-US"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Pembuatan </a:t>
            </a:r>
            <a:r>
              <a:rPr i="1" lang="en-US"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game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Calibri"/>
              <a:buChar char="•"/>
            </a:pPr>
            <a:r>
              <a:rPr lang="en-US"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FDA-approved, life-critical systems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Calibri"/>
              <a:buChar char="•"/>
            </a:pPr>
            <a:r>
              <a:rPr lang="en-US"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Perangkat lunak kendali satelit</a:t>
            </a:r>
            <a:endParaRPr sz="21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66700" marR="0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Calibri"/>
              <a:buChar char="•"/>
            </a:pPr>
            <a:r>
              <a:rPr lang="en-US"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Calibri"/>
              <a:buChar char="•"/>
            </a:pPr>
            <a:r>
              <a:rPr lang="en-US"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Handheld software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Calibri"/>
              <a:buChar char="•"/>
            </a:pPr>
            <a:r>
              <a:rPr lang="en-US"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phones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Calibri"/>
              <a:buChar char="•"/>
            </a:pPr>
            <a:r>
              <a:rPr lang="en-US"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switching applications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Calibri"/>
              <a:buChar char="•"/>
            </a:pPr>
            <a:r>
              <a:rPr lang="en-US"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ISV applications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Calibri"/>
              <a:buChar char="•"/>
            </a:pPr>
            <a:r>
              <a:rPr lang="en-US"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Beberapa aplikasi-aplikasi besar yang kita kenal</a:t>
            </a:r>
            <a:endParaRPr sz="21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Karakteristik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838200" y="1496291"/>
            <a:ext cx="10515600" cy="468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66742" lvl="0" marL="59531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Char char="•"/>
            </a:pPr>
            <a:r>
              <a:rPr lang="en-US"/>
              <a:t>Tim yang mandiri, </a:t>
            </a:r>
            <a:r>
              <a:rPr i="1" lang="en-US"/>
              <a:t>self-organized</a:t>
            </a:r>
            <a:endParaRPr/>
          </a:p>
          <a:p>
            <a:pPr indent="-366742" lvl="0" marL="595311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17857"/>
              <a:buChar char="•"/>
            </a:pPr>
            <a:r>
              <a:rPr lang="en-US"/>
              <a:t>Produk berproses dalam serangkaian kegiatan berdurasi 1-4 minggu yang disebut dengan “Sprint”.</a:t>
            </a:r>
            <a:endParaRPr/>
          </a:p>
          <a:p>
            <a:pPr indent="-366742" lvl="0" marL="595311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17857"/>
              <a:buChar char="•"/>
            </a:pPr>
            <a:r>
              <a:rPr lang="en-US"/>
              <a:t>Persyaratan sistem dihimpun sebagai item-item dalam sebuah daftar yang disebut sebagai “</a:t>
            </a:r>
            <a:r>
              <a:rPr i="1" lang="en-US"/>
              <a:t>Product Backlog</a:t>
            </a:r>
            <a:r>
              <a:rPr lang="en-US"/>
              <a:t>”.</a:t>
            </a:r>
            <a:endParaRPr/>
          </a:p>
          <a:p>
            <a:pPr indent="-366742" lvl="0" marL="595311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17857"/>
              <a:buChar char="•"/>
            </a:pPr>
            <a:r>
              <a:rPr lang="en-US"/>
              <a:t>Sengaja dibuat tidak terlalu rigid, detail dan teknis.</a:t>
            </a:r>
            <a:endParaRPr/>
          </a:p>
          <a:p>
            <a:pPr indent="-366742" lvl="0" marL="595311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17857"/>
              <a:buChar char="•"/>
            </a:pPr>
            <a:r>
              <a:rPr lang="en-US"/>
              <a:t>Menggunakan aturan-aturan generative tertentu untuk menciptakan “lingkungan agile” dalam penyelesaian proyek.</a:t>
            </a:r>
            <a:endParaRPr/>
          </a:p>
          <a:p>
            <a:pPr indent="-366742" lvl="0" marL="595311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ct val="117857"/>
              <a:buChar char="•"/>
            </a:pPr>
            <a:r>
              <a:rPr lang="en-US"/>
              <a:t>Merupakan salah satu dari “agile processes”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172835" y="249984"/>
            <a:ext cx="10223269" cy="845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Manifesto Agile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2072639" y="1220870"/>
            <a:ext cx="8046722" cy="899285"/>
            <a:chOff x="-1" y="-29702"/>
            <a:chExt cx="8940802" cy="999206"/>
          </a:xfrm>
        </p:grpSpPr>
        <p:grpSp>
          <p:nvGrpSpPr>
            <p:cNvPr id="137" name="Google Shape;137;p7"/>
            <p:cNvGrpSpPr/>
            <p:nvPr/>
          </p:nvGrpSpPr>
          <p:grpSpPr>
            <a:xfrm>
              <a:off x="5257800" y="0"/>
              <a:ext cx="3683001" cy="939800"/>
              <a:chOff x="0" y="0"/>
              <a:chExt cx="3683000" cy="939800"/>
            </a:xfrm>
          </p:grpSpPr>
          <p:sp>
            <p:nvSpPr>
              <p:cNvPr id="138" name="Google Shape;138;p7"/>
              <p:cNvSpPr/>
              <p:nvPr/>
            </p:nvSpPr>
            <p:spPr>
              <a:xfrm>
                <a:off x="0" y="0"/>
                <a:ext cx="3683000" cy="93980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0612B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 txBox="1"/>
              <p:nvPr/>
            </p:nvSpPr>
            <p:spPr>
              <a:xfrm>
                <a:off x="0" y="226779"/>
                <a:ext cx="3683000" cy="486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3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Process and tools</a:t>
                </a:r>
                <a:endParaRPr/>
              </a:p>
            </p:txBody>
          </p:sp>
        </p:grpSp>
        <p:grpSp>
          <p:nvGrpSpPr>
            <p:cNvPr id="140" name="Google Shape;140;p7"/>
            <p:cNvGrpSpPr/>
            <p:nvPr/>
          </p:nvGrpSpPr>
          <p:grpSpPr>
            <a:xfrm>
              <a:off x="-1" y="-29702"/>
              <a:ext cx="3683001" cy="999206"/>
              <a:chOff x="0" y="-29702"/>
              <a:chExt cx="3683000" cy="999206"/>
            </a:xfrm>
          </p:grpSpPr>
          <p:sp>
            <p:nvSpPr>
              <p:cNvPr id="141" name="Google Shape;141;p7"/>
              <p:cNvSpPr/>
              <p:nvPr/>
            </p:nvSpPr>
            <p:spPr>
              <a:xfrm>
                <a:off x="0" y="0"/>
                <a:ext cx="3683000" cy="93980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005192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 txBox="1"/>
              <p:nvPr/>
            </p:nvSpPr>
            <p:spPr>
              <a:xfrm>
                <a:off x="0" y="-29702"/>
                <a:ext cx="3683000" cy="999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3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Individuals and interactions</a:t>
                </a:r>
                <a:endParaRPr/>
              </a:p>
            </p:txBody>
          </p:sp>
        </p:grpSp>
        <p:sp>
          <p:nvSpPr>
            <p:cNvPr id="143" name="Google Shape;143;p7"/>
            <p:cNvSpPr txBox="1"/>
            <p:nvPr/>
          </p:nvSpPr>
          <p:spPr>
            <a:xfrm>
              <a:off x="4046407" y="285234"/>
              <a:ext cx="8382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</a:t>
              </a: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2095499" y="4505152"/>
            <a:ext cx="8023862" cy="845820"/>
            <a:chOff x="-1" y="0"/>
            <a:chExt cx="8915402" cy="939800"/>
          </a:xfrm>
        </p:grpSpPr>
        <p:grpSp>
          <p:nvGrpSpPr>
            <p:cNvPr id="145" name="Google Shape;145;p7"/>
            <p:cNvGrpSpPr/>
            <p:nvPr/>
          </p:nvGrpSpPr>
          <p:grpSpPr>
            <a:xfrm>
              <a:off x="5232400" y="0"/>
              <a:ext cx="3683001" cy="939800"/>
              <a:chOff x="0" y="0"/>
              <a:chExt cx="3683000" cy="939800"/>
            </a:xfrm>
          </p:grpSpPr>
          <p:sp>
            <p:nvSpPr>
              <p:cNvPr id="146" name="Google Shape;146;p7"/>
              <p:cNvSpPr/>
              <p:nvPr/>
            </p:nvSpPr>
            <p:spPr>
              <a:xfrm>
                <a:off x="0" y="0"/>
                <a:ext cx="3683000" cy="93980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0612B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 txBox="1"/>
              <p:nvPr/>
            </p:nvSpPr>
            <p:spPr>
              <a:xfrm>
                <a:off x="0" y="226779"/>
                <a:ext cx="3683000" cy="486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3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Following a plan</a:t>
                </a:r>
                <a:endParaRPr/>
              </a:p>
            </p:txBody>
          </p:sp>
        </p:grpSp>
        <p:grpSp>
          <p:nvGrpSpPr>
            <p:cNvPr id="148" name="Google Shape;148;p7"/>
            <p:cNvGrpSpPr/>
            <p:nvPr/>
          </p:nvGrpSpPr>
          <p:grpSpPr>
            <a:xfrm>
              <a:off x="-1" y="0"/>
              <a:ext cx="3683001" cy="939800"/>
              <a:chOff x="0" y="0"/>
              <a:chExt cx="3683000" cy="939800"/>
            </a:xfrm>
          </p:grpSpPr>
          <p:sp>
            <p:nvSpPr>
              <p:cNvPr id="149" name="Google Shape;149;p7"/>
              <p:cNvSpPr/>
              <p:nvPr/>
            </p:nvSpPr>
            <p:spPr>
              <a:xfrm>
                <a:off x="0" y="0"/>
                <a:ext cx="3683000" cy="93980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005192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7"/>
              <p:cNvSpPr txBox="1"/>
              <p:nvPr/>
            </p:nvSpPr>
            <p:spPr>
              <a:xfrm>
                <a:off x="0" y="226779"/>
                <a:ext cx="3683000" cy="486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3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Responding to change</a:t>
                </a:r>
                <a:endParaRPr/>
              </a:p>
            </p:txBody>
          </p:sp>
        </p:grpSp>
        <p:sp>
          <p:nvSpPr>
            <p:cNvPr id="151" name="Google Shape;151;p7"/>
            <p:cNvSpPr txBox="1"/>
            <p:nvPr/>
          </p:nvSpPr>
          <p:spPr>
            <a:xfrm>
              <a:off x="4109906" y="246762"/>
              <a:ext cx="633649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</a:t>
              </a:r>
              <a:endParaRPr/>
            </a:p>
          </p:txBody>
        </p:sp>
      </p:grpSp>
      <p:sp>
        <p:nvSpPr>
          <p:cNvPr id="152" name="Google Shape;152;p7"/>
          <p:cNvSpPr txBox="1"/>
          <p:nvPr/>
        </p:nvSpPr>
        <p:spPr>
          <a:xfrm>
            <a:off x="4055743" y="5682001"/>
            <a:ext cx="4080513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Source: www.agilemanifesto.org</a:t>
            </a:r>
            <a:endParaRPr/>
          </a:p>
        </p:txBody>
      </p:sp>
      <p:grpSp>
        <p:nvGrpSpPr>
          <p:cNvPr id="153" name="Google Shape;153;p7"/>
          <p:cNvGrpSpPr/>
          <p:nvPr/>
        </p:nvGrpSpPr>
        <p:grpSpPr>
          <a:xfrm>
            <a:off x="2084069" y="2306720"/>
            <a:ext cx="8035292" cy="899285"/>
            <a:chOff x="-1" y="-29702"/>
            <a:chExt cx="8928102" cy="999206"/>
          </a:xfrm>
        </p:grpSpPr>
        <p:grpSp>
          <p:nvGrpSpPr>
            <p:cNvPr id="154" name="Google Shape;154;p7"/>
            <p:cNvGrpSpPr/>
            <p:nvPr/>
          </p:nvGrpSpPr>
          <p:grpSpPr>
            <a:xfrm>
              <a:off x="5245100" y="-29702"/>
              <a:ext cx="3683001" cy="999206"/>
              <a:chOff x="0" y="-29702"/>
              <a:chExt cx="3683000" cy="999206"/>
            </a:xfrm>
          </p:grpSpPr>
          <p:sp>
            <p:nvSpPr>
              <p:cNvPr id="155" name="Google Shape;155;p7"/>
              <p:cNvSpPr/>
              <p:nvPr/>
            </p:nvSpPr>
            <p:spPr>
              <a:xfrm>
                <a:off x="0" y="0"/>
                <a:ext cx="3683000" cy="93980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0612B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 txBox="1"/>
              <p:nvPr/>
            </p:nvSpPr>
            <p:spPr>
              <a:xfrm>
                <a:off x="0" y="-29702"/>
                <a:ext cx="3683000" cy="999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3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Comprehensive documentation</a:t>
                </a:r>
                <a:endParaRPr/>
              </a:p>
            </p:txBody>
          </p:sp>
        </p:grpSp>
        <p:grpSp>
          <p:nvGrpSpPr>
            <p:cNvPr id="157" name="Google Shape;157;p7"/>
            <p:cNvGrpSpPr/>
            <p:nvPr/>
          </p:nvGrpSpPr>
          <p:grpSpPr>
            <a:xfrm>
              <a:off x="-1" y="0"/>
              <a:ext cx="3683001" cy="939800"/>
              <a:chOff x="0" y="0"/>
              <a:chExt cx="3683000" cy="939800"/>
            </a:xfrm>
          </p:grpSpPr>
          <p:sp>
            <p:nvSpPr>
              <p:cNvPr id="158" name="Google Shape;158;p7"/>
              <p:cNvSpPr/>
              <p:nvPr/>
            </p:nvSpPr>
            <p:spPr>
              <a:xfrm>
                <a:off x="0" y="0"/>
                <a:ext cx="3683000" cy="93980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005192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 txBox="1"/>
              <p:nvPr/>
            </p:nvSpPr>
            <p:spPr>
              <a:xfrm>
                <a:off x="0" y="226779"/>
                <a:ext cx="3683000" cy="486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3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Working software</a:t>
                </a:r>
                <a:endParaRPr/>
              </a:p>
            </p:txBody>
          </p:sp>
        </p:grpSp>
        <p:sp>
          <p:nvSpPr>
            <p:cNvPr id="160" name="Google Shape;160;p7"/>
            <p:cNvSpPr txBox="1"/>
            <p:nvPr/>
          </p:nvSpPr>
          <p:spPr>
            <a:xfrm>
              <a:off x="4033707" y="285234"/>
              <a:ext cx="8382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</a:t>
              </a:r>
              <a:endParaRPr/>
            </a:p>
          </p:txBody>
        </p:sp>
      </p:grpSp>
      <p:grpSp>
        <p:nvGrpSpPr>
          <p:cNvPr id="161" name="Google Shape;161;p7"/>
          <p:cNvGrpSpPr/>
          <p:nvPr/>
        </p:nvGrpSpPr>
        <p:grpSpPr>
          <a:xfrm>
            <a:off x="2084069" y="3419302"/>
            <a:ext cx="8035292" cy="845820"/>
            <a:chOff x="-1" y="0"/>
            <a:chExt cx="8928102" cy="939800"/>
          </a:xfrm>
        </p:grpSpPr>
        <p:grpSp>
          <p:nvGrpSpPr>
            <p:cNvPr id="162" name="Google Shape;162;p7"/>
            <p:cNvGrpSpPr/>
            <p:nvPr/>
          </p:nvGrpSpPr>
          <p:grpSpPr>
            <a:xfrm>
              <a:off x="5245100" y="0"/>
              <a:ext cx="3683001" cy="939800"/>
              <a:chOff x="0" y="0"/>
              <a:chExt cx="3683000" cy="9398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0" y="0"/>
                <a:ext cx="3683000" cy="93980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0612B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 txBox="1"/>
              <p:nvPr/>
            </p:nvSpPr>
            <p:spPr>
              <a:xfrm>
                <a:off x="0" y="226779"/>
                <a:ext cx="3683000" cy="486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3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Contract negotiation</a:t>
                </a:r>
                <a:endParaRPr/>
              </a:p>
            </p:txBody>
          </p:sp>
        </p:grpSp>
        <p:grpSp>
          <p:nvGrpSpPr>
            <p:cNvPr id="165" name="Google Shape;165;p7"/>
            <p:cNvGrpSpPr/>
            <p:nvPr/>
          </p:nvGrpSpPr>
          <p:grpSpPr>
            <a:xfrm>
              <a:off x="-1" y="0"/>
              <a:ext cx="3683001" cy="939800"/>
              <a:chOff x="0" y="0"/>
              <a:chExt cx="3683000" cy="939800"/>
            </a:xfrm>
          </p:grpSpPr>
          <p:sp>
            <p:nvSpPr>
              <p:cNvPr id="166" name="Google Shape;166;p7"/>
              <p:cNvSpPr/>
              <p:nvPr/>
            </p:nvSpPr>
            <p:spPr>
              <a:xfrm>
                <a:off x="0" y="0"/>
                <a:ext cx="3683000" cy="93980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005192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114300" rotWithShape="0" dir="2700000" dist="635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 txBox="1"/>
              <p:nvPr/>
            </p:nvSpPr>
            <p:spPr>
              <a:xfrm>
                <a:off x="0" y="226778"/>
                <a:ext cx="3683000" cy="486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3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collaboration</a:t>
                </a:r>
                <a:endParaRPr/>
              </a:p>
            </p:txBody>
          </p:sp>
        </p:grpSp>
        <p:sp>
          <p:nvSpPr>
            <p:cNvPr id="168" name="Google Shape;168;p7"/>
            <p:cNvSpPr txBox="1"/>
            <p:nvPr/>
          </p:nvSpPr>
          <p:spPr>
            <a:xfrm>
              <a:off x="4033707" y="285233"/>
              <a:ext cx="8382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2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Scrum</a:t>
            </a:r>
            <a:endParaRPr/>
          </a:p>
        </p:txBody>
      </p:sp>
      <p:sp>
        <p:nvSpPr>
          <p:cNvPr id="174" name="Google Shape;174;p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5" name="Google Shape;175;p8"/>
          <p:cNvGrpSpPr/>
          <p:nvPr/>
        </p:nvGrpSpPr>
        <p:grpSpPr>
          <a:xfrm>
            <a:off x="2084070" y="759295"/>
            <a:ext cx="8820133" cy="5434327"/>
            <a:chOff x="2084070" y="759295"/>
            <a:chExt cx="8820133" cy="5434327"/>
          </a:xfrm>
        </p:grpSpPr>
        <p:grpSp>
          <p:nvGrpSpPr>
            <p:cNvPr id="176" name="Google Shape;176;p8"/>
            <p:cNvGrpSpPr/>
            <p:nvPr/>
          </p:nvGrpSpPr>
          <p:grpSpPr>
            <a:xfrm>
              <a:off x="2084070" y="4789170"/>
              <a:ext cx="1508760" cy="560070"/>
              <a:chOff x="0" y="0"/>
              <a:chExt cx="1676400" cy="622300"/>
            </a:xfrm>
          </p:grpSpPr>
          <p:pic>
            <p:nvPicPr>
              <p:cNvPr descr="empty_pbi.gif" id="177" name="Google Shape;177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0" y="0"/>
                <a:ext cx="1676400" cy="622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8" name="Google Shape;178;p8"/>
              <p:cNvSpPr txBox="1"/>
              <p:nvPr/>
            </p:nvSpPr>
            <p:spPr>
              <a:xfrm>
                <a:off x="487456" y="157863"/>
                <a:ext cx="905163" cy="446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Cancel</a:t>
                </a: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>
              <a:off x="2358390" y="4389120"/>
              <a:ext cx="1508760" cy="560070"/>
              <a:chOff x="0" y="0"/>
              <a:chExt cx="1676400" cy="622300"/>
            </a:xfrm>
          </p:grpSpPr>
          <p:pic>
            <p:nvPicPr>
              <p:cNvPr descr="empty_pbi.gif" id="180" name="Google Shape;180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0" y="0"/>
                <a:ext cx="1676400" cy="622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" name="Google Shape;181;p8"/>
              <p:cNvSpPr txBox="1"/>
              <p:nvPr/>
            </p:nvSpPr>
            <p:spPr>
              <a:xfrm>
                <a:off x="322628" y="157863"/>
                <a:ext cx="1240796" cy="446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Gift wrap</a:t>
                </a:r>
                <a:endParaRPr/>
              </a:p>
            </p:txBody>
          </p:sp>
        </p:grpSp>
        <p:grpSp>
          <p:nvGrpSpPr>
            <p:cNvPr id="182" name="Google Shape;182;p8"/>
            <p:cNvGrpSpPr/>
            <p:nvPr/>
          </p:nvGrpSpPr>
          <p:grpSpPr>
            <a:xfrm>
              <a:off x="2084070" y="3977640"/>
              <a:ext cx="1508760" cy="560070"/>
              <a:chOff x="0" y="0"/>
              <a:chExt cx="1676400" cy="622300"/>
            </a:xfrm>
          </p:grpSpPr>
          <p:pic>
            <p:nvPicPr>
              <p:cNvPr descr="empty_pbi.gif" id="183" name="Google Shape;183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0" y="0"/>
                <a:ext cx="1676400" cy="622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" name="Google Shape;184;p8"/>
              <p:cNvSpPr txBox="1"/>
              <p:nvPr/>
            </p:nvSpPr>
            <p:spPr>
              <a:xfrm>
                <a:off x="481203" y="157863"/>
                <a:ext cx="924827" cy="446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</a:t>
                </a:r>
                <a:endParaRPr/>
              </a:p>
            </p:txBody>
          </p:sp>
        </p:grpSp>
        <p:grpSp>
          <p:nvGrpSpPr>
            <p:cNvPr id="185" name="Google Shape;185;p8"/>
            <p:cNvGrpSpPr/>
            <p:nvPr/>
          </p:nvGrpSpPr>
          <p:grpSpPr>
            <a:xfrm>
              <a:off x="5684520" y="1691640"/>
              <a:ext cx="2548890" cy="2137410"/>
              <a:chOff x="0" y="0"/>
              <a:chExt cx="2832100" cy="2374900"/>
            </a:xfrm>
          </p:grpSpPr>
          <p:pic>
            <p:nvPicPr>
              <p:cNvPr descr="sprint.gif" id="186" name="Google Shape;186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0" y="0"/>
                <a:ext cx="2832100" cy="23749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7" name="Google Shape;187;p8"/>
              <p:cNvSpPr txBox="1"/>
              <p:nvPr/>
            </p:nvSpPr>
            <p:spPr>
              <a:xfrm>
                <a:off x="599050" y="557396"/>
                <a:ext cx="1486874" cy="8156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Sprint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2-4 minggu</a:t>
                </a:r>
                <a:endParaRPr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8"/>
            <p:cNvGrpSpPr/>
            <p:nvPr/>
          </p:nvGrpSpPr>
          <p:grpSpPr>
            <a:xfrm>
              <a:off x="2472690" y="2770975"/>
              <a:ext cx="1508760" cy="932346"/>
              <a:chOff x="0" y="-7238"/>
              <a:chExt cx="1676400" cy="1035939"/>
            </a:xfrm>
          </p:grpSpPr>
          <p:pic>
            <p:nvPicPr>
              <p:cNvPr descr="empty_pbi.gif" id="189" name="Google Shape;189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0" y="406400"/>
                <a:ext cx="1676400" cy="6223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" name="Google Shape;190;p8"/>
              <p:cNvSpPr txBox="1"/>
              <p:nvPr/>
            </p:nvSpPr>
            <p:spPr>
              <a:xfrm>
                <a:off x="481203" y="564264"/>
                <a:ext cx="924827" cy="446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</a:t>
                </a:r>
                <a:endParaRPr/>
              </a:p>
            </p:txBody>
          </p:sp>
          <p:sp>
            <p:nvSpPr>
              <p:cNvPr id="191" name="Google Shape;191;p8"/>
              <p:cNvSpPr txBox="1"/>
              <p:nvPr/>
            </p:nvSpPr>
            <p:spPr>
              <a:xfrm>
                <a:off x="140313" y="-7238"/>
                <a:ext cx="1413137" cy="446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Sprint goal</a:t>
                </a:r>
                <a:endParaRPr/>
              </a:p>
            </p:txBody>
          </p:sp>
        </p:grpSp>
        <p:grpSp>
          <p:nvGrpSpPr>
            <p:cNvPr id="192" name="Google Shape;192;p8"/>
            <p:cNvGrpSpPr/>
            <p:nvPr/>
          </p:nvGrpSpPr>
          <p:grpSpPr>
            <a:xfrm>
              <a:off x="4050031" y="3268979"/>
              <a:ext cx="1990725" cy="1132835"/>
              <a:chOff x="0" y="-1"/>
              <a:chExt cx="2211916" cy="1258704"/>
            </a:xfrm>
          </p:grpSpPr>
          <p:pic>
            <p:nvPicPr>
              <p:cNvPr descr="sprint_backlog.gif" id="193" name="Google Shape;193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-1"/>
                <a:ext cx="1816101" cy="5842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4" name="Google Shape;194;p8"/>
              <p:cNvSpPr txBox="1"/>
              <p:nvPr/>
            </p:nvSpPr>
            <p:spPr>
              <a:xfrm>
                <a:off x="510114" y="443096"/>
                <a:ext cx="1701802" cy="815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Sprint backlog</a:t>
                </a:r>
                <a:endParaRPr/>
              </a:p>
            </p:txBody>
          </p:sp>
        </p:grpSp>
        <p:grpSp>
          <p:nvGrpSpPr>
            <p:cNvPr id="195" name="Google Shape;195;p8"/>
            <p:cNvGrpSpPr/>
            <p:nvPr/>
          </p:nvGrpSpPr>
          <p:grpSpPr>
            <a:xfrm>
              <a:off x="7833106" y="2937509"/>
              <a:ext cx="3071097" cy="1583856"/>
              <a:chOff x="-711481" y="0"/>
              <a:chExt cx="3412328" cy="1759838"/>
            </a:xfrm>
          </p:grpSpPr>
          <p:pic>
            <p:nvPicPr>
              <p:cNvPr descr="product_increment.gif" id="196" name="Google Shape;196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0" y="0"/>
                <a:ext cx="1473203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7" name="Google Shape;197;p8"/>
              <p:cNvSpPr txBox="1"/>
              <p:nvPr/>
            </p:nvSpPr>
            <p:spPr>
              <a:xfrm>
                <a:off x="-711481" y="1313563"/>
                <a:ext cx="3412328" cy="446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Produk yang ”bisa dipakai”</a:t>
                </a:r>
                <a:endParaRPr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8" name="Google Shape;198;p8"/>
            <p:cNvSpPr txBox="1"/>
            <p:nvPr/>
          </p:nvSpPr>
          <p:spPr>
            <a:xfrm>
              <a:off x="2609681" y="5459575"/>
              <a:ext cx="951222" cy="7340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backlog</a:t>
              </a:r>
              <a:endParaRPr/>
            </a:p>
          </p:txBody>
        </p:sp>
        <p:grpSp>
          <p:nvGrpSpPr>
            <p:cNvPr id="199" name="Google Shape;199;p8"/>
            <p:cNvGrpSpPr/>
            <p:nvPr/>
          </p:nvGrpSpPr>
          <p:grpSpPr>
            <a:xfrm>
              <a:off x="4118610" y="4789170"/>
              <a:ext cx="1508760" cy="560070"/>
              <a:chOff x="0" y="0"/>
              <a:chExt cx="1676400" cy="622300"/>
            </a:xfrm>
          </p:grpSpPr>
          <p:pic>
            <p:nvPicPr>
              <p:cNvPr descr="empty_pbi.gif" id="200" name="Google Shape;200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0" y="0"/>
                <a:ext cx="1676400" cy="622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1" name="Google Shape;201;p8"/>
              <p:cNvSpPr txBox="1"/>
              <p:nvPr/>
            </p:nvSpPr>
            <p:spPr>
              <a:xfrm>
                <a:off x="346440" y="157863"/>
                <a:ext cx="1114907" cy="446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Voucher</a:t>
                </a:r>
                <a:endParaRPr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8"/>
            <p:cNvGrpSpPr/>
            <p:nvPr/>
          </p:nvGrpSpPr>
          <p:grpSpPr>
            <a:xfrm>
              <a:off x="2084070" y="4789170"/>
              <a:ext cx="1508760" cy="560070"/>
              <a:chOff x="0" y="0"/>
              <a:chExt cx="1676400" cy="622300"/>
            </a:xfrm>
          </p:grpSpPr>
          <p:pic>
            <p:nvPicPr>
              <p:cNvPr descr="empty_pbi.gif" id="203" name="Google Shape;203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0" y="0"/>
                <a:ext cx="1676400" cy="622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Google Shape;204;p8"/>
              <p:cNvSpPr txBox="1"/>
              <p:nvPr/>
            </p:nvSpPr>
            <p:spPr>
              <a:xfrm>
                <a:off x="322628" y="157863"/>
                <a:ext cx="960377" cy="446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Hadiah</a:t>
                </a:r>
                <a:endParaRPr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8"/>
            <p:cNvGrpSpPr/>
            <p:nvPr/>
          </p:nvGrpSpPr>
          <p:grpSpPr>
            <a:xfrm>
              <a:off x="2358390" y="4389120"/>
              <a:ext cx="1508760" cy="560070"/>
              <a:chOff x="0" y="0"/>
              <a:chExt cx="1676400" cy="622300"/>
            </a:xfrm>
          </p:grpSpPr>
          <p:pic>
            <p:nvPicPr>
              <p:cNvPr descr="empty_pbi.gif" id="206" name="Google Shape;206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0" y="0"/>
                <a:ext cx="1676400" cy="622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7" name="Google Shape;207;p8"/>
              <p:cNvSpPr txBox="1"/>
              <p:nvPr/>
            </p:nvSpPr>
            <p:spPr>
              <a:xfrm>
                <a:off x="346440" y="157863"/>
                <a:ext cx="880726" cy="446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Kupon</a:t>
                </a:r>
                <a:endParaRPr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8"/>
            <p:cNvGrpSpPr/>
            <p:nvPr/>
          </p:nvGrpSpPr>
          <p:grpSpPr>
            <a:xfrm>
              <a:off x="2084070" y="3977640"/>
              <a:ext cx="1508760" cy="560070"/>
              <a:chOff x="0" y="0"/>
              <a:chExt cx="1676400" cy="622300"/>
            </a:xfrm>
          </p:grpSpPr>
          <p:pic>
            <p:nvPicPr>
              <p:cNvPr descr="empty_pbi.gif" id="209" name="Google Shape;209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0" y="0"/>
                <a:ext cx="1676400" cy="622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0" name="Google Shape;210;p8"/>
              <p:cNvSpPr txBox="1"/>
              <p:nvPr/>
            </p:nvSpPr>
            <p:spPr>
              <a:xfrm>
                <a:off x="487456" y="157863"/>
                <a:ext cx="762744" cy="446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</a:t>
                </a:r>
                <a:endParaRPr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8"/>
            <p:cNvGrpSpPr/>
            <p:nvPr/>
          </p:nvGrpSpPr>
          <p:grpSpPr>
            <a:xfrm>
              <a:off x="5878830" y="759295"/>
              <a:ext cx="1223010" cy="1366686"/>
              <a:chOff x="0" y="-7238"/>
              <a:chExt cx="1358900" cy="1518539"/>
            </a:xfrm>
          </p:grpSpPr>
          <p:pic>
            <p:nvPicPr>
              <p:cNvPr descr="daily_scrum.gif" id="212" name="Google Shape;212;p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0" y="419100"/>
                <a:ext cx="1358900" cy="10922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8"/>
              <p:cNvSpPr txBox="1"/>
              <p:nvPr/>
            </p:nvSpPr>
            <p:spPr>
              <a:xfrm>
                <a:off x="92836" y="-7238"/>
                <a:ext cx="926537" cy="446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34275" spcFirstLastPara="1" rIns="342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6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24 jam</a:t>
                </a:r>
                <a:endParaRPr sz="216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crumLargeLabelled.png" id="219" name="Google Shape;2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020" y="1380382"/>
            <a:ext cx="8823960" cy="409723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 txBox="1"/>
          <p:nvPr/>
        </p:nvSpPr>
        <p:spPr>
          <a:xfrm>
            <a:off x="2566209" y="5706943"/>
            <a:ext cx="7059581" cy="377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Sumber: </a:t>
            </a:r>
            <a:r>
              <a:rPr lang="en-US" sz="20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www.mountaingoatsoftware.com/scrum</a:t>
            </a:r>
            <a:endParaRPr/>
          </a:p>
        </p:txBody>
      </p:sp>
      <p:sp>
        <p:nvSpPr>
          <p:cNvPr id="221" name="Google Shape;221;p9"/>
          <p:cNvSpPr txBox="1"/>
          <p:nvPr>
            <p:ph type="title"/>
          </p:nvPr>
        </p:nvSpPr>
        <p:spPr>
          <a:xfrm>
            <a:off x="838200" y="365125"/>
            <a:ext cx="9428018" cy="785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Scrum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2021-08-30T06:37:21Z</dcterms:created>
  <dc:creator>Afif Hendrawan</dc:creator>
</cp:coreProperties>
</file>