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AB9A-A34A-499E-ABAA-B786752408A3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C628-B1EE-4EB2-9586-7C364044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48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AB9A-A34A-499E-ABAA-B786752408A3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C628-B1EE-4EB2-9586-7C364044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91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AB9A-A34A-499E-ABAA-B786752408A3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C628-B1EE-4EB2-9586-7C364044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2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AB9A-A34A-499E-ABAA-B786752408A3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C628-B1EE-4EB2-9586-7C364044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32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AB9A-A34A-499E-ABAA-B786752408A3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C628-B1EE-4EB2-9586-7C364044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4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AB9A-A34A-499E-ABAA-B786752408A3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C628-B1EE-4EB2-9586-7C364044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92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AB9A-A34A-499E-ABAA-B786752408A3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C628-B1EE-4EB2-9586-7C364044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7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AB9A-A34A-499E-ABAA-B786752408A3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C628-B1EE-4EB2-9586-7C364044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02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AB9A-A34A-499E-ABAA-B786752408A3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C628-B1EE-4EB2-9586-7C364044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3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AB9A-A34A-499E-ABAA-B786752408A3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C628-B1EE-4EB2-9586-7C364044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88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AB9A-A34A-499E-ABAA-B786752408A3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C628-B1EE-4EB2-9586-7C364044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79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AB9A-A34A-499E-ABAA-B786752408A3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C628-B1EE-4EB2-9586-7C364044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67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alpha val="22000"/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282375" y="-884124"/>
            <a:ext cx="9144000" cy="2387600"/>
          </a:xfrm>
        </p:spPr>
        <p:txBody>
          <a:bodyPr>
            <a:normAutofit/>
          </a:bodyPr>
          <a:lstStyle/>
          <a:p>
            <a:r>
              <a:rPr lang="ru-RU" sz="6600" b="1" dirty="0" smtClean="0">
                <a:solidFill>
                  <a:srgbClr val="FF0000"/>
                </a:solidFill>
              </a:rPr>
              <a:t>исследование</a:t>
            </a:r>
            <a:endParaRPr lang="ru-RU" sz="6600" b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удовлетворенности условиями труда</a:t>
            </a:r>
          </a:p>
          <a:p>
            <a:r>
              <a:rPr lang="ru-RU" sz="4000" b="1" dirty="0">
                <a:solidFill>
                  <a:srgbClr val="FF0000"/>
                </a:solidFill>
              </a:rPr>
              <a:t>с</a:t>
            </a:r>
            <a:r>
              <a:rPr lang="ru-RU" sz="4000" b="1" dirty="0" smtClean="0">
                <a:solidFill>
                  <a:srgbClr val="FF0000"/>
                </a:solidFill>
              </a:rPr>
              <a:t>реди бортпроводников</a:t>
            </a:r>
          </a:p>
          <a:p>
            <a:r>
              <a:rPr lang="ru-RU" sz="4000" b="1" dirty="0">
                <a:solidFill>
                  <a:srgbClr val="FF0000"/>
                </a:solidFill>
              </a:rPr>
              <a:t>в</a:t>
            </a:r>
            <a:r>
              <a:rPr lang="ru-RU" sz="4000" b="1" dirty="0" smtClean="0">
                <a:solidFill>
                  <a:srgbClr val="FF0000"/>
                </a:solidFill>
              </a:rPr>
              <a:t> авиакомпании </a:t>
            </a:r>
            <a:r>
              <a:rPr lang="ru-RU" sz="4000" b="1" dirty="0" smtClean="0">
                <a:solidFill>
                  <a:srgbClr val="FF0000"/>
                </a:solidFill>
              </a:rPr>
              <a:t>«******»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alpha val="22000"/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827130" y="344032"/>
            <a:ext cx="2942376" cy="2449410"/>
          </a:xfrm>
          <a:prstGeom prst="roundRect">
            <a:avLst/>
          </a:prstGeom>
          <a:solidFill>
            <a:srgbClr val="FF0000"/>
          </a:solidFill>
          <a:effectLst>
            <a:outerShdw blurRad="342900" dist="190500" dir="324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619 человек</a:t>
            </a:r>
            <a:endParaRPr lang="ru-RU" dirty="0" smtClean="0"/>
          </a:p>
          <a:p>
            <a:pPr algn="ctr"/>
            <a:r>
              <a:rPr lang="ru-RU" sz="2400" dirty="0"/>
              <a:t>и</a:t>
            </a:r>
            <a:r>
              <a:rPr lang="ru-RU" sz="2400" dirty="0" smtClean="0"/>
              <a:t>ли</a:t>
            </a:r>
            <a:r>
              <a:rPr lang="ru-RU" sz="4800" dirty="0" smtClean="0"/>
              <a:t> </a:t>
            </a:r>
            <a:r>
              <a:rPr lang="ru-RU" sz="6600" dirty="0" smtClean="0"/>
              <a:t>73%</a:t>
            </a:r>
            <a:r>
              <a:rPr lang="ru-RU" sz="2400" dirty="0" smtClean="0"/>
              <a:t> </a:t>
            </a:r>
          </a:p>
          <a:p>
            <a:pPr algn="ctr"/>
            <a:r>
              <a:rPr lang="ru-RU" sz="3200" dirty="0" smtClean="0"/>
              <a:t>действующих</a:t>
            </a:r>
            <a:endParaRPr lang="ru-RU" sz="3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742066" y="2966666"/>
            <a:ext cx="3027440" cy="2424520"/>
          </a:xfrm>
          <a:prstGeom prst="roundRect">
            <a:avLst/>
          </a:prstGeom>
          <a:solidFill>
            <a:srgbClr val="FF0000"/>
          </a:solidFill>
          <a:effectLst>
            <a:outerShdw blurRad="368300" dist="177800" dir="324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Локации:</a:t>
            </a:r>
          </a:p>
          <a:p>
            <a:r>
              <a:rPr lang="ru-RU" sz="3600" dirty="0" smtClean="0"/>
              <a:t>- </a:t>
            </a:r>
            <a:r>
              <a:rPr lang="ru-RU" sz="2800" dirty="0" smtClean="0"/>
              <a:t>Москва</a:t>
            </a:r>
          </a:p>
          <a:p>
            <a:r>
              <a:rPr lang="ru-RU" sz="3200" dirty="0" smtClean="0"/>
              <a:t>-</a:t>
            </a:r>
            <a:r>
              <a:rPr lang="ru-RU" sz="2400" dirty="0" smtClean="0"/>
              <a:t>  Санкт-Петербург</a:t>
            </a:r>
          </a:p>
          <a:p>
            <a:r>
              <a:rPr lang="ru-RU" sz="4000" dirty="0" smtClean="0"/>
              <a:t>- </a:t>
            </a:r>
            <a:r>
              <a:rPr lang="ru-RU" sz="2600" dirty="0" smtClean="0"/>
              <a:t>Екатеринбург</a:t>
            </a:r>
            <a:endParaRPr lang="ru-RU" sz="26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24685" y="4265538"/>
            <a:ext cx="7926461" cy="1125648"/>
          </a:xfrm>
          <a:prstGeom prst="roundRect">
            <a:avLst/>
          </a:prstGeom>
          <a:solidFill>
            <a:srgbClr val="FF0000"/>
          </a:solidFill>
          <a:effectLst>
            <a:outerShdw blurRad="215900" dist="152400" dir="324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/>
            <a:r>
              <a:rPr lang="ru-RU" dirty="0" smtClean="0"/>
              <a:t>Период проведения исследования:</a:t>
            </a:r>
          </a:p>
          <a:p>
            <a:pPr marL="90488"/>
            <a:r>
              <a:rPr lang="ru-RU" sz="3600" dirty="0"/>
              <a:t>с</a:t>
            </a:r>
            <a:r>
              <a:rPr lang="ru-RU" sz="3600" dirty="0" smtClean="0"/>
              <a:t> 14 по 25 декабря 2021 г.</a:t>
            </a:r>
            <a:endParaRPr lang="ru-RU" sz="24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24685" y="2966666"/>
            <a:ext cx="7926462" cy="1125648"/>
          </a:xfrm>
          <a:prstGeom prst="roundRect">
            <a:avLst/>
          </a:prstGeom>
          <a:solidFill>
            <a:srgbClr val="FF0000"/>
          </a:solidFill>
          <a:effectLst>
            <a:outerShdw blurRad="419100" dist="127000" dir="384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/>
            <a:r>
              <a:rPr lang="ru-RU" dirty="0" smtClean="0"/>
              <a:t>Метод проведения исследования:</a:t>
            </a:r>
          </a:p>
          <a:p>
            <a:pPr marL="90488"/>
            <a:r>
              <a:rPr lang="ru-RU" sz="3600" dirty="0" smtClean="0"/>
              <a:t>Опрос через </a:t>
            </a:r>
            <a:r>
              <a:rPr lang="en-US" sz="3600" dirty="0" smtClean="0"/>
              <a:t>Telegram-</a:t>
            </a:r>
            <a:r>
              <a:rPr lang="ru-RU" sz="3600" dirty="0" smtClean="0"/>
              <a:t>бота</a:t>
            </a:r>
            <a:endParaRPr lang="ru-RU" sz="24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54828" y="5564410"/>
            <a:ext cx="11114677" cy="1044620"/>
          </a:xfrm>
          <a:prstGeom prst="roundRect">
            <a:avLst/>
          </a:prstGeom>
          <a:solidFill>
            <a:srgbClr val="FF0000"/>
          </a:solidFill>
          <a:effectLst>
            <a:outerShdw blurRad="177800" dist="165100" dir="336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/>
            <a:r>
              <a:rPr lang="ru-RU" sz="3200" dirty="0" smtClean="0"/>
              <a:t>Выборка бортпроводников случайная во всех действующих отделениях России.</a:t>
            </a:r>
            <a:endParaRPr lang="ru-RU" sz="2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24686" y="339348"/>
            <a:ext cx="7926461" cy="2454094"/>
          </a:xfrm>
          <a:prstGeom prst="roundRect">
            <a:avLst/>
          </a:prstGeom>
          <a:solidFill>
            <a:srgbClr val="FF0000"/>
          </a:solidFill>
          <a:effectLst>
            <a:outerShdw blurRad="266700" dist="165100" dir="348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ru-RU" dirty="0" smtClean="0"/>
              <a:t>Цель исследования, основной вопрос:</a:t>
            </a:r>
          </a:p>
          <a:p>
            <a:pPr marL="180975"/>
            <a:r>
              <a:rPr lang="ru-RU" sz="2700" dirty="0" smtClean="0"/>
              <a:t>Какие </a:t>
            </a:r>
            <a:r>
              <a:rPr lang="ru-RU" sz="2700" dirty="0"/>
              <a:t>факторы являются негативными в формировании настроений бортпроводников и какие предстоят потери персонала в ближайшее </a:t>
            </a:r>
            <a:r>
              <a:rPr lang="ru-RU" sz="2700" dirty="0" smtClean="0"/>
              <a:t>время.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33148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alpha val="22000"/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827130" y="344032"/>
            <a:ext cx="2942376" cy="2188153"/>
          </a:xfrm>
          <a:prstGeom prst="roundRect">
            <a:avLst/>
          </a:prstGeom>
          <a:solidFill>
            <a:srgbClr val="FF0000"/>
          </a:solidFill>
          <a:effectLst>
            <a:outerShdw blurRad="342900" dist="190500" dir="324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Общая удовлетворенность:</a:t>
            </a:r>
          </a:p>
          <a:p>
            <a:r>
              <a:rPr lang="ru-RU" sz="4400" b="1" dirty="0" smtClean="0"/>
              <a:t>134</a:t>
            </a:r>
            <a:r>
              <a:rPr lang="ru-RU" sz="4400" dirty="0" smtClean="0"/>
              <a:t> из 216</a:t>
            </a:r>
          </a:p>
          <a:p>
            <a:r>
              <a:rPr lang="ru-RU" sz="4400" dirty="0" smtClean="0"/>
              <a:t>баллов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24685" y="2836037"/>
            <a:ext cx="5471315" cy="2278574"/>
          </a:xfrm>
          <a:prstGeom prst="roundRect">
            <a:avLst/>
          </a:prstGeom>
          <a:solidFill>
            <a:srgbClr val="FF0000"/>
          </a:solidFill>
          <a:effectLst>
            <a:outerShdw blurRad="419100" dist="127000" dir="384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 dirty="0" smtClean="0"/>
          </a:p>
          <a:p>
            <a:endParaRPr lang="ru-RU" sz="900" dirty="0" smtClean="0"/>
          </a:p>
          <a:p>
            <a:endParaRPr lang="ru-RU" sz="1000" dirty="0"/>
          </a:p>
          <a:p>
            <a:r>
              <a:rPr lang="ru-RU" sz="3200" dirty="0" smtClean="0"/>
              <a:t> Частично удовлетворены:</a:t>
            </a:r>
          </a:p>
          <a:p>
            <a:pPr marL="342900" indent="-342900">
              <a:buFontTx/>
              <a:buChar char="-"/>
            </a:pPr>
            <a:r>
              <a:rPr lang="ru-RU" sz="3200" dirty="0" smtClean="0"/>
              <a:t>Характером работы</a:t>
            </a:r>
          </a:p>
          <a:p>
            <a:pPr marL="342900" indent="-342900">
              <a:buFontTx/>
              <a:buChar char="-"/>
            </a:pPr>
            <a:r>
              <a:rPr lang="ru-RU" sz="3200" dirty="0" smtClean="0"/>
              <a:t>Руководством</a:t>
            </a:r>
          </a:p>
          <a:p>
            <a:pPr marL="342900" indent="-342900">
              <a:buFontTx/>
              <a:buChar char="-"/>
            </a:pPr>
            <a:r>
              <a:rPr lang="ru-RU" sz="3200" dirty="0" smtClean="0"/>
              <a:t>Коллегами</a:t>
            </a:r>
          </a:p>
          <a:p>
            <a:pPr marL="342900" indent="-342900">
              <a:buFontTx/>
              <a:buChar char="-"/>
            </a:pPr>
            <a:endParaRPr lang="ru-RU" sz="2400" dirty="0" smtClean="0"/>
          </a:p>
          <a:p>
            <a:endParaRPr lang="ru-RU" sz="24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54828" y="5418463"/>
            <a:ext cx="11114677" cy="1099367"/>
          </a:xfrm>
          <a:prstGeom prst="roundRect">
            <a:avLst/>
          </a:prstGeom>
          <a:solidFill>
            <a:srgbClr val="FF0000"/>
          </a:solidFill>
          <a:effectLst>
            <a:outerShdw blurRad="177800" dist="165100" dir="336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ru-RU" sz="3000" dirty="0" smtClean="0"/>
              <a:t>Комментарии, жалобы и предложения бортпроводников представлены в отдельном </a:t>
            </a:r>
            <a:r>
              <a:rPr lang="en-US" sz="3000" dirty="0" smtClean="0"/>
              <a:t>Excel </a:t>
            </a:r>
            <a:r>
              <a:rPr lang="ru-RU" sz="3000" dirty="0" smtClean="0"/>
              <a:t>файле от 189 респондентов.</a:t>
            </a:r>
            <a:endParaRPr lang="ru-RU" sz="3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24685" y="267523"/>
            <a:ext cx="7856123" cy="2264662"/>
          </a:xfrm>
          <a:prstGeom prst="roundRect">
            <a:avLst/>
          </a:prstGeom>
          <a:solidFill>
            <a:srgbClr val="FF0000"/>
          </a:solidFill>
          <a:effectLst>
            <a:outerShdw blurRad="266700" dist="165100" dir="348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ru-RU" sz="4400" b="1" dirty="0"/>
              <a:t>Бортпроводники в целом удовлетворены </a:t>
            </a:r>
            <a:endParaRPr lang="ru-RU" sz="4400" b="1" dirty="0" smtClean="0"/>
          </a:p>
          <a:p>
            <a:pPr marL="180975"/>
            <a:r>
              <a:rPr lang="ru-RU" sz="4400" b="1" dirty="0" smtClean="0"/>
              <a:t>своей </a:t>
            </a:r>
            <a:r>
              <a:rPr lang="ru-RU" sz="4400" b="1" dirty="0"/>
              <a:t>работой</a:t>
            </a:r>
            <a:endParaRPr lang="ru-RU" sz="32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537675" y="2836037"/>
            <a:ext cx="5231830" cy="2278574"/>
          </a:xfrm>
          <a:prstGeom prst="roundRect">
            <a:avLst/>
          </a:prstGeom>
          <a:solidFill>
            <a:srgbClr val="FF0000"/>
          </a:solidFill>
          <a:effectLst>
            <a:outerShdw blurRad="419100" dist="127000" dir="384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 dirty="0" smtClean="0"/>
          </a:p>
          <a:p>
            <a:endParaRPr lang="ru-RU" sz="1000" dirty="0" smtClean="0"/>
          </a:p>
          <a:p>
            <a:endParaRPr lang="ru-RU" sz="1000" dirty="0"/>
          </a:p>
          <a:p>
            <a:r>
              <a:rPr lang="ru-RU" sz="3200" dirty="0" smtClean="0"/>
              <a:t> Больше всего не нравится:</a:t>
            </a:r>
          </a:p>
          <a:p>
            <a:pPr marL="342900" indent="-342900">
              <a:buFontTx/>
              <a:buChar char="-"/>
            </a:pPr>
            <a:r>
              <a:rPr lang="ru-RU" sz="3200" dirty="0" smtClean="0"/>
              <a:t>Зарплата</a:t>
            </a:r>
          </a:p>
          <a:p>
            <a:pPr marL="342900" indent="-342900">
              <a:buFontTx/>
              <a:buChar char="-"/>
            </a:pPr>
            <a:r>
              <a:rPr lang="ru-RU" sz="3200" dirty="0" smtClean="0"/>
              <a:t>Вознаграждения</a:t>
            </a:r>
          </a:p>
          <a:p>
            <a:pPr marL="342900" indent="-342900">
              <a:buFontTx/>
              <a:buChar char="-"/>
            </a:pPr>
            <a:r>
              <a:rPr lang="ru-RU" sz="3200" dirty="0" smtClean="0"/>
              <a:t>Коллеги</a:t>
            </a:r>
          </a:p>
          <a:p>
            <a:pPr marL="342900" indent="-342900">
              <a:buFontTx/>
              <a:buChar char="-"/>
            </a:pP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277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alpha val="22000"/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827130" y="344032"/>
            <a:ext cx="2942376" cy="2188153"/>
          </a:xfrm>
          <a:prstGeom prst="roundRect">
            <a:avLst/>
          </a:prstGeom>
          <a:solidFill>
            <a:srgbClr val="FF0000"/>
          </a:solidFill>
          <a:effectLst>
            <a:outerShdw blurRad="342900" dist="190500" dir="324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/>
              <a:t>Готовы уволиться хоть завтра</a:t>
            </a:r>
          </a:p>
          <a:p>
            <a:pPr algn="ctr"/>
            <a:r>
              <a:rPr lang="ru-RU" sz="8000" dirty="0" smtClean="0"/>
              <a:t>  </a:t>
            </a:r>
            <a:r>
              <a:rPr lang="ru-RU" sz="8000" b="1" dirty="0" smtClean="0"/>
              <a:t>24%</a:t>
            </a:r>
            <a:r>
              <a:rPr lang="ru-RU" sz="8000" dirty="0" smtClean="0"/>
              <a:t>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24685" y="2836036"/>
            <a:ext cx="11144821" cy="2750847"/>
          </a:xfrm>
          <a:prstGeom prst="roundRect">
            <a:avLst/>
          </a:prstGeom>
          <a:solidFill>
            <a:srgbClr val="FF0000"/>
          </a:solidFill>
          <a:effectLst>
            <a:outerShdw blurRad="419100" dist="127000" dir="384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 dirty="0" smtClean="0"/>
          </a:p>
          <a:p>
            <a:endParaRPr lang="ru-RU" sz="900" dirty="0" smtClean="0"/>
          </a:p>
          <a:p>
            <a:endParaRPr lang="ru-RU" sz="1000" dirty="0"/>
          </a:p>
          <a:p>
            <a:r>
              <a:rPr lang="ru-RU" sz="3200" b="1" dirty="0" smtClean="0"/>
              <a:t>76% </a:t>
            </a:r>
            <a:r>
              <a:rPr lang="ru-RU" sz="3200" dirty="0" smtClean="0"/>
              <a:t>- не доверяют руководству и не готовы делиться с ними </a:t>
            </a:r>
            <a:r>
              <a:rPr lang="ru-RU" sz="3200" b="1" dirty="0" smtClean="0"/>
              <a:t>57% </a:t>
            </a:r>
            <a:r>
              <a:rPr lang="ru-RU" sz="3200" dirty="0" smtClean="0"/>
              <a:t>- проблемы с планированием и налетом</a:t>
            </a:r>
          </a:p>
          <a:p>
            <a:r>
              <a:rPr lang="ru-RU" sz="3200" b="1" dirty="0" smtClean="0"/>
              <a:t>54% </a:t>
            </a:r>
            <a:r>
              <a:rPr lang="ru-RU" sz="3200" dirty="0" smtClean="0"/>
              <a:t>- нужно учитывать знание иностранных языков при планировании за границу</a:t>
            </a:r>
          </a:p>
          <a:p>
            <a:r>
              <a:rPr lang="ru-RU" sz="3200" b="1" dirty="0" smtClean="0"/>
              <a:t>25% </a:t>
            </a:r>
            <a:r>
              <a:rPr lang="ru-RU" sz="3200" dirty="0" smtClean="0"/>
              <a:t>- хочет отказаться от командировок</a:t>
            </a:r>
          </a:p>
          <a:p>
            <a:pPr marL="342900" indent="-342900">
              <a:buFontTx/>
              <a:buChar char="-"/>
            </a:pPr>
            <a:endParaRPr lang="ru-RU" sz="2400" dirty="0" smtClean="0"/>
          </a:p>
          <a:p>
            <a:endParaRPr lang="ru-RU" sz="24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54829" y="5838092"/>
            <a:ext cx="11114677" cy="679738"/>
          </a:xfrm>
          <a:prstGeom prst="roundRect">
            <a:avLst/>
          </a:prstGeom>
          <a:solidFill>
            <a:srgbClr val="FF0000"/>
          </a:solidFill>
          <a:effectLst>
            <a:outerShdw blurRad="177800" dist="165100" dir="336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 smtClean="0"/>
              <a:t>  </a:t>
            </a:r>
            <a:r>
              <a:rPr lang="ru-RU" sz="3200" b="1" dirty="0" smtClean="0"/>
              <a:t>98% </a:t>
            </a:r>
            <a:r>
              <a:rPr lang="ru-RU" sz="3200" dirty="0" smtClean="0"/>
              <a:t>Руководство должно прислушиваться к подчиненным</a:t>
            </a:r>
            <a:endParaRPr lang="ru-RU" sz="3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54829" y="344031"/>
            <a:ext cx="7856126" cy="2188153"/>
          </a:xfrm>
          <a:prstGeom prst="roundRect">
            <a:avLst/>
          </a:prstGeom>
          <a:solidFill>
            <a:srgbClr val="FF0000"/>
          </a:solidFill>
          <a:effectLst>
            <a:outerShdw blurRad="266700" dist="165100" dir="348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11425">
              <a:tabLst>
                <a:tab pos="2511425" algn="l"/>
              </a:tabLst>
            </a:pPr>
            <a:r>
              <a:rPr lang="ru-RU" sz="3800" dirty="0" smtClean="0"/>
              <a:t>Настолько </a:t>
            </a:r>
            <a:r>
              <a:rPr lang="ru-RU" sz="3800" dirty="0" err="1" smtClean="0"/>
              <a:t>конкуренто</a:t>
            </a:r>
            <a:r>
              <a:rPr lang="ru-RU" sz="3800" dirty="0" smtClean="0"/>
              <a:t> способен, что сможет</a:t>
            </a:r>
          </a:p>
          <a:p>
            <a:pPr marL="2511425">
              <a:tabLst>
                <a:tab pos="2511425" algn="l"/>
              </a:tabLst>
            </a:pPr>
            <a:endParaRPr lang="ru-RU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874207" y="344031"/>
            <a:ext cx="23118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dirty="0" smtClean="0">
                <a:solidFill>
                  <a:schemeClr val="bg1">
                    <a:lumMod val="95000"/>
                  </a:schemeClr>
                </a:solidFill>
              </a:rPr>
              <a:t>79%</a:t>
            </a:r>
            <a:endParaRPr lang="ru-RU" sz="9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752" y="1663600"/>
            <a:ext cx="69836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зарабатывать в другом месте</a:t>
            </a:r>
            <a:endParaRPr lang="ru-RU" sz="4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9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alpha val="22000"/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624685" y="2342602"/>
            <a:ext cx="11144821" cy="3244281"/>
          </a:xfrm>
          <a:prstGeom prst="roundRect">
            <a:avLst/>
          </a:prstGeom>
          <a:solidFill>
            <a:srgbClr val="FF0000"/>
          </a:solidFill>
          <a:effectLst>
            <a:outerShdw blurRad="419100" dist="127000" dir="384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 dirty="0" smtClean="0"/>
          </a:p>
          <a:p>
            <a:endParaRPr lang="ru-RU" sz="900" dirty="0" smtClean="0"/>
          </a:p>
          <a:p>
            <a:endParaRPr lang="ru-RU" sz="1000" dirty="0"/>
          </a:p>
          <a:p>
            <a:endParaRPr lang="ru-RU" sz="3200" b="1" dirty="0" smtClean="0"/>
          </a:p>
          <a:p>
            <a:pPr marL="984250" indent="-271463">
              <a:buFontTx/>
              <a:buChar char="-"/>
              <a:tabLst>
                <a:tab pos="893763" algn="l"/>
              </a:tabLst>
            </a:pPr>
            <a:r>
              <a:rPr lang="ru-RU" sz="2800" dirty="0" smtClean="0"/>
              <a:t>не носить аптечки на самолет</a:t>
            </a:r>
          </a:p>
          <a:p>
            <a:pPr marL="984250" indent="-271463">
              <a:buFontTx/>
              <a:buChar char="-"/>
              <a:tabLst>
                <a:tab pos="893763" algn="l"/>
              </a:tabLst>
            </a:pPr>
            <a:r>
              <a:rPr lang="ru-RU" sz="2800" dirty="0"/>
              <a:t>о</a:t>
            </a:r>
            <a:r>
              <a:rPr lang="ru-RU" sz="2800" dirty="0" smtClean="0"/>
              <a:t>бращать внимание на равномерное планирование и учитывать пожелания</a:t>
            </a:r>
          </a:p>
          <a:p>
            <a:pPr marL="984250" indent="-271463">
              <a:buFontTx/>
              <a:buChar char="-"/>
              <a:tabLst>
                <a:tab pos="893763" algn="l"/>
              </a:tabLst>
            </a:pPr>
            <a:r>
              <a:rPr lang="ru-RU" sz="2800" dirty="0"/>
              <a:t>п</a:t>
            </a:r>
            <a:r>
              <a:rPr lang="ru-RU" sz="2800" dirty="0" smtClean="0"/>
              <a:t>еревести резерв в Санкт-Петербурге в отель</a:t>
            </a:r>
          </a:p>
          <a:p>
            <a:pPr marL="984250" indent="-271463">
              <a:buFontTx/>
              <a:buChar char="-"/>
              <a:tabLst>
                <a:tab pos="893763" algn="l"/>
              </a:tabLst>
            </a:pPr>
            <a:r>
              <a:rPr lang="ru-RU" sz="2800" dirty="0"/>
              <a:t>р</a:t>
            </a:r>
            <a:r>
              <a:rPr lang="ru-RU" sz="2800" dirty="0" smtClean="0"/>
              <a:t>азрешить носить </a:t>
            </a:r>
            <a:r>
              <a:rPr lang="en-US" sz="2800" dirty="0" smtClean="0"/>
              <a:t>Apple Watch</a:t>
            </a:r>
            <a:endParaRPr lang="ru-RU" sz="2800" dirty="0" smtClean="0"/>
          </a:p>
          <a:p>
            <a:pPr marL="984250" indent="-271463">
              <a:buFontTx/>
              <a:buChar char="-"/>
              <a:tabLst>
                <a:tab pos="893763" algn="l"/>
              </a:tabLst>
            </a:pPr>
            <a:r>
              <a:rPr lang="ru-RU" sz="2800" dirty="0"/>
              <a:t>д</a:t>
            </a:r>
            <a:r>
              <a:rPr lang="ru-RU" sz="2800" dirty="0" smtClean="0"/>
              <a:t>ать возможность отказаться от командировок </a:t>
            </a:r>
          </a:p>
          <a:p>
            <a:pPr marL="984250" indent="-271463">
              <a:buFontTx/>
              <a:buChar char="-"/>
              <a:tabLst>
                <a:tab pos="893763" algn="l"/>
              </a:tabLst>
            </a:pPr>
            <a:r>
              <a:rPr lang="ru-RU" sz="2800" dirty="0"/>
              <a:t>у</a:t>
            </a:r>
            <a:r>
              <a:rPr lang="ru-RU" sz="2800" dirty="0" smtClean="0"/>
              <a:t>простить бумажную работу и процедуры</a:t>
            </a:r>
          </a:p>
          <a:p>
            <a:pPr marL="457200" indent="-457200">
              <a:buFontTx/>
              <a:buChar char="-"/>
            </a:pPr>
            <a:endParaRPr lang="ru-RU" sz="3200" dirty="0" smtClean="0"/>
          </a:p>
          <a:p>
            <a:pPr marL="342900" indent="-342900">
              <a:buFontTx/>
              <a:buChar char="-"/>
            </a:pPr>
            <a:endParaRPr lang="ru-RU" sz="2400" dirty="0" smtClean="0"/>
          </a:p>
          <a:p>
            <a:endParaRPr lang="ru-RU" sz="24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54829" y="5838092"/>
            <a:ext cx="11114677" cy="679738"/>
          </a:xfrm>
          <a:prstGeom prst="roundRect">
            <a:avLst/>
          </a:prstGeom>
          <a:solidFill>
            <a:srgbClr val="FF0000"/>
          </a:solidFill>
          <a:effectLst>
            <a:outerShdw blurRad="177800" dist="165100" dir="336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 smtClean="0"/>
              <a:t>  </a:t>
            </a:r>
            <a:r>
              <a:rPr lang="ru-RU" sz="3200" b="1" dirty="0" smtClean="0"/>
              <a:t>Сотни жалоб и предложений в приложенном </a:t>
            </a:r>
            <a:r>
              <a:rPr lang="en-US" sz="3200" b="1" dirty="0" smtClean="0"/>
              <a:t>Excel </a:t>
            </a:r>
            <a:r>
              <a:rPr lang="ru-RU" sz="3200" b="1" dirty="0" smtClean="0"/>
              <a:t>файле.</a:t>
            </a:r>
            <a:endParaRPr lang="ru-RU" sz="3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3589" y="381615"/>
            <a:ext cx="11144821" cy="1794373"/>
          </a:xfrm>
          <a:prstGeom prst="roundRect">
            <a:avLst/>
          </a:prstGeom>
          <a:solidFill>
            <a:srgbClr val="FF0000"/>
          </a:solidFill>
          <a:effectLst>
            <a:outerShdw blurRad="419100" dist="127000" dir="384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4738" indent="-271463">
              <a:buFontTx/>
              <a:buChar char="-"/>
            </a:pPr>
            <a:r>
              <a:rPr lang="ru-RU" sz="2800" dirty="0" smtClean="0"/>
              <a:t>3 жалобы на инструктора </a:t>
            </a:r>
            <a:r>
              <a:rPr lang="ru-RU" sz="2800" dirty="0" smtClean="0"/>
              <a:t>********* </a:t>
            </a:r>
            <a:r>
              <a:rPr lang="ru-RU" sz="2800" dirty="0" smtClean="0"/>
              <a:t>Н.Г. </a:t>
            </a:r>
          </a:p>
          <a:p>
            <a:pPr marL="1074738" indent="-271463">
              <a:buFontTx/>
              <a:buChar char="-"/>
            </a:pPr>
            <a:r>
              <a:rPr lang="ru-RU" sz="2800" dirty="0" smtClean="0"/>
              <a:t>На отношение и общение непосредственного руководителя</a:t>
            </a:r>
          </a:p>
          <a:p>
            <a:pPr marL="1074738" indent="-271463">
              <a:buFontTx/>
              <a:buChar char="-"/>
            </a:pPr>
            <a:r>
              <a:rPr lang="ru-RU" sz="2800" dirty="0" smtClean="0"/>
              <a:t>На массу формальных и ненужных вещей и процедур</a:t>
            </a:r>
            <a:endParaRPr lang="ru-RU" sz="2400" dirty="0" smtClean="0"/>
          </a:p>
          <a:p>
            <a:pPr marL="1074738" indent="-271463">
              <a:buFontTx/>
              <a:buChar char="-"/>
            </a:pPr>
            <a:r>
              <a:rPr lang="ru-RU" sz="2800" dirty="0" smtClean="0"/>
              <a:t>На налёт и зарплату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049" y="2427198"/>
            <a:ext cx="738664" cy="291297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Предложения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605" y="487751"/>
            <a:ext cx="677108" cy="15821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Жалобы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26513" y="1101263"/>
            <a:ext cx="841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b="1" dirty="0" smtClean="0">
                <a:solidFill>
                  <a:schemeClr val="bg1"/>
                </a:solidFill>
              </a:rPr>
              <a:t>…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71348" y="4386554"/>
            <a:ext cx="841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b="1" dirty="0" smtClean="0">
                <a:solidFill>
                  <a:schemeClr val="bg1"/>
                </a:solidFill>
              </a:rPr>
              <a:t>…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alpha val="22000"/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523586" y="1570776"/>
            <a:ext cx="11144821" cy="4110274"/>
          </a:xfrm>
          <a:prstGeom prst="roundRect">
            <a:avLst/>
          </a:prstGeom>
          <a:solidFill>
            <a:srgbClr val="FF0000"/>
          </a:solidFill>
          <a:effectLst>
            <a:outerShdw blurRad="419100" dist="127000" dir="384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 dirty="0"/>
          </a:p>
          <a:p>
            <a:pPr marL="896938" indent="-342900"/>
            <a:r>
              <a:rPr lang="ru-RU" sz="1600" dirty="0" smtClean="0"/>
              <a:t>   </a:t>
            </a:r>
          </a:p>
          <a:p>
            <a:pPr marL="896938" indent="-342900"/>
            <a:r>
              <a:rPr lang="ru-RU" sz="3200" dirty="0" smtClean="0"/>
              <a:t>-  5 ОКЭ – </a:t>
            </a:r>
            <a:r>
              <a:rPr lang="ru-RU" sz="3200" dirty="0" smtClean="0"/>
              <a:t>19 </a:t>
            </a:r>
            <a:r>
              <a:rPr lang="ru-RU" sz="3200" dirty="0" smtClean="0"/>
              <a:t>балла </a:t>
            </a:r>
            <a:r>
              <a:rPr lang="ru-RU" sz="3200" dirty="0" smtClean="0"/>
              <a:t>среднее;</a:t>
            </a:r>
            <a:endParaRPr lang="ru-RU" sz="3200" dirty="0" smtClean="0"/>
          </a:p>
          <a:p>
            <a:pPr marL="896938" indent="-342900">
              <a:buFontTx/>
              <a:buChar char="-"/>
            </a:pPr>
            <a:r>
              <a:rPr lang="ru-RU" sz="3200" dirty="0" smtClean="0"/>
              <a:t>3 ОКЭ – 19 баллов среднее; </a:t>
            </a:r>
          </a:p>
          <a:p>
            <a:pPr marL="896938" indent="-342900">
              <a:buFontTx/>
              <a:buChar char="-"/>
            </a:pPr>
            <a:r>
              <a:rPr lang="ru-RU" sz="3200" dirty="0" smtClean="0"/>
              <a:t>1 ОКЭ – </a:t>
            </a:r>
            <a:r>
              <a:rPr lang="ru-RU" sz="3200" dirty="0" smtClean="0"/>
              <a:t>17 </a:t>
            </a:r>
            <a:r>
              <a:rPr lang="ru-RU" sz="3200" dirty="0" smtClean="0"/>
              <a:t>баллов среднее; </a:t>
            </a:r>
          </a:p>
          <a:p>
            <a:pPr marL="896938" indent="-342900">
              <a:buFontTx/>
              <a:buChar char="-"/>
            </a:pPr>
            <a:endParaRPr lang="ru-RU" sz="2000" dirty="0"/>
          </a:p>
          <a:p>
            <a:pPr marL="896938" indent="-342900">
              <a:buFontTx/>
              <a:buChar char="-"/>
            </a:pPr>
            <a:r>
              <a:rPr lang="ru-RU" sz="3200" dirty="0" smtClean="0"/>
              <a:t>ОКК – 16 баллов </a:t>
            </a:r>
            <a:r>
              <a:rPr lang="ru-RU" sz="3200" dirty="0" smtClean="0"/>
              <a:t>среднее;</a:t>
            </a:r>
          </a:p>
          <a:p>
            <a:pPr marL="896938" indent="-342900">
              <a:buFontTx/>
              <a:buChar char="-"/>
            </a:pPr>
            <a:r>
              <a:rPr lang="ru-RU" sz="3200" dirty="0" smtClean="0"/>
              <a:t>4 </a:t>
            </a:r>
            <a:r>
              <a:rPr lang="ru-RU" sz="3200" dirty="0" smtClean="0"/>
              <a:t>ОКЭ – </a:t>
            </a:r>
            <a:r>
              <a:rPr lang="ru-RU" sz="3200" dirty="0" smtClean="0"/>
              <a:t>15 </a:t>
            </a:r>
            <a:r>
              <a:rPr lang="ru-RU" sz="3200" dirty="0" smtClean="0"/>
              <a:t>баллов </a:t>
            </a:r>
            <a:r>
              <a:rPr lang="ru-RU" sz="3200" dirty="0" smtClean="0"/>
              <a:t>среднее;</a:t>
            </a:r>
            <a:endParaRPr lang="ru-RU" sz="3200" dirty="0" smtClean="0"/>
          </a:p>
          <a:p>
            <a:pPr marL="896938" indent="-342900">
              <a:buFontTx/>
              <a:buChar char="-"/>
            </a:pPr>
            <a:r>
              <a:rPr lang="ru-RU" sz="3200" dirty="0" err="1" smtClean="0"/>
              <a:t>ОЛСиТ</a:t>
            </a:r>
            <a:r>
              <a:rPr lang="ru-RU" sz="3200" dirty="0" smtClean="0"/>
              <a:t> – 14 баллов </a:t>
            </a:r>
            <a:r>
              <a:rPr lang="ru-RU" sz="3200" dirty="0" smtClean="0"/>
              <a:t>среднее.</a:t>
            </a:r>
            <a:endParaRPr lang="ru-RU" sz="3200" dirty="0" smtClean="0"/>
          </a:p>
          <a:p>
            <a:pPr marL="715963" indent="-342900">
              <a:buFontTx/>
              <a:buChar char="-"/>
            </a:pPr>
            <a:endParaRPr lang="ru-RU" sz="2400" dirty="0" smtClean="0"/>
          </a:p>
          <a:p>
            <a:endParaRPr lang="ru-RU" sz="24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3589" y="381616"/>
            <a:ext cx="11144821" cy="964863"/>
          </a:xfrm>
          <a:prstGeom prst="roundRect">
            <a:avLst/>
          </a:prstGeom>
          <a:solidFill>
            <a:srgbClr val="FF0000"/>
          </a:solidFill>
          <a:effectLst>
            <a:outerShdw blurRad="419100" dist="127000" dir="384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ru-RU" sz="3600" b="1" dirty="0" smtClean="0"/>
              <a:t>Рейтинг руководителей отделений и подразделений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1046" y="1774532"/>
            <a:ext cx="677108" cy="14933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Лучшие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046" y="4011285"/>
            <a:ext cx="677108" cy="147027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Худшие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23587" y="5905347"/>
            <a:ext cx="11144821" cy="796539"/>
          </a:xfrm>
          <a:prstGeom prst="roundRect">
            <a:avLst/>
          </a:prstGeom>
          <a:solidFill>
            <a:srgbClr val="FF0000"/>
          </a:solidFill>
          <a:effectLst>
            <a:outerShdw blurRad="419100" dist="127000" dir="384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ru-RU" sz="1600" dirty="0" smtClean="0"/>
              <a:t>В целом, подчиненные не разделяют по персоналиям отношение к руководству в рамках одного подразделения и по вертикали, они «все на одно лицо», но при желании некоторые оставили комментарии по персоналиям.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240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342</Words>
  <Application>Microsoft Office PowerPoint</Application>
  <PresentationFormat>Широкоэкранный</PresentationFormat>
  <Paragraphs>83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исследование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</dc:title>
  <dc:creator>Дмитрий Азаров</dc:creator>
  <cp:lastModifiedBy>Дмитрий Азаров</cp:lastModifiedBy>
  <cp:revision>16</cp:revision>
  <dcterms:created xsi:type="dcterms:W3CDTF">2023-04-25T08:14:10Z</dcterms:created>
  <dcterms:modified xsi:type="dcterms:W3CDTF">2023-05-06T09:56:43Z</dcterms:modified>
</cp:coreProperties>
</file>