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2" r:id="rId3"/>
    <p:sldId id="325" r:id="rId4"/>
    <p:sldId id="320" r:id="rId5"/>
    <p:sldId id="321" r:id="rId6"/>
    <p:sldId id="322" r:id="rId7"/>
    <p:sldId id="323" r:id="rId8"/>
    <p:sldId id="315" r:id="rId9"/>
    <p:sldId id="316" r:id="rId10"/>
    <p:sldId id="319" r:id="rId11"/>
    <p:sldId id="326" r:id="rId12"/>
    <p:sldId id="32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A0C"/>
    <a:srgbClr val="C00000"/>
    <a:srgbClr val="FF5050"/>
    <a:srgbClr val="BE0C3C"/>
    <a:srgbClr val="014A99"/>
    <a:srgbClr val="97A2D0"/>
    <a:srgbClr val="548235"/>
    <a:srgbClr val="FD7902"/>
    <a:srgbClr val="014A94"/>
    <a:srgbClr val="014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291" autoAdjust="0"/>
  </p:normalViewPr>
  <p:slideViewPr>
    <p:cSldViewPr snapToGrid="0">
      <p:cViewPr varScale="1">
        <p:scale>
          <a:sx n="105" d="100"/>
          <a:sy n="105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9D2E-6D43-4DF0-94FF-58D811DC65D0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2A52-9A84-4912-AE90-F64A25818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1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8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0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7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исследование позволяет увидеть наиболее проблемные зоны и понять, куда прикладывать усилия в первую очередь.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Реформы, затрагивающие интересы персонала (изменение условий труда, системы мотивации, переезд, смена руководства и т.п.), опрос удовлетворенности помогает увидеть и оценить эффект от проведенных изменений, сравнить с данными аналогичного опроса до начала реформ.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компании есть проблемы, опрос удовлетворенности персонала позволяет оценить влияние внутренних факторов, дать прогноз на будущее. В случае влияния внешних факторов, например, высокой конкуренции на рынке труда, исследование удовлетворенности дает знать, насколько сотрудники лояльны компании и выявить факторы влияющие на лояльность и удержание персонала.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— один из способов выявления ценностей и интересов сотрудников. Это становиться особенно важно при изменении системы подбора персонала, корпоративной культуры, слияниях и поглощениях. Опрос сотрудников позволяет увидеть, чем компания живет сейчас, привлечь внимание к нужным для компании темам и целям.</a:t>
            </a:r>
          </a:p>
          <a:p>
            <a:pPr marL="228600" indent="-228600"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удовлетворенности персонала позволяет лучше увидеть, как коллектив воспринимает те или иные нововведения (например, систему мотивации или процесс управления кадровым резервом). Комплексная диагностика данных систем должна стать доброй традицией в компании.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4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2A52-9A84-4912-AE90-F64A25818C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C837D-D80D-41EB-AC9C-8BC13FB6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29368-013C-46E8-9BCA-F8FAC0CA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5E30B-28C9-4271-A2FA-F0642D8C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F2F7C-7091-4AC3-A9B4-C3C62A9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894CD-F360-4483-9AD5-58B02AB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DA41E-A3B5-49A5-9B6E-0A5F640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D6F8CE-83DC-41BC-BA44-0D3E4761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6371F-92E3-4294-9041-B95319E9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8DCE1-04C6-4FB0-98FF-8EEDC993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B9388-828D-4DE1-8C70-A418096E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A396E2-1989-42E4-B7B8-ECA635B42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886281-8DA7-445C-9A6B-77FC6511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95DB8-6F37-46B9-8A65-925842B2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A8CE54-E0F1-4487-834E-2EB1CB0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7682C-C00C-4B94-8BB2-033B9DC1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1774B-5454-4E7B-82DC-5901475D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22B55-5B69-4CA0-98C2-916B8729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F22137-38DE-4DEF-80B5-BCA45CD7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CD09B-A967-45F7-8668-824D3892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E62E6-10F7-416B-9BF5-A7135503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4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B20EB-48D9-4B65-8B08-1B8A93F3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A9AC9-B358-4A6A-8738-6E495A37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AF4DE-5E19-4D6E-BC0B-F58D3AE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3BC94-C32C-47E6-9297-597C4D23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369B9-A981-4DCF-AABE-DD8FB1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D8394-EC2B-4CB2-9426-B278D12B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48645-6911-42C2-943A-BA2100F5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5CA2B8-A2B9-464E-92A9-82191E5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D3CC8-71E2-4117-93E2-23C43720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FE9B80-507A-4EE7-BCD0-D3E3289B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F931-46D1-4417-9320-E549A26D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4CFE5-F9D2-4B35-86C5-2E213CE7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0CCFFB-27FF-4536-A679-2EBC163E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54A9E-6DA1-48CA-8889-1EB4582C8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791813-4A38-40AB-8D88-284AA12AC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D18EA4-923F-4CB6-B5FA-BEB9A03AD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847F45-8758-4D66-A443-AD5A8C9E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83765-5699-4788-8E41-839C943C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9C22BE-5754-4C5A-BA7C-680B6AEA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3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9EB4-A869-4731-83D9-AAA8DDBC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DB8511-63CB-4E75-B942-9B01CD6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E4728-3DBF-4EF3-8705-988E3C6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D165BB-F3C4-40FE-83F0-06972FD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8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FDAE3-37AD-4FCE-A9CA-C32E9345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398789-699D-47BD-B4BE-E2547A4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D740B5-512A-444A-8EFB-A2D58EE5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1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1A70-4FD9-4459-A543-D760895A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3BBAF-CF4E-492D-97F4-354BE259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4F29AE-D005-4040-ACE5-C2C7BD96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3F58E-088D-4129-BB67-E2714D1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C5D31-E7D1-4FA0-9600-AF313397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65582-04E9-49E5-A5A5-07A862B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0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08F1E-9C3F-45B0-8A18-9AC8550D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B16A0E-A4C9-4A48-8C1A-D22D8103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4E8B91-42F3-4370-88A2-4E71FDFE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574D33-70FA-4032-8F1C-C933152D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0EE43-5FE6-4FDB-9099-187DF0A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6814E7-FB6D-440D-AD7D-A23A4CE8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BF1B8-D98A-4343-A57B-B249D9E0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2707C-D94A-49CE-811C-521F440D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0606B-5C7F-4072-840C-DAE1B7C3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FE21-DF6E-43C7-8E80-E2112556CAD9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AE6F3-A4E7-4963-812F-6608DA518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D0E23-CAFE-4BB0-AF45-B14DA851B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B6A1-3BF6-4B8C-9334-5CCF9CA6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.rossiya-airlin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B4D31C-3550-4759-BC6D-8875F26BC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r="3881"/>
          <a:stretch/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11988000"/>
              <a:gd name="connsiteY0" fmla="*/ 0 h 6660000"/>
              <a:gd name="connsiteX1" fmla="*/ 11988000 w 11988000"/>
              <a:gd name="connsiteY1" fmla="*/ 0 h 6660000"/>
              <a:gd name="connsiteX2" fmla="*/ 11988000 w 11988000"/>
              <a:gd name="connsiteY2" fmla="*/ 6660000 h 6660000"/>
              <a:gd name="connsiteX3" fmla="*/ 0 w 11988000"/>
              <a:gd name="connsiteY3" fmla="*/ 6660000 h 66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8000" h="6660000">
                <a:moveTo>
                  <a:pt x="0" y="0"/>
                </a:moveTo>
                <a:lnTo>
                  <a:pt x="11988000" y="0"/>
                </a:lnTo>
                <a:lnTo>
                  <a:pt x="11988000" y="6660000"/>
                </a:lnTo>
                <a:lnTo>
                  <a:pt x="0" y="6660000"/>
                </a:lnTo>
                <a:close/>
              </a:path>
            </a:pathLst>
          </a:custGeom>
        </p:spPr>
      </p:pic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38D77274-2FBC-4362-96AD-B9794C6A83BA}"/>
              </a:ext>
            </a:extLst>
          </p:cNvPr>
          <p:cNvSpPr/>
          <p:nvPr/>
        </p:nvSpPr>
        <p:spPr>
          <a:xfrm>
            <a:off x="316993" y="99000"/>
            <a:ext cx="9143999" cy="6858000"/>
          </a:xfrm>
          <a:prstGeom prst="parallelogram">
            <a:avLst/>
          </a:prstGeom>
          <a:solidFill>
            <a:srgbClr val="014A99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0" y="4852399"/>
            <a:ext cx="10007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Helvetica" panose="00000500000000000000" pitchFamily="50" charset="0"/>
              </a:rPr>
              <a:t>ЛЕГАЛИЗАЦИЯ </a:t>
            </a:r>
          </a:p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Helvetica" panose="00000500000000000000" pitchFamily="50" charset="0"/>
              </a:rPr>
              <a:t>Telegram</a:t>
            </a:r>
            <a:endParaRPr lang="ru-RU" sz="4400" dirty="0">
              <a:solidFill>
                <a:schemeClr val="bg1">
                  <a:lumMod val="95000"/>
                </a:schemeClr>
              </a:solidFill>
              <a:latin typeface="+mj-lt"/>
              <a:ea typeface="Helvetica" panose="00000500000000000000" pitchFamily="50" charset="0"/>
            </a:endParaRPr>
          </a:p>
          <a:p>
            <a:pPr algn="ctr"/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  <a:ea typeface="Helvetica" panose="00000500000000000000" pitchFamily="50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5EED1B-12C0-47BF-BA8F-651E7A346391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16737DF-4915-441D-BFFD-336B4017970B}"/>
              </a:ext>
            </a:extLst>
          </p:cNvPr>
          <p:cNvGrpSpPr/>
          <p:nvPr/>
        </p:nvGrpSpPr>
        <p:grpSpPr>
          <a:xfrm>
            <a:off x="8495422" y="424465"/>
            <a:ext cx="3378543" cy="1080000"/>
            <a:chOff x="8495422" y="424465"/>
            <a:chExt cx="3378543" cy="108000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171051C-DF35-40E9-9550-FFB23D43154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0F45555-116E-4B4A-9CCE-E0817F049D02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0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E1A6E27E-8129-4743-8B0B-854B4E6D2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8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5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1BF560-1589-4C38-AE29-8CEE8275711A}"/>
              </a:ext>
            </a:extLst>
          </p:cNvPr>
          <p:cNvSpPr/>
          <p:nvPr/>
        </p:nvSpPr>
        <p:spPr>
          <a:xfrm>
            <a:off x="220852" y="0"/>
            <a:ext cx="1444752" cy="49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Telegram-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бот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1" y="496184"/>
            <a:ext cx="2862486" cy="619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94" y="496184"/>
            <a:ext cx="2862486" cy="619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69" y="496184"/>
            <a:ext cx="2862486" cy="61996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56" y="496184"/>
            <a:ext cx="2862486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/>
              <a:t>Просим разрешить: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1264"/>
            <a:ext cx="10515600" cy="5260975"/>
          </a:xfrm>
        </p:spPr>
        <p:txBody>
          <a:bodyPr>
            <a:normAutofit fontScale="62500" lnSpcReduction="20000"/>
          </a:bodyPr>
          <a:lstStyle/>
          <a:p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Оставить доступ бортпроводников к </a:t>
            </a:r>
            <a:r>
              <a:rPr lang="ru-RU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елеграм-боту.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3400" dirty="0" smtClean="0"/>
              <a:t>Телеграм-бот был действительно высоко востребованным информационным продуктом.</a:t>
            </a:r>
          </a:p>
          <a:p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Оставить возможность соединения с серверами АК «Россия»: интерактивность и оперативность уведомлений бортпроводников: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3400" dirty="0" smtClean="0"/>
              <a:t>Телеграм - безопасная платформа. Сервер с </a:t>
            </a:r>
            <a:r>
              <a:rPr lang="ru-RU" sz="3400" dirty="0" err="1" smtClean="0"/>
              <a:t>бэкенд</a:t>
            </a:r>
            <a:r>
              <a:rPr lang="ru-RU" sz="3400" dirty="0" smtClean="0"/>
              <a:t>-кодом имеет соответствующие </a:t>
            </a:r>
            <a:r>
              <a:rPr lang="en-US" sz="3400" dirty="0" smtClean="0"/>
              <a:t>SSL-</a:t>
            </a:r>
            <a:r>
              <a:rPr lang="ru-RU" sz="3400" dirty="0" smtClean="0"/>
              <a:t>сертификаты безопасности</a:t>
            </a:r>
            <a:r>
              <a:rPr lang="ru-RU" sz="3400" dirty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Пароли бортпроводников хранятся в зашифрованном виде. Также Ваши пароли от портала, </a:t>
            </a:r>
            <a:r>
              <a:rPr lang="en-US" sz="3400" dirty="0" smtClean="0"/>
              <a:t>OpenSky</a:t>
            </a:r>
            <a:r>
              <a:rPr lang="ru-RU" sz="3400" dirty="0" smtClean="0"/>
              <a:t>, корпоративной почты также в зашифрованном виде</a:t>
            </a:r>
            <a:r>
              <a:rPr lang="en-US" sz="3400" dirty="0" smtClean="0"/>
              <a:t> </a:t>
            </a:r>
            <a:r>
              <a:rPr lang="ru-RU" sz="3400" dirty="0" smtClean="0"/>
              <a:t>успешно хранит Ваш браузер и Ваш </a:t>
            </a:r>
            <a:r>
              <a:rPr lang="en-US" sz="3400" dirty="0" smtClean="0"/>
              <a:t>iPhone</a:t>
            </a:r>
            <a:r>
              <a:rPr lang="ru-RU" sz="3400" dirty="0" smtClean="0"/>
              <a:t> с целью </a:t>
            </a:r>
            <a:r>
              <a:rPr lang="ru-RU" sz="3400" dirty="0" err="1" smtClean="0"/>
              <a:t>автозаполнения</a:t>
            </a:r>
            <a:r>
              <a:rPr lang="en-US" sz="3400" dirty="0" smtClean="0"/>
              <a:t>, </a:t>
            </a:r>
            <a:r>
              <a:rPr lang="ru-RU" sz="3400" dirty="0" smtClean="0"/>
              <a:t>но им вы позволяете хранить свои пароли.</a:t>
            </a:r>
          </a:p>
          <a:p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удалять из </a:t>
            </a:r>
            <a:r>
              <a:rPr lang="ru-RU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</a:t>
            </a:r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-бота все внутренние документы и инструкции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3400" dirty="0" smtClean="0"/>
              <a:t>Телеграм-бот не предназначается для распространения среди третьих лиц внутренних документов и инструкций. Наравне с </a:t>
            </a:r>
            <a:r>
              <a:rPr lang="en-US" sz="3400" dirty="0" smtClean="0"/>
              <a:t>OpenSky</a:t>
            </a:r>
            <a:r>
              <a:rPr lang="ru-RU" sz="3400" dirty="0" smtClean="0"/>
              <a:t> доступ контролируется</a:t>
            </a:r>
            <a:r>
              <a:rPr lang="en-US" sz="3400" dirty="0" smtClean="0"/>
              <a:t>.</a:t>
            </a:r>
          </a:p>
          <a:p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Оставить верификацию доступа по служебным пропускам бортпроводников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3400" dirty="0" smtClean="0"/>
              <a:t>Это позволит избежать распространения информации среди третьих лиц. Пропуски контролирует также сотрудник компании, который не имеет злого умысла.</a:t>
            </a:r>
          </a:p>
          <a:p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Создать комфортные легальные условия для разработки </a:t>
            </a:r>
            <a:r>
              <a:rPr lang="ru-RU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</a:t>
            </a:r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-бота, которые позволят не боятся </a:t>
            </a:r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уголовной </a:t>
            </a:r>
            <a:r>
              <a:rPr lang="ru-RU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ответственности ежедневно</a:t>
            </a:r>
            <a:endParaRPr lang="ru-RU" sz="3400" dirty="0"/>
          </a:p>
          <a:p>
            <a:pPr>
              <a:buFontTx/>
              <a:buChar char="-"/>
            </a:pPr>
            <a:endParaRPr lang="ru-RU" sz="3400" dirty="0" smtClean="0"/>
          </a:p>
        </p:txBody>
      </p:sp>
    </p:spTree>
    <p:extLst>
      <p:ext uri="{BB962C8B-B14F-4D97-AF65-F5344CB8AC3E}">
        <p14:creationId xmlns:p14="http://schemas.microsoft.com/office/powerpoint/2010/main" val="323119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776" y="127381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Возможные встречные вопросы руководства: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776" y="984376"/>
            <a:ext cx="10634472" cy="5260975"/>
          </a:xfrm>
        </p:spPr>
        <p:txBody>
          <a:bodyPr>
            <a:normAutofit fontScale="25000" lnSpcReduction="20000"/>
          </a:bodyPr>
          <a:lstStyle/>
          <a:p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 не безопасен, у него нет соответствующего сертификата ФСТЭК.</a:t>
            </a:r>
          </a:p>
          <a:p>
            <a:pPr indent="-136525">
              <a:spcBef>
                <a:spcPts val="0"/>
              </a:spcBef>
              <a:buFontTx/>
              <a:buChar char="-"/>
            </a:pPr>
            <a:r>
              <a:rPr lang="ru-RU" sz="5600" dirty="0" smtClean="0"/>
              <a:t>Я не думаю, что у </a:t>
            </a:r>
            <a:r>
              <a:rPr lang="ru-RU" sz="5600" dirty="0" err="1" smtClean="0"/>
              <a:t>Телеграма</a:t>
            </a:r>
            <a:r>
              <a:rPr lang="ru-RU" sz="5600" dirty="0" smtClean="0"/>
              <a:t> есть проблемы с безопасностью, только потому, что Дуров отказался удалять из социальной сети «</a:t>
            </a:r>
            <a:r>
              <a:rPr lang="ru-RU" sz="5600" dirty="0" err="1" smtClean="0"/>
              <a:t>ВКонтакте</a:t>
            </a:r>
            <a:r>
              <a:rPr lang="ru-RU" sz="5600" dirty="0" smtClean="0"/>
              <a:t>» группу «</a:t>
            </a:r>
            <a:r>
              <a:rPr lang="ru-RU" sz="5600" dirty="0" err="1" smtClean="0"/>
              <a:t>РосПил</a:t>
            </a:r>
            <a:r>
              <a:rPr lang="ru-RU" sz="5600" dirty="0" smtClean="0"/>
              <a:t>» по борьбе с коррупцией в политических кругах, из-за чего «</a:t>
            </a:r>
            <a:r>
              <a:rPr lang="ru-RU" sz="5600" dirty="0" err="1" smtClean="0"/>
              <a:t>ВКонтакте</a:t>
            </a:r>
            <a:r>
              <a:rPr lang="ru-RU" sz="5600" dirty="0" smtClean="0"/>
              <a:t>» у Дурова отжали и ему пришлось уехать из России. На мой взгляд, </a:t>
            </a:r>
            <a:r>
              <a:rPr lang="ru-RU" sz="5600" dirty="0" err="1" smtClean="0"/>
              <a:t>телеграм</a:t>
            </a:r>
            <a:r>
              <a:rPr lang="ru-RU" sz="5600" dirty="0" smtClean="0"/>
              <a:t> не получил подобный сертификат, потому что у него давняя история с властью из-за группы «</a:t>
            </a:r>
            <a:r>
              <a:rPr lang="ru-RU" sz="5600" dirty="0" err="1" smtClean="0"/>
              <a:t>Роспил</a:t>
            </a:r>
            <a:r>
              <a:rPr lang="ru-RU" sz="5600" dirty="0" smtClean="0"/>
              <a:t>». Сейчас он создал </a:t>
            </a:r>
            <a:r>
              <a:rPr lang="en-US" sz="5600" dirty="0" smtClean="0"/>
              <a:t>Telegram, </a:t>
            </a:r>
            <a:r>
              <a:rPr lang="ru-RU" sz="5600" dirty="0" smtClean="0"/>
              <a:t>аналогов которому по популярности и функциональности нет ни у кого.</a:t>
            </a:r>
          </a:p>
          <a:p>
            <a:pPr indent="-136525">
              <a:spcBef>
                <a:spcPts val="500"/>
              </a:spcBef>
              <a:buFontTx/>
              <a:buChar char="-"/>
            </a:pPr>
            <a:r>
              <a:rPr lang="ru-RU" sz="5600" dirty="0" smtClean="0"/>
              <a:t>Капитализация </a:t>
            </a:r>
            <a:r>
              <a:rPr lang="en-US" sz="5600" dirty="0" smtClean="0"/>
              <a:t>Telegram </a:t>
            </a:r>
            <a:r>
              <a:rPr lang="ru-RU" sz="5600" dirty="0" smtClean="0"/>
              <a:t>по разным оценкам составляет от 30 до 50 млрд. долларов. Я сомневаюсь, что они, располагая таким капиталом и привлекая лучших специалистов со всего мира, не обеспечили достойную безопасность данной платформы.</a:t>
            </a:r>
          </a:p>
          <a:p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бы Вам не рассмотреть возможность использования подобных платформ, сертифицир</a:t>
            </a:r>
            <a:r>
              <a:rPr lang="ru-RU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ванных ФСТЭК, например, </a:t>
            </a:r>
            <a:r>
              <a:rPr lang="en-US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Express.ms</a:t>
            </a:r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indent="-136525">
              <a:spcBef>
                <a:spcPts val="0"/>
              </a:spcBef>
              <a:buFontTx/>
              <a:buChar char="-"/>
            </a:pPr>
            <a:r>
              <a:rPr lang="ru-RU" sz="5600" dirty="0" smtClean="0"/>
              <a:t>Мы связывались с командой разработчиков </a:t>
            </a:r>
            <a:r>
              <a:rPr lang="en-US" sz="5600" dirty="0" smtClean="0"/>
              <a:t>Express.ms</a:t>
            </a:r>
            <a:r>
              <a:rPr lang="ru-RU" sz="5600" dirty="0" smtClean="0"/>
              <a:t>, которые сказали, что стоимость составит 72 млн руб.</a:t>
            </a:r>
            <a:r>
              <a:rPr lang="en-US" sz="5600" dirty="0" smtClean="0"/>
              <a:t> </a:t>
            </a:r>
            <a:r>
              <a:rPr lang="ru-RU" sz="5600" dirty="0" smtClean="0"/>
              <a:t>только за первый год. Такие траты я нахожу не разумными, когда мы то же самое можем делать либо бесплатно, либо символическую сумму.</a:t>
            </a:r>
          </a:p>
          <a:p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Телеграм-бот содержит ответы на различные тесты, так делать нельзя</a:t>
            </a:r>
          </a:p>
          <a:p>
            <a:pPr indent="-136525">
              <a:spcBef>
                <a:spcPts val="0"/>
              </a:spcBef>
              <a:buFontTx/>
              <a:buChar char="-"/>
            </a:pPr>
            <a:r>
              <a:rPr lang="ru-RU" sz="5600" dirty="0" smtClean="0"/>
              <a:t>Ответы и без того всегда ходили по рукам и у всех всегда был доступ к этим ответам раньше и до </a:t>
            </a:r>
            <a:r>
              <a:rPr lang="ru-RU" sz="5600" dirty="0" err="1" smtClean="0"/>
              <a:t>телеграм</a:t>
            </a:r>
            <a:r>
              <a:rPr lang="ru-RU" sz="5600" dirty="0" smtClean="0"/>
              <a:t>-бота.</a:t>
            </a:r>
          </a:p>
          <a:p>
            <a:r>
              <a:rPr lang="ru-RU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Телеграм-бот содержит </a:t>
            </a:r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 телефонов и адреса электронной почты руководящего состава</a:t>
            </a:r>
          </a:p>
          <a:p>
            <a:pPr indent="-136525">
              <a:spcBef>
                <a:spcPts val="0"/>
              </a:spcBef>
              <a:buFontTx/>
              <a:buChar char="-"/>
            </a:pPr>
            <a:r>
              <a:rPr lang="ru-RU" sz="5600" dirty="0" smtClean="0"/>
              <a:t>Эти номера телефонов и адреса не распространялись среди третьих лиц, так как доступ в </a:t>
            </a:r>
            <a:r>
              <a:rPr lang="ru-RU" sz="5600" dirty="0" err="1" smtClean="0"/>
              <a:t>телеграм</a:t>
            </a:r>
            <a:r>
              <a:rPr lang="ru-RU" sz="5600" dirty="0" smtClean="0"/>
              <a:t>-бота контролировался по пропускам, и все эти адреса и телефоны есть в открытом доступе на корпоративной почте </a:t>
            </a:r>
            <a:r>
              <a:rPr lang="en-US" sz="5600" dirty="0" smtClean="0"/>
              <a:t>Outlook </a:t>
            </a:r>
            <a:r>
              <a:rPr lang="ru-RU" sz="5600" dirty="0" smtClean="0"/>
              <a:t>и в справочнике на портале. В интересах же руководства иметь прямую связь с подчиненными в критических ситуациях.</a:t>
            </a:r>
          </a:p>
          <a:p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не можем разрешить такому ресурсу быть официальным источником информации</a:t>
            </a:r>
          </a:p>
          <a:p>
            <a:pPr indent="-136525">
              <a:spcBef>
                <a:spcPts val="0"/>
              </a:spcBef>
              <a:buFontTx/>
              <a:buChar char="-"/>
            </a:pPr>
            <a:r>
              <a:rPr lang="ru-RU" sz="5600" dirty="0" smtClean="0"/>
              <a:t>Я не прошу придавать боту официальный статус, а всего лишь позволить создать информационный продукт (народную энциклопедию) для бортпроводников, который будет отвечать интересам и требованиям бортпроводников. Пусть остается неофициальным, но он разовьется сам. Как раз-таки отсутствие официального статуса позволит ему оставаться интересным и востребованным продуктом, отвечающим интересам бортпроводников. Либо если делать бот официальным, то предоставить необходимые полномочия и оказать содействие в командной разработке.</a:t>
            </a:r>
          </a:p>
          <a:p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Существует опасность, что Павел Дуров распространит внутреннюю информацию в </a:t>
            </a:r>
            <a:r>
              <a:rPr lang="ru-RU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даркнете</a:t>
            </a:r>
            <a:r>
              <a:rPr lang="ru-RU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82563" indent="-90488">
              <a:spcBef>
                <a:spcPts val="0"/>
              </a:spcBef>
              <a:buNone/>
            </a:pPr>
            <a:r>
              <a:rPr lang="ru-RU" sz="5600" dirty="0" smtClean="0"/>
              <a:t>- Это не в его интересах так делать, это отбросит тень на его Телеграм, которым он дорожит. В его же интересах создать и поддержать репутацию самого безопасного и привлекательного мессенджера. Что касаемо секретной информации – пароли от аккаунтов – они хранятся в зашифрованном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21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BAA021-DF1E-47B0-BDB7-7B4C0620D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8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0DF346-BF76-4CDA-A8AA-397B9FD3E961}"/>
              </a:ext>
            </a:extLst>
          </p:cNvPr>
          <p:cNvSpPr/>
          <p:nvPr/>
        </p:nvSpPr>
        <p:spPr>
          <a:xfrm>
            <a:off x="-17433" y="0"/>
            <a:ext cx="4350327" cy="685800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  <a:ea typeface="Roboto Black" panose="020B0604020202020204" charset="0"/>
              <a:cs typeface="Roboto Black" panose="020B0604020202020204" charset="0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  <a:ea typeface="Roboto Black" panose="020B0604020202020204" charset="0"/>
              <a:cs typeface="Roboto Black" panose="020B0604020202020204" charset="0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  <a:ea typeface="Roboto Black" panose="020B0604020202020204" charset="0"/>
              <a:cs typeface="Roboto Black" panose="020B0604020202020204" charset="0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chemeClr val="bg1">
                  <a:lumMod val="95000"/>
                </a:schemeClr>
              </a:solidFill>
              <a:latin typeface="Open Sans"/>
              <a:ea typeface="Roboto Black" panose="020B0604020202020204" charset="0"/>
              <a:cs typeface="Roboto Black" panose="020B0604020202020204" charset="0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Open Sans"/>
                <a:ea typeface="Roboto Black" panose="020B0604020202020204" charset="0"/>
                <a:cs typeface="Roboto Black" panose="020B0604020202020204" charset="0"/>
              </a:rPr>
              <a:t>Прошу оказать содействие в совместном повышении уровня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  <a:latin typeface="Open Sans"/>
                <a:ea typeface="Roboto Black" panose="020B0604020202020204" charset="0"/>
                <a:cs typeface="Roboto Black" panose="020B0604020202020204" charset="0"/>
              </a:rPr>
              <a:t>цифровизации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Open Sans"/>
                <a:ea typeface="Roboto Black" panose="020B0604020202020204" charset="0"/>
                <a:cs typeface="Roboto Black" panose="020B0604020202020204" charset="0"/>
              </a:rPr>
              <a:t> нашей авиакомпании.</a:t>
            </a: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 smtClean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 smtClean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 smtClean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 smtClean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  <a:p>
            <a:pPr marL="539750" indent="-1793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1500" b="1" dirty="0">
              <a:solidFill>
                <a:schemeClr val="bg1">
                  <a:lumMod val="95000"/>
                </a:schemeClr>
              </a:solidFill>
              <a:latin typeface="Open San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6E32F39-FCF6-49A8-9FEB-F86B8500C37E}"/>
              </a:ext>
            </a:extLst>
          </p:cNvPr>
          <p:cNvSpPr/>
          <p:nvPr/>
        </p:nvSpPr>
        <p:spPr>
          <a:xfrm>
            <a:off x="317738" y="317204"/>
            <a:ext cx="8030313" cy="1080000"/>
          </a:xfrm>
          <a:prstGeom prst="rect">
            <a:avLst/>
          </a:prstGeom>
          <a:solidFill>
            <a:srgbClr val="BC0A0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6F8E9-28BD-462B-88DA-E660608D0145}"/>
              </a:ext>
            </a:extLst>
          </p:cNvPr>
          <p:cNvSpPr txBox="1"/>
          <p:nvPr/>
        </p:nvSpPr>
        <p:spPr>
          <a:xfrm>
            <a:off x="534711" y="390756"/>
            <a:ext cx="6476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Спасибо за внимание</a:t>
            </a:r>
            <a:endParaRPr lang="ru-RU" sz="5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80BAF80-2C41-4751-8CAA-C6C5F2F05FB6}"/>
              </a:ext>
            </a:extLst>
          </p:cNvPr>
          <p:cNvGrpSpPr/>
          <p:nvPr/>
        </p:nvGrpSpPr>
        <p:grpSpPr>
          <a:xfrm>
            <a:off x="8505565" y="317204"/>
            <a:ext cx="3378543" cy="1080000"/>
            <a:chOff x="8495422" y="424465"/>
            <a:chExt cx="3378543" cy="1080000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89496B4-436F-4A30-ABB4-881426733E2E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A938E44E-A16B-4F47-A696-7E0A7138D7D8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24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C043EF4C-157F-4338-9916-588B2E1B3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0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3">
            <a:extLst>
              <a:ext uri="{FF2B5EF4-FFF2-40B4-BE49-F238E27FC236}">
                <a16:creationId xmlns:a16="http://schemas.microsoft.com/office/drawing/2014/main" id="{480DF177-97EC-41BF-A036-B6585E82D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26926" b="2739"/>
          <a:stretch/>
        </p:blipFill>
        <p:spPr bwMode="auto">
          <a:xfrm flipH="1">
            <a:off x="-1" y="0"/>
            <a:ext cx="29671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19843" r="3230" b="1262"/>
          <a:stretch/>
        </p:blipFill>
        <p:spPr>
          <a:xfrm>
            <a:off x="2980944" y="0"/>
            <a:ext cx="9180576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8036E9-742A-4CE4-809A-E86A60D4A65C}"/>
              </a:ext>
            </a:extLst>
          </p:cNvPr>
          <p:cNvSpPr/>
          <p:nvPr/>
        </p:nvSpPr>
        <p:spPr>
          <a:xfrm>
            <a:off x="2487168" y="3197350"/>
            <a:ext cx="9704832" cy="366065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B6885E-CAC3-4556-AEAE-FFC3EFA61FD4}"/>
              </a:ext>
            </a:extLst>
          </p:cNvPr>
          <p:cNvSpPr/>
          <p:nvPr/>
        </p:nvSpPr>
        <p:spPr>
          <a:xfrm>
            <a:off x="2487168" y="2484208"/>
            <a:ext cx="8433840" cy="713142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5EED1B-12C0-47BF-BA8F-651E7A346391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2487168" y="2430825"/>
            <a:ext cx="849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elvetica" panose="00000500000000000000" pitchFamily="50" charset="0"/>
              </a:rPr>
              <a:t>   Добрый день, коллеги!</a:t>
            </a:r>
            <a:endParaRPr lang="ru-RU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elvetica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CA544-3BDA-44EB-BB0E-9B15E5418BD0}"/>
              </a:ext>
            </a:extLst>
          </p:cNvPr>
          <p:cNvSpPr txBox="1"/>
          <p:nvPr/>
        </p:nvSpPr>
        <p:spPr>
          <a:xfrm>
            <a:off x="2844568" y="3662110"/>
            <a:ext cx="7479008" cy="2254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bg1"/>
                </a:solidFill>
              </a:rPr>
              <a:t>Прошу оказать содействие в развитии </a:t>
            </a:r>
            <a:r>
              <a:rPr lang="ru-RU" sz="2000" dirty="0" smtClean="0">
                <a:solidFill>
                  <a:schemeClr val="bg1"/>
                </a:solidFill>
              </a:rPr>
              <a:t>и поддержке информационно-справочного </a:t>
            </a:r>
            <a:r>
              <a:rPr lang="ru-RU" sz="2000" dirty="0">
                <a:solidFill>
                  <a:schemeClr val="bg1"/>
                </a:solidFill>
              </a:rPr>
              <a:t>бота «Бортпроводник</a:t>
            </a:r>
            <a:r>
              <a:rPr lang="ru-RU" sz="2000" dirty="0" smtClean="0">
                <a:solidFill>
                  <a:schemeClr val="bg1"/>
                </a:solidFill>
              </a:rPr>
              <a:t>».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ru-RU" sz="1050" dirty="0">
              <a:solidFill>
                <a:schemeClr val="accent5">
                  <a:lumMod val="20000"/>
                  <a:lumOff val="80000"/>
                </a:schemeClr>
              </a:solidFill>
              <a:latin typeface="Open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bg1"/>
                </a:solidFill>
              </a:rPr>
              <a:t>Этот </a:t>
            </a:r>
            <a:r>
              <a:rPr lang="ru-RU" sz="20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2000" dirty="0" smtClean="0">
                <a:solidFill>
                  <a:schemeClr val="bg1"/>
                </a:solidFill>
              </a:rPr>
              <a:t>-бот нужен </a:t>
            </a:r>
            <a:r>
              <a:rPr lang="ru-RU" sz="2000" dirty="0">
                <a:solidFill>
                  <a:schemeClr val="bg1"/>
                </a:solidFill>
              </a:rPr>
              <a:t>для получения оперативной актуальной информации </a:t>
            </a:r>
            <a:r>
              <a:rPr lang="ru-RU" sz="2000" dirty="0" smtClean="0">
                <a:solidFill>
                  <a:schemeClr val="bg1"/>
                </a:solidFill>
              </a:rPr>
              <a:t>для работы бортпроводника и </a:t>
            </a:r>
            <a:r>
              <a:rPr lang="ru-RU" sz="2000" dirty="0">
                <a:solidFill>
                  <a:schemeClr val="bg1"/>
                </a:solidFill>
              </a:rPr>
              <a:t>своевременного получения уведомлений на телефон в режиме реального времени. 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87168" y="3197350"/>
            <a:ext cx="8433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1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430379"/>
            <a:ext cx="8419302" cy="844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34711" y="390756"/>
            <a:ext cx="40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Безопасность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668513" y="430379"/>
            <a:ext cx="3215596" cy="844084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567422" y="424465"/>
              <a:ext cx="3306543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58649" y="2159466"/>
            <a:ext cx="115428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Доступ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бота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контролироваться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предоставляться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бортпроводникам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 «Россия». 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 </a:t>
            </a:r>
            <a:r>
              <a:rPr lang="ru-RU" dirty="0" smtClean="0"/>
              <a:t>    - Бортпроводник присылает фото пропуска: его сроки заносятся в базу и контролируются, при увольнении </a:t>
            </a:r>
          </a:p>
          <a:p>
            <a:r>
              <a:rPr lang="ru-RU" dirty="0"/>
              <a:t>  </a:t>
            </a:r>
            <a:r>
              <a:rPr lang="ru-RU" dirty="0" smtClean="0"/>
              <a:t>     доступ закрывается. 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Публикация секретных документов компании среди третьих лиц исключена: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- </a:t>
            </a:r>
            <a:r>
              <a:rPr lang="ru-RU" dirty="0" smtClean="0"/>
              <a:t>Подобные публикации происходят в общедоступных </a:t>
            </a:r>
            <a:r>
              <a:rPr lang="en-US" dirty="0" smtClean="0"/>
              <a:t>Telegram</a:t>
            </a:r>
            <a:r>
              <a:rPr lang="ru-RU" dirty="0" smtClean="0"/>
              <a:t>-чатах, например</a:t>
            </a:r>
            <a:r>
              <a:rPr lang="ru-RU" dirty="0"/>
              <a:t>, «</a:t>
            </a:r>
            <a:r>
              <a:rPr lang="ru-RU" dirty="0" err="1" smtClean="0"/>
              <a:t>Авиаторщина</a:t>
            </a:r>
            <a:r>
              <a:rPr lang="ru-RU" dirty="0" smtClean="0"/>
              <a:t>» или «</a:t>
            </a:r>
            <a:r>
              <a:rPr lang="en-US" dirty="0" smtClean="0"/>
              <a:t>Avia.ru</a:t>
            </a:r>
            <a:r>
              <a:rPr lang="ru-RU" dirty="0" smtClean="0"/>
              <a:t>».</a:t>
            </a:r>
          </a:p>
          <a:p>
            <a:r>
              <a:rPr lang="ru-RU" dirty="0"/>
              <a:t> </a:t>
            </a:r>
            <a:r>
              <a:rPr lang="ru-RU" dirty="0" smtClean="0"/>
              <a:t>    Доступы в </a:t>
            </a:r>
            <a:r>
              <a:rPr lang="en-US" dirty="0" smtClean="0"/>
              <a:t>Telegram</a:t>
            </a:r>
            <a:r>
              <a:rPr lang="ru-RU" dirty="0" smtClean="0"/>
              <a:t>-чаты не контролируются, это по сути новостные ленты. </a:t>
            </a:r>
          </a:p>
          <a:p>
            <a:r>
              <a:rPr lang="ru-RU" dirty="0"/>
              <a:t> </a:t>
            </a:r>
            <a:r>
              <a:rPr lang="ru-RU" dirty="0" smtClean="0"/>
              <a:t>    А в </a:t>
            </a:r>
            <a:r>
              <a:rPr lang="en-US" dirty="0" smtClean="0"/>
              <a:t>Telegram</a:t>
            </a:r>
            <a:r>
              <a:rPr lang="ru-RU" dirty="0" smtClean="0"/>
              <a:t>-ботах, в отличие от чатов, доступ контролируется и не предоставляется третьим лицам. </a:t>
            </a:r>
          </a:p>
          <a:p>
            <a:r>
              <a:rPr lang="ru-RU" dirty="0"/>
              <a:t> </a:t>
            </a:r>
            <a:r>
              <a:rPr lang="ru-RU" dirty="0" smtClean="0"/>
              <a:t>    Бот является интегрированным корпоративным приложением с возможностью контроля, </a:t>
            </a:r>
            <a:r>
              <a:rPr lang="ru-RU" dirty="0" err="1" smtClean="0"/>
              <a:t>логирования</a:t>
            </a:r>
            <a:r>
              <a:rPr lang="ru-RU" dirty="0" smtClean="0"/>
              <a:t>, </a:t>
            </a:r>
          </a:p>
          <a:p>
            <a:r>
              <a:rPr lang="ru-RU" dirty="0"/>
              <a:t> </a:t>
            </a:r>
            <a:r>
              <a:rPr lang="ru-RU" dirty="0" smtClean="0"/>
              <a:t>    обеспечения секретности информационных потоков, настройки персонализации под каждого пользователя: </a:t>
            </a:r>
          </a:p>
          <a:p>
            <a:r>
              <a:rPr lang="ru-RU" dirty="0" smtClean="0"/>
              <a:t>     то что видит один пользователь бота – не видит другой.</a:t>
            </a:r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1314086"/>
            <a:ext cx="11566371" cy="548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Информационно-справочный </a:t>
            </a:r>
            <a:r>
              <a:rPr lang="en-US" sz="3200" dirty="0" smtClean="0">
                <a:solidFill>
                  <a:schemeClr val="bg1"/>
                </a:solidFill>
              </a:rPr>
              <a:t>Telegram</a:t>
            </a:r>
            <a:r>
              <a:rPr lang="ru-RU" sz="3200" dirty="0" smtClean="0">
                <a:solidFill>
                  <a:schemeClr val="bg1"/>
                </a:solidFill>
              </a:rPr>
              <a:t>-бот «Бортпроводник»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317204"/>
            <a:ext cx="8030313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34711" y="390756"/>
            <a:ext cx="40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Безопасность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505565" y="317204"/>
            <a:ext cx="3378543" cy="1080000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54644" y="2741467"/>
            <a:ext cx="1095933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Сам </a:t>
            </a:r>
            <a:r>
              <a:rPr lang="en-US" dirty="0"/>
              <a:t>Telegram</a:t>
            </a:r>
            <a:r>
              <a:rPr lang="ru-RU" dirty="0" smtClean="0"/>
              <a:t> не хранит никакие пароли и базы данных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Сам </a:t>
            </a:r>
            <a:r>
              <a:rPr lang="en-US" dirty="0"/>
              <a:t>Telegram</a:t>
            </a:r>
            <a:r>
              <a:rPr lang="ru-RU" dirty="0" smtClean="0"/>
              <a:t> </a:t>
            </a:r>
            <a:r>
              <a:rPr lang="ru-RU" dirty="0"/>
              <a:t>не имеет доступа к </a:t>
            </a:r>
            <a:r>
              <a:rPr lang="ru-RU" dirty="0" err="1"/>
              <a:t>бэкенд</a:t>
            </a:r>
            <a:r>
              <a:rPr lang="ru-RU" dirty="0"/>
              <a:t>-коду (</a:t>
            </a:r>
            <a:r>
              <a:rPr lang="ru-RU" dirty="0" err="1"/>
              <a:t>срипту</a:t>
            </a:r>
            <a:r>
              <a:rPr lang="ru-RU" dirty="0"/>
              <a:t> бота</a:t>
            </a:r>
            <a:r>
              <a:rPr lang="ru-RU" dirty="0" smtClean="0"/>
              <a:t>).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Сам </a:t>
            </a:r>
            <a:r>
              <a:rPr lang="en-US" dirty="0"/>
              <a:t>Telegram</a:t>
            </a:r>
            <a:r>
              <a:rPr lang="ru-RU" dirty="0" smtClean="0"/>
              <a:t> не соединяется и не взаимодействует с сервером АК «Россия», а только является</a:t>
            </a:r>
          </a:p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  интерфейсом для выдачи готовой информации, обработанной на другом безопасном сервере в СПБ.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Сама платформа </a:t>
            </a:r>
            <a:r>
              <a:rPr lang="ru-RU" dirty="0" err="1" smtClean="0"/>
              <a:t>Телеграма</a:t>
            </a:r>
            <a:r>
              <a:rPr lang="ru-RU" dirty="0" smtClean="0"/>
              <a:t> отличается высокой безопасностью и надежными ключами шифрования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Сам сервер с программным кодом </a:t>
            </a:r>
            <a:r>
              <a:rPr lang="en-US" dirty="0"/>
              <a:t>Telegram </a:t>
            </a:r>
            <a:r>
              <a:rPr lang="ru-RU" dirty="0" smtClean="0"/>
              <a:t>-ботов обеспечен </a:t>
            </a:r>
            <a:r>
              <a:rPr lang="en-US" dirty="0" smtClean="0"/>
              <a:t>SSL-</a:t>
            </a:r>
            <a:r>
              <a:rPr lang="ru-RU" dirty="0" smtClean="0"/>
              <a:t>сертификатами, расположен на территории Российской Федерации в Санкт-Петербурге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Подобный информационно-справочный </a:t>
            </a:r>
            <a:r>
              <a:rPr lang="en-US" dirty="0"/>
              <a:t>Telegram </a:t>
            </a:r>
            <a:r>
              <a:rPr lang="ru-RU" dirty="0" smtClean="0"/>
              <a:t>-бот был у Аэрофлота («Дежурный ИПБ» </a:t>
            </a:r>
            <a:r>
              <a:rPr lang="en-US" dirty="0"/>
              <a:t>@</a:t>
            </a:r>
            <a:r>
              <a:rPr lang="en-US" dirty="0" err="1" smtClean="0"/>
              <a:t>sbafl_bot</a:t>
            </a:r>
            <a:r>
              <a:rPr lang="ru-RU" dirty="0" smtClean="0"/>
              <a:t>), однако, в отличие от информационно-справочного </a:t>
            </a:r>
            <a:r>
              <a:rPr lang="ru-RU" dirty="0"/>
              <a:t>Т</a:t>
            </a:r>
            <a:r>
              <a:rPr lang="ru-RU" dirty="0" smtClean="0"/>
              <a:t>елеграм-бота АК «Россия», доступ в бота Аэрофлота никак не контролируется и бот АК «Россия» гораздо более функционален и информативен.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Пароли </a:t>
            </a:r>
            <a:r>
              <a:rPr lang="ru-RU" dirty="0"/>
              <a:t>в базе хранятся в зашифрованном виде, используется они на стороне </a:t>
            </a:r>
            <a:r>
              <a:rPr lang="ru-RU" dirty="0" err="1"/>
              <a:t>бэкенда</a:t>
            </a:r>
            <a:r>
              <a:rPr lang="ru-RU" dirty="0"/>
              <a:t> и </a:t>
            </a:r>
            <a:r>
              <a:rPr lang="ru-RU" dirty="0" smtClean="0"/>
              <a:t>в </a:t>
            </a:r>
            <a:r>
              <a:rPr lang="en-US" dirty="0"/>
              <a:t>Telegram</a:t>
            </a:r>
            <a:r>
              <a:rPr lang="ru-RU" dirty="0" smtClean="0"/>
              <a:t> </a:t>
            </a:r>
            <a:r>
              <a:rPr lang="ru-RU" dirty="0"/>
              <a:t>они никак </a:t>
            </a:r>
            <a:r>
              <a:rPr lang="ru-RU" dirty="0" smtClean="0"/>
              <a:t>не передаются</a:t>
            </a:r>
            <a:r>
              <a:rPr lang="ru-RU" dirty="0"/>
              <a:t>. </a:t>
            </a:r>
            <a:endParaRPr lang="ru-R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4711" y="1541138"/>
            <a:ext cx="844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Один из доводов почему руководство против </a:t>
            </a:r>
            <a:r>
              <a:rPr lang="en-US" b="1" dirty="0"/>
              <a:t>Telegram</a:t>
            </a:r>
            <a:r>
              <a:rPr lang="ru-RU" b="1" dirty="0" smtClean="0"/>
              <a:t>, потому </a:t>
            </a:r>
            <a:r>
              <a:rPr lang="en-US" b="1" dirty="0"/>
              <a:t>Telegram</a:t>
            </a:r>
            <a:r>
              <a:rPr lang="ru-RU" b="1" dirty="0" smtClean="0"/>
              <a:t> хранит пароли. Тогда почему руководство разрешает пользоваться бр</a:t>
            </a:r>
            <a:r>
              <a:rPr lang="ru-RU" b="1" dirty="0"/>
              <a:t>а</a:t>
            </a:r>
            <a:r>
              <a:rPr lang="ru-RU" b="1" dirty="0" smtClean="0"/>
              <a:t>узерами </a:t>
            </a:r>
            <a:r>
              <a:rPr lang="en-US" b="1" dirty="0" smtClean="0"/>
              <a:t>C</a:t>
            </a:r>
            <a:r>
              <a:rPr lang="en-US" b="1" dirty="0"/>
              <a:t>h</a:t>
            </a:r>
            <a:r>
              <a:rPr lang="en-US" b="1" dirty="0" smtClean="0"/>
              <a:t>rome, Safari, </a:t>
            </a:r>
            <a:r>
              <a:rPr lang="ru-RU" b="1" dirty="0" smtClean="0"/>
              <a:t>в котором все сотрудники хранят свои пароли от корпоративной почты и </a:t>
            </a:r>
            <a:r>
              <a:rPr lang="en-US" b="1" dirty="0" smtClean="0"/>
              <a:t>OpenSky?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908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317204"/>
            <a:ext cx="8030313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34711" y="390756"/>
            <a:ext cx="6591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Нагрузка на сервер АК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505565" y="317204"/>
            <a:ext cx="3378543" cy="1080000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05027" y="17795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5027" y="1779523"/>
            <a:ext cx="11219353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Сервер </a:t>
            </a:r>
            <a:r>
              <a:rPr lang="en-US" dirty="0" smtClean="0"/>
              <a:t>OpenSky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://edu.rossiya-airlines.com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– </a:t>
            </a:r>
            <a:r>
              <a:rPr lang="ru-RU" dirty="0" smtClean="0"/>
              <a:t>единственный адрес, с которым предполагает </a:t>
            </a:r>
          </a:p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  взаимодействие </a:t>
            </a:r>
            <a:r>
              <a:rPr lang="en-US" dirty="0"/>
              <a:t>Telegram </a:t>
            </a:r>
            <a:r>
              <a:rPr lang="ru-RU" dirty="0" smtClean="0"/>
              <a:t>-бот. Адрес является открытым и общедоступным.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Максимальное количество соединений </a:t>
            </a:r>
            <a:r>
              <a:rPr lang="en-US" dirty="0"/>
              <a:t>Telegram </a:t>
            </a:r>
            <a:r>
              <a:rPr lang="ru-RU" dirty="0" smtClean="0"/>
              <a:t>-бота с </a:t>
            </a:r>
            <a:r>
              <a:rPr lang="en-US" dirty="0" err="1" smtClean="0"/>
              <a:t>OpenSky</a:t>
            </a:r>
            <a:r>
              <a:rPr lang="ru-RU" dirty="0" smtClean="0"/>
              <a:t> до 10 соединений в минуту, </a:t>
            </a:r>
          </a:p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 что не может создавать ощутимую нагрузку на современный сервер компании и не может являться</a:t>
            </a:r>
          </a:p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DDOS-</a:t>
            </a:r>
            <a:r>
              <a:rPr lang="ru-RU" dirty="0" smtClean="0"/>
              <a:t>атакой. </a:t>
            </a:r>
            <a:r>
              <a:rPr lang="en-US" dirty="0" smtClean="0"/>
              <a:t>DDOS-</a:t>
            </a:r>
            <a:r>
              <a:rPr lang="ru-RU" dirty="0" smtClean="0"/>
              <a:t>атаки подразумевают тысячи соединений в минуту (лавинообразная нагрузка, которая </a:t>
            </a:r>
          </a:p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 выводит из строя сервер с низкой </a:t>
            </a:r>
            <a:r>
              <a:rPr lang="ru-RU" dirty="0" err="1" smtClean="0"/>
              <a:t>отказоусточивостью</a:t>
            </a:r>
            <a:r>
              <a:rPr lang="ru-RU" dirty="0" smtClean="0"/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Создатель </a:t>
            </a:r>
            <a:r>
              <a:rPr lang="en-US" dirty="0"/>
              <a:t>Telegram </a:t>
            </a:r>
            <a:r>
              <a:rPr lang="ru-RU" dirty="0" smtClean="0"/>
              <a:t>-бота не имеет злого умысла по нарушению стабильности работы серверов АК «Россия».</a:t>
            </a:r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833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67433" y="1475540"/>
            <a:ext cx="6015863" cy="288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317204"/>
            <a:ext cx="8030313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05027" y="395539"/>
            <a:ext cx="6787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Схема взаимодействия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505565" y="317204"/>
            <a:ext cx="3378543" cy="1080000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05027" y="17795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25" y="4704625"/>
            <a:ext cx="928183" cy="11415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248" y="4974336"/>
            <a:ext cx="998840" cy="923842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373739" y="4377362"/>
            <a:ext cx="145576" cy="50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3197122" y="4359785"/>
            <a:ext cx="183650" cy="501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66860" y="5910137"/>
            <a:ext cx="338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Бортпроводник отправляет запрос</a:t>
            </a:r>
            <a:r>
              <a:rPr lang="en-US" dirty="0" smtClean="0"/>
              <a:t> </a:t>
            </a:r>
            <a:r>
              <a:rPr lang="ru-RU" dirty="0" smtClean="0"/>
              <a:t>в свой </a:t>
            </a:r>
            <a:r>
              <a:rPr lang="en-US" dirty="0" smtClean="0"/>
              <a:t>Telegram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148840" y="3136292"/>
            <a:ext cx="6044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Telegram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передает запрос по защищенным каналам на другой сервер с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SSL-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сертификатом в Санкт-Петербурге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который не имеет отношения к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Telegram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. Сервер обрабатывает запрос и возвращает готовую сформированную информацию пользователю.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 rot="16200000">
            <a:off x="2174341" y="4885137"/>
            <a:ext cx="222857" cy="913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17738" y="5927598"/>
            <a:ext cx="3201577" cy="62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840" y="1524044"/>
            <a:ext cx="5843016" cy="1612248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2148840" y="3136291"/>
            <a:ext cx="5843016" cy="1173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 rot="16200000">
            <a:off x="4954349" y="4226538"/>
            <a:ext cx="222857" cy="2231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44" y="4808037"/>
            <a:ext cx="928183" cy="11415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76950" y="5921601"/>
            <a:ext cx="514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ru-RU" dirty="0" smtClean="0"/>
              <a:t>Бортпроводник получает готовую информацию </a:t>
            </a:r>
          </a:p>
          <a:p>
            <a:r>
              <a:rPr lang="ru-RU" dirty="0" smtClean="0"/>
              <a:t>в интерфе</a:t>
            </a:r>
            <a:r>
              <a:rPr lang="ru-RU" dirty="0"/>
              <a:t>й</a:t>
            </a:r>
            <a:r>
              <a:rPr lang="ru-RU" dirty="0" smtClean="0"/>
              <a:t>се </a:t>
            </a:r>
            <a:r>
              <a:rPr lang="en-US" dirty="0" smtClean="0"/>
              <a:t>Telegram</a:t>
            </a:r>
            <a:endParaRPr lang="ru-RU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4108" y="1642855"/>
            <a:ext cx="994558" cy="1030771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8505565" y="1548923"/>
            <a:ext cx="0" cy="405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20072" y="1595334"/>
            <a:ext cx="2465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 </a:t>
            </a:r>
            <a:r>
              <a:rPr lang="en-US" dirty="0" smtClean="0"/>
              <a:t>Telegram </a:t>
            </a:r>
            <a:endParaRPr lang="ru-RU" dirty="0" smtClean="0"/>
          </a:p>
          <a:p>
            <a:r>
              <a:rPr lang="ru-RU" dirty="0" smtClean="0"/>
              <a:t>не соединяется</a:t>
            </a:r>
          </a:p>
          <a:p>
            <a:r>
              <a:rPr lang="ru-RU" dirty="0"/>
              <a:t>с</a:t>
            </a:r>
            <a:r>
              <a:rPr lang="ru-RU" dirty="0" smtClean="0"/>
              <a:t> сервером компании,</a:t>
            </a:r>
          </a:p>
          <a:p>
            <a:r>
              <a:rPr lang="ru-RU" dirty="0"/>
              <a:t>а</a:t>
            </a:r>
            <a:r>
              <a:rPr lang="ru-RU" dirty="0" smtClean="0"/>
              <a:t> только получает </a:t>
            </a:r>
          </a:p>
          <a:p>
            <a:r>
              <a:rPr lang="ru-RU" dirty="0" smtClean="0"/>
              <a:t>готовую информацию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644108" y="2949237"/>
            <a:ext cx="32335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 защищенным каналам. Сам</a:t>
            </a:r>
          </a:p>
          <a:p>
            <a:r>
              <a:rPr lang="ru-RU" dirty="0" smtClean="0"/>
              <a:t>Телеграм не имеет доступа к</a:t>
            </a:r>
          </a:p>
          <a:p>
            <a:r>
              <a:rPr lang="ru-RU" dirty="0"/>
              <a:t>п</a:t>
            </a:r>
            <a:r>
              <a:rPr lang="ru-RU" dirty="0" smtClean="0"/>
              <a:t>ерсональным данным и базе </a:t>
            </a:r>
          </a:p>
          <a:p>
            <a:r>
              <a:rPr lang="ru-RU" dirty="0"/>
              <a:t>д</a:t>
            </a:r>
            <a:r>
              <a:rPr lang="ru-RU" dirty="0" smtClean="0"/>
              <a:t>анных бортпроводников или</a:t>
            </a:r>
          </a:p>
          <a:p>
            <a:r>
              <a:rPr lang="ru-RU" dirty="0" smtClean="0"/>
              <a:t>нормативным документам в </a:t>
            </a:r>
          </a:p>
          <a:p>
            <a:r>
              <a:rPr lang="ru-RU" dirty="0"/>
              <a:t>с</a:t>
            </a:r>
            <a:r>
              <a:rPr lang="ru-RU" dirty="0" smtClean="0"/>
              <a:t>истеме АК «Россия». </a:t>
            </a:r>
          </a:p>
          <a:p>
            <a:r>
              <a:rPr lang="ru-RU" dirty="0" smtClean="0"/>
              <a:t>Злоумышленник в момент</a:t>
            </a:r>
          </a:p>
          <a:p>
            <a:r>
              <a:rPr lang="ru-RU" dirty="0"/>
              <a:t>с</a:t>
            </a:r>
            <a:r>
              <a:rPr lang="ru-RU" dirty="0" smtClean="0"/>
              <a:t>оединения не может </a:t>
            </a:r>
          </a:p>
          <a:p>
            <a:r>
              <a:rPr lang="ru-RU" dirty="0"/>
              <a:t>в</a:t>
            </a:r>
            <a:r>
              <a:rPr lang="ru-RU" dirty="0" smtClean="0"/>
              <a:t>клиниться в соединение.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124222" y="5948710"/>
            <a:ext cx="5039771" cy="61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10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317204"/>
            <a:ext cx="8187827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05027" y="395539"/>
            <a:ext cx="781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Варианты взаимодействия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505565" y="317204"/>
            <a:ext cx="3378543" cy="1080000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670180" y="1555892"/>
            <a:ext cx="927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1) Прежде всего, предоставить разработчику полномочия для доступа к цифровой информации, либо изменить инструкцию по работе с ЭВТ, таким образом чтобы сделать возможной работу </a:t>
            </a:r>
            <a:r>
              <a:rPr lang="en-US" dirty="0"/>
              <a:t>Telegram </a:t>
            </a:r>
            <a:r>
              <a:rPr lang="ru-RU" dirty="0" smtClean="0"/>
              <a:t>-ботов, и создать комфортную среду для их функционирования.</a:t>
            </a:r>
            <a:br>
              <a:rPr lang="ru-RU" dirty="0" smtClean="0"/>
            </a:br>
            <a:r>
              <a:rPr lang="ru-RU" dirty="0" smtClean="0"/>
              <a:t>2) Освободить от угрозы уголовной ответственности при развитии </a:t>
            </a:r>
            <a:r>
              <a:rPr lang="ru-RU" dirty="0" err="1" smtClean="0"/>
              <a:t>информресурса</a:t>
            </a:r>
            <a:r>
              <a:rPr lang="ru-RU" dirty="0" smtClean="0"/>
              <a:t>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20" y="1615408"/>
            <a:ext cx="994558" cy="1030771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05027" y="2901821"/>
            <a:ext cx="10865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3192" y="3913014"/>
            <a:ext cx="528523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   Информационно-справочный Телеграм-бот </a:t>
            </a:r>
            <a:r>
              <a:rPr lang="ru-RU" dirty="0"/>
              <a:t>останется также </a:t>
            </a:r>
            <a:r>
              <a:rPr lang="ru-RU" dirty="0" smtClean="0"/>
              <a:t>удаленным (на </a:t>
            </a:r>
            <a:r>
              <a:rPr lang="ru-RU" dirty="0"/>
              <a:t>другой </a:t>
            </a:r>
            <a:r>
              <a:rPr lang="ru-RU" dirty="0" smtClean="0"/>
              <a:t>машине) </a:t>
            </a:r>
            <a:r>
              <a:rPr lang="ru-RU" dirty="0"/>
              <a:t>и </a:t>
            </a:r>
            <a:r>
              <a:rPr lang="ru-RU" dirty="0" smtClean="0"/>
              <a:t>периодически </a:t>
            </a:r>
            <a:r>
              <a:rPr lang="ru-RU" dirty="0"/>
              <a:t>будет соединяться с </a:t>
            </a:r>
            <a:r>
              <a:rPr lang="en-US" dirty="0" smtClean="0"/>
              <a:t>OpenSky </a:t>
            </a:r>
            <a:r>
              <a:rPr lang="en-US" u="sng" dirty="0" smtClean="0">
                <a:solidFill>
                  <a:srgbClr val="0070C0"/>
                </a:solidFill>
              </a:rPr>
              <a:t>edu.rossiya-airlines.com</a:t>
            </a:r>
            <a:endParaRPr lang="ru-RU" u="sng" dirty="0" smtClean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Сервер имеет надежную защиту от утечек данных и несанкционированного доступа, защиту от низкоуровневых атак средствами </a:t>
            </a:r>
            <a:r>
              <a:rPr lang="en-US" dirty="0" smtClean="0"/>
              <a:t>DDOS-GUARD, SSL-</a:t>
            </a:r>
            <a:r>
              <a:rPr lang="ru-RU" dirty="0" smtClean="0"/>
              <a:t>сертификаты, зашифрованную базу данных (ключи шифрования у админа)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79592" y="3912864"/>
            <a:ext cx="6115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 </a:t>
            </a:r>
            <a:r>
              <a:rPr lang="ru-RU" dirty="0" smtClean="0"/>
              <a:t>   Выделить </a:t>
            </a:r>
            <a:r>
              <a:rPr lang="ru-RU" dirty="0"/>
              <a:t>место для </a:t>
            </a:r>
            <a:r>
              <a:rPr lang="ru-RU" dirty="0" smtClean="0"/>
              <a:t>данных Телеграм-ботов </a:t>
            </a:r>
            <a:r>
              <a:rPr lang="ru-RU" dirty="0"/>
              <a:t>на сервере авиакомпании. Требуется свободного места до 5 ГБ. Кроме скриптов, </a:t>
            </a:r>
            <a:r>
              <a:rPr lang="ru-RU" dirty="0" smtClean="0"/>
              <a:t>там </a:t>
            </a:r>
            <a:r>
              <a:rPr lang="ru-RU" dirty="0"/>
              <a:t>предполагается хранение базы данных бортпроводников, для успешного и полноценного </a:t>
            </a:r>
            <a:r>
              <a:rPr lang="ru-RU" dirty="0" smtClean="0"/>
              <a:t>функционирования Телеграм-ботов </a:t>
            </a:r>
            <a:r>
              <a:rPr lang="ru-RU" dirty="0"/>
              <a:t>(в том числе с их паролями в зашифрованном виде). </a:t>
            </a:r>
            <a:r>
              <a:rPr lang="ru-RU" dirty="0" smtClean="0"/>
              <a:t> </a:t>
            </a:r>
            <a:r>
              <a:rPr lang="ru-RU" dirty="0"/>
              <a:t>Для контроля работы ботов, со стороны </a:t>
            </a:r>
            <a:r>
              <a:rPr lang="ru-RU" dirty="0" err="1"/>
              <a:t>it</a:t>
            </a:r>
            <a:r>
              <a:rPr lang="ru-RU" dirty="0"/>
              <a:t>-департамента может быть выделен специалист. Однако всю </a:t>
            </a:r>
            <a:r>
              <a:rPr lang="ru-RU" dirty="0" smtClean="0"/>
              <a:t>административную </a:t>
            </a:r>
            <a:r>
              <a:rPr lang="ru-RU" dirty="0"/>
              <a:t>функцию на себя возьмет бортпроводник-разработчик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3817153" y="2909731"/>
            <a:ext cx="298579" cy="930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6516686" y="2897829"/>
            <a:ext cx="298579" cy="937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17738" y="3839762"/>
            <a:ext cx="5360686" cy="2826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753878" y="3839762"/>
            <a:ext cx="6242845" cy="27355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115732" y="2949875"/>
            <a:ext cx="255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Дальнейшие варианты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2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82651" y="1543796"/>
            <a:ext cx="10347069" cy="20680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38200" dist="152400" dir="3060000" sx="101000" sy="101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60CFD8-87A1-4C34-90C7-86A7F76F1657}"/>
              </a:ext>
            </a:extLst>
          </p:cNvPr>
          <p:cNvSpPr/>
          <p:nvPr/>
        </p:nvSpPr>
        <p:spPr>
          <a:xfrm>
            <a:off x="82950" y="99000"/>
            <a:ext cx="11988000" cy="666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A96F08-7E72-4FCF-95AC-0CF4F7CEF72B}"/>
              </a:ext>
            </a:extLst>
          </p:cNvPr>
          <p:cNvSpPr/>
          <p:nvPr/>
        </p:nvSpPr>
        <p:spPr>
          <a:xfrm>
            <a:off x="317738" y="248519"/>
            <a:ext cx="8030313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14A9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34711" y="390756"/>
            <a:ext cx="7091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Преимущество </a:t>
            </a:r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Telegram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43A336C-9453-4EC6-92D9-F1E35D53E58A}"/>
              </a:ext>
            </a:extLst>
          </p:cNvPr>
          <p:cNvGrpSpPr/>
          <p:nvPr/>
        </p:nvGrpSpPr>
        <p:grpSpPr>
          <a:xfrm>
            <a:off x="8348051" y="252091"/>
            <a:ext cx="3378543" cy="1080000"/>
            <a:chOff x="8495422" y="424465"/>
            <a:chExt cx="3378543" cy="108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5D7CEE-C333-4F9E-9AC0-2C263315EAF2}"/>
                </a:ext>
              </a:extLst>
            </p:cNvPr>
            <p:cNvSpPr/>
            <p:nvPr/>
          </p:nvSpPr>
          <p:spPr>
            <a:xfrm>
              <a:off x="8495422" y="424465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A724829-FCEF-4960-9125-63F2CBE28A46}"/>
                </a:ext>
              </a:extLst>
            </p:cNvPr>
            <p:cNvSpPr/>
            <p:nvPr/>
          </p:nvSpPr>
          <p:spPr>
            <a:xfrm>
              <a:off x="8633965" y="424465"/>
              <a:ext cx="324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14A94"/>
                </a:solidFill>
              </a:endParaRPr>
            </a:p>
          </p:txBody>
        </p:sp>
        <p:pic>
          <p:nvPicPr>
            <p:cNvPr id="18" name="Picture 5" descr="C:\Users\106767\Documents\work AKR\фирменный стиль\02 - Base style\white_logo_rus_hor.png">
              <a:extLst>
                <a:ext uri="{FF2B5EF4-FFF2-40B4-BE49-F238E27FC236}">
                  <a16:creationId xmlns:a16="http://schemas.microsoft.com/office/drawing/2014/main" id="{D3804B46-0D98-4D76-84B8-3A35F68BC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503" y="740814"/>
              <a:ext cx="2850925" cy="44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9" y="1731968"/>
            <a:ext cx="1762543" cy="16413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55816" y="1835200"/>
            <a:ext cx="6065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Для реализации функционала и </a:t>
            </a:r>
            <a:r>
              <a:rPr lang="ru-RU" sz="2800" dirty="0" smtClean="0">
                <a:solidFill>
                  <a:srgbClr val="0070C0"/>
                </a:solidFill>
              </a:rPr>
              <a:t>потенциала лучше </a:t>
            </a:r>
            <a:r>
              <a:rPr lang="ru-RU" sz="2800" dirty="0">
                <a:solidFill>
                  <a:srgbClr val="0070C0"/>
                </a:solidFill>
              </a:rPr>
              <a:t>всего отвечает платформа </a:t>
            </a:r>
            <a:r>
              <a:rPr lang="en-US" sz="2800" dirty="0" smtClean="0">
                <a:solidFill>
                  <a:srgbClr val="0070C0"/>
                </a:solidFill>
              </a:rPr>
              <a:t>Telegram</a:t>
            </a:r>
            <a:r>
              <a:rPr lang="ru-RU" sz="28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2651" y="3903284"/>
            <a:ext cx="10347069" cy="19065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38200" dist="152400" dir="3060000" sx="101000" sy="101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55816" y="4117890"/>
            <a:ext cx="704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Telegram – </a:t>
            </a:r>
            <a:r>
              <a:rPr lang="ru-RU" sz="2800" dirty="0">
                <a:solidFill>
                  <a:srgbClr val="0070C0"/>
                </a:solidFill>
              </a:rPr>
              <a:t>самая популярная и безопасная платформа для получения информации и обмена сообщениями сегодня.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12" y="4035855"/>
            <a:ext cx="1762543" cy="16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6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408320" y="196068"/>
            <a:ext cx="7349199" cy="12345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101600" dir="3060000" sx="101000" sy="101000" algn="ctr" rotWithShape="0">
              <a:schemeClr val="tx1">
                <a:lumMod val="65000"/>
                <a:lumOff val="35000"/>
                <a:alpha val="6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5159475" y="6182454"/>
            <a:ext cx="405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Более 1200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ответов</a:t>
            </a:r>
            <a:endParaRPr lang="ru-RU" sz="2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4368763" y="1630759"/>
            <a:ext cx="17676" cy="4537092"/>
          </a:xfrm>
          <a:prstGeom prst="line">
            <a:avLst/>
          </a:prstGeom>
          <a:ln w="222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1BF560-1589-4C38-AE29-8CEE8275711A}"/>
              </a:ext>
            </a:extLst>
          </p:cNvPr>
          <p:cNvSpPr/>
          <p:nvPr/>
        </p:nvSpPr>
        <p:spPr>
          <a:xfrm>
            <a:off x="1674128" y="196066"/>
            <a:ext cx="4355880" cy="1108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Telegram-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бот</a:t>
            </a: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Бортпроводник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1" y="321673"/>
            <a:ext cx="1055943" cy="983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77" y="1556250"/>
            <a:ext cx="493888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Десятки функций, персонализировано </a:t>
            </a:r>
          </a:p>
          <a:p>
            <a:r>
              <a:rPr lang="ru-RU" dirty="0"/>
              <a:t> </a:t>
            </a:r>
            <a:r>
              <a:rPr lang="ru-RU" dirty="0" smtClean="0"/>
              <a:t>    для каждого Бортпроводника;</a:t>
            </a:r>
            <a:endParaRPr lang="en-US" dirty="0" smtClean="0"/>
          </a:p>
          <a:p>
            <a:endParaRPr lang="ru-RU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 smtClean="0"/>
              <a:t>Присылает уведомления:</a:t>
            </a:r>
          </a:p>
          <a:p>
            <a:r>
              <a:rPr lang="ru-RU" dirty="0"/>
              <a:t> </a:t>
            </a:r>
            <a:r>
              <a:rPr lang="ru-RU" dirty="0" smtClean="0"/>
              <a:t>    - О новых рейсах; </a:t>
            </a:r>
          </a:p>
          <a:p>
            <a:r>
              <a:rPr lang="ru-RU" dirty="0" smtClean="0"/>
              <a:t>     - Об истекающих сроках допусков;</a:t>
            </a:r>
          </a:p>
          <a:p>
            <a:r>
              <a:rPr lang="ru-RU" dirty="0" smtClean="0"/>
              <a:t>     - Оперативная </a:t>
            </a:r>
            <a:r>
              <a:rPr lang="ru-RU" dirty="0"/>
              <a:t>информация от КРС</a:t>
            </a:r>
            <a:r>
              <a:rPr lang="ru-RU" dirty="0" smtClean="0"/>
              <a:t>;</a:t>
            </a:r>
          </a:p>
          <a:p>
            <a:r>
              <a:rPr lang="ru-RU" dirty="0"/>
              <a:t> </a:t>
            </a:r>
            <a:r>
              <a:rPr lang="ru-RU" dirty="0" smtClean="0"/>
              <a:t>    - Счетчик рейсов;</a:t>
            </a:r>
          </a:p>
          <a:p>
            <a:r>
              <a:rPr lang="ru-RU" dirty="0"/>
              <a:t> </a:t>
            </a:r>
            <a:r>
              <a:rPr lang="ru-RU" dirty="0" smtClean="0"/>
              <a:t>    - Считает налёт;</a:t>
            </a:r>
          </a:p>
          <a:p>
            <a:r>
              <a:rPr lang="ru-RU" dirty="0" smtClean="0"/>
              <a:t>     -</a:t>
            </a:r>
            <a:r>
              <a:rPr lang="ru-RU" dirty="0"/>
              <a:t> </a:t>
            </a:r>
            <a:r>
              <a:rPr lang="ru-RU" dirty="0" smtClean="0"/>
              <a:t>Информация о последних новостях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u="sng" dirty="0" smtClean="0"/>
              <a:t>Содержит:</a:t>
            </a:r>
          </a:p>
          <a:p>
            <a:r>
              <a:rPr lang="ru-RU" dirty="0" smtClean="0"/>
              <a:t>     - Телефоны супервайзеров;</a:t>
            </a:r>
          </a:p>
          <a:p>
            <a:r>
              <a:rPr lang="ru-RU" dirty="0" smtClean="0"/>
              <a:t>     </a:t>
            </a:r>
            <a:r>
              <a:rPr lang="ru-RU" dirty="0"/>
              <a:t>- Особенности рейсов</a:t>
            </a:r>
          </a:p>
          <a:p>
            <a:r>
              <a:rPr lang="ru-RU" dirty="0" smtClean="0"/>
              <a:t>     - </a:t>
            </a:r>
            <a:r>
              <a:rPr lang="ru-RU" dirty="0"/>
              <a:t>Особенности </a:t>
            </a:r>
            <a:r>
              <a:rPr lang="ru-RU" dirty="0" smtClean="0"/>
              <a:t>ВС</a:t>
            </a:r>
          </a:p>
          <a:p>
            <a:r>
              <a:rPr lang="ru-RU" dirty="0" smtClean="0"/>
              <a:t>     - Рационы питания</a:t>
            </a:r>
          </a:p>
          <a:p>
            <a:r>
              <a:rPr lang="ru-RU" dirty="0" smtClean="0"/>
              <a:t>     - Часы работы ДОБ, склада, врачей…</a:t>
            </a:r>
          </a:p>
          <a:p>
            <a:r>
              <a:rPr lang="ru-RU" dirty="0" smtClean="0"/>
              <a:t>     - Как настроить почту….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- </a:t>
            </a:r>
            <a:r>
              <a:rPr lang="ru-RU" dirty="0"/>
              <a:t>К</a:t>
            </a:r>
            <a:r>
              <a:rPr lang="ru-RU" dirty="0" smtClean="0"/>
              <a:t>оманды</a:t>
            </a:r>
            <a:r>
              <a:rPr lang="ru-RU" dirty="0"/>
              <a:t>, инструктажи, </a:t>
            </a:r>
            <a:r>
              <a:rPr lang="ru-RU" dirty="0" smtClean="0"/>
              <a:t>инструкции, БАСО</a:t>
            </a:r>
            <a:r>
              <a:rPr lang="ru-RU" dirty="0"/>
              <a:t>…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33" y="0"/>
            <a:ext cx="3852267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6439" y="1603047"/>
            <a:ext cx="37085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Возможность оперативного информирования всех бортпроводников (20 чел/мин)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Можно получить практически любую важную информацию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Разработчику требуется помощь в своевременном наполнении бота актуальной информацией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Последние новости и  информация от КРС повысила бы актуальность и популярность бота.</a:t>
            </a:r>
          </a:p>
          <a:p>
            <a:pPr marL="285750" indent="-285750">
              <a:buFontTx/>
              <a:buChar char="-"/>
            </a:pPr>
            <a:endParaRPr lang="ru-RU" sz="800" dirty="0" smtClean="0"/>
          </a:p>
          <a:p>
            <a:pPr marL="285750" indent="-285750">
              <a:buFontTx/>
              <a:buChar char="-"/>
            </a:pPr>
            <a:r>
              <a:rPr lang="ru-RU" dirty="0"/>
              <a:t>М</a:t>
            </a:r>
            <a:r>
              <a:rPr lang="ru-RU" dirty="0" smtClean="0"/>
              <a:t>ожно заказывать выходные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D93FD-3FDC-41C4-BF73-325A094D4031}"/>
              </a:ext>
            </a:extLst>
          </p:cNvPr>
          <p:cNvSpPr txBox="1"/>
          <p:nvPr/>
        </p:nvSpPr>
        <p:spPr>
          <a:xfrm>
            <a:off x="4336358" y="5800300"/>
            <a:ext cx="445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Отвечает круглосуточно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2620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2687</Words>
  <Application>Microsoft Office PowerPoint</Application>
  <PresentationFormat>Широкоэкранный</PresentationFormat>
  <Paragraphs>170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Open Sans</vt:lpstr>
      <vt:lpstr>Roboto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Просим разрешить:</vt:lpstr>
      <vt:lpstr>Возможные встречные вопросы руководства: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Дмитрий Азаров</cp:lastModifiedBy>
  <cp:revision>172</cp:revision>
  <dcterms:created xsi:type="dcterms:W3CDTF">2021-02-25T17:39:24Z</dcterms:created>
  <dcterms:modified xsi:type="dcterms:W3CDTF">2022-11-14T09:37:38Z</dcterms:modified>
</cp:coreProperties>
</file>