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B052-C042-936D-FF94-A7A2DA895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4E9562-48DA-A39C-FA72-06352684B7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314046-F960-ADA0-090A-5024DAA071AE}"/>
              </a:ext>
            </a:extLst>
          </p:cNvPr>
          <p:cNvSpPr>
            <a:spLocks noGrp="1"/>
          </p:cNvSpPr>
          <p:nvPr>
            <p:ph type="dt" sz="half" idx="10"/>
          </p:nvPr>
        </p:nvSpPr>
        <p:spPr/>
        <p:txBody>
          <a:bodyPr/>
          <a:lstStyle/>
          <a:p>
            <a:fld id="{E5E853E7-9C2B-4D9D-BB51-42A9064E4366}" type="datetimeFigureOut">
              <a:rPr lang="en-IN" smtClean="0"/>
              <a:t>03-07-2023</a:t>
            </a:fld>
            <a:endParaRPr lang="en-IN"/>
          </a:p>
        </p:txBody>
      </p:sp>
      <p:sp>
        <p:nvSpPr>
          <p:cNvPr id="5" name="Footer Placeholder 4">
            <a:extLst>
              <a:ext uri="{FF2B5EF4-FFF2-40B4-BE49-F238E27FC236}">
                <a16:creationId xmlns:a16="http://schemas.microsoft.com/office/drawing/2014/main" id="{BCFE93BC-FB82-F7F9-2D1A-5E7D20C45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B83F0-F39F-DE61-E2D8-FC2888C73757}"/>
              </a:ext>
            </a:extLst>
          </p:cNvPr>
          <p:cNvSpPr>
            <a:spLocks noGrp="1"/>
          </p:cNvSpPr>
          <p:nvPr>
            <p:ph type="sldNum" sz="quarter" idx="12"/>
          </p:nvPr>
        </p:nvSpPr>
        <p:spPr/>
        <p:txBody>
          <a:bodyPr/>
          <a:lstStyle/>
          <a:p>
            <a:fld id="{77D9E65B-C8D3-4FDF-8240-D04B0D2C8513}" type="slidenum">
              <a:rPr lang="en-IN" smtClean="0"/>
              <a:t>‹#›</a:t>
            </a:fld>
            <a:endParaRPr lang="en-IN"/>
          </a:p>
        </p:txBody>
      </p:sp>
    </p:spTree>
    <p:extLst>
      <p:ext uri="{BB962C8B-B14F-4D97-AF65-F5344CB8AC3E}">
        <p14:creationId xmlns:p14="http://schemas.microsoft.com/office/powerpoint/2010/main" val="141168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EEFA-172E-C034-A7E2-4B2160368E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E40C9C-743D-7B34-B5C6-B5BCF008B5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E4200F-81FC-D118-28AC-57423B21D7AD}"/>
              </a:ext>
            </a:extLst>
          </p:cNvPr>
          <p:cNvSpPr>
            <a:spLocks noGrp="1"/>
          </p:cNvSpPr>
          <p:nvPr>
            <p:ph type="dt" sz="half" idx="10"/>
          </p:nvPr>
        </p:nvSpPr>
        <p:spPr/>
        <p:txBody>
          <a:bodyPr/>
          <a:lstStyle/>
          <a:p>
            <a:fld id="{E5E853E7-9C2B-4D9D-BB51-42A9064E4366}" type="datetimeFigureOut">
              <a:rPr lang="en-IN" smtClean="0"/>
              <a:t>03-07-2023</a:t>
            </a:fld>
            <a:endParaRPr lang="en-IN"/>
          </a:p>
        </p:txBody>
      </p:sp>
      <p:sp>
        <p:nvSpPr>
          <p:cNvPr id="5" name="Footer Placeholder 4">
            <a:extLst>
              <a:ext uri="{FF2B5EF4-FFF2-40B4-BE49-F238E27FC236}">
                <a16:creationId xmlns:a16="http://schemas.microsoft.com/office/drawing/2014/main" id="{32AA2DD3-6F1B-DBA1-1366-5594652996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A78D1-6D39-4E04-2E40-D2F1066C5EEF}"/>
              </a:ext>
            </a:extLst>
          </p:cNvPr>
          <p:cNvSpPr>
            <a:spLocks noGrp="1"/>
          </p:cNvSpPr>
          <p:nvPr>
            <p:ph type="sldNum" sz="quarter" idx="12"/>
          </p:nvPr>
        </p:nvSpPr>
        <p:spPr/>
        <p:txBody>
          <a:bodyPr/>
          <a:lstStyle/>
          <a:p>
            <a:fld id="{77D9E65B-C8D3-4FDF-8240-D04B0D2C8513}" type="slidenum">
              <a:rPr lang="en-IN" smtClean="0"/>
              <a:t>‹#›</a:t>
            </a:fld>
            <a:endParaRPr lang="en-IN"/>
          </a:p>
        </p:txBody>
      </p:sp>
    </p:spTree>
    <p:extLst>
      <p:ext uri="{BB962C8B-B14F-4D97-AF65-F5344CB8AC3E}">
        <p14:creationId xmlns:p14="http://schemas.microsoft.com/office/powerpoint/2010/main" val="101321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9A55E9-25ED-8713-592A-46EA3F9989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5AE46A-2E30-8E56-8DDE-C2B49F1E1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B8B80-ECE5-64B7-949A-1BF19D10691F}"/>
              </a:ext>
            </a:extLst>
          </p:cNvPr>
          <p:cNvSpPr>
            <a:spLocks noGrp="1"/>
          </p:cNvSpPr>
          <p:nvPr>
            <p:ph type="dt" sz="half" idx="10"/>
          </p:nvPr>
        </p:nvSpPr>
        <p:spPr/>
        <p:txBody>
          <a:bodyPr/>
          <a:lstStyle/>
          <a:p>
            <a:fld id="{E5E853E7-9C2B-4D9D-BB51-42A9064E4366}" type="datetimeFigureOut">
              <a:rPr lang="en-IN" smtClean="0"/>
              <a:t>03-07-2023</a:t>
            </a:fld>
            <a:endParaRPr lang="en-IN"/>
          </a:p>
        </p:txBody>
      </p:sp>
      <p:sp>
        <p:nvSpPr>
          <p:cNvPr id="5" name="Footer Placeholder 4">
            <a:extLst>
              <a:ext uri="{FF2B5EF4-FFF2-40B4-BE49-F238E27FC236}">
                <a16:creationId xmlns:a16="http://schemas.microsoft.com/office/drawing/2014/main" id="{AF1FB122-784F-02E7-5C35-C639A29CD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ED1E0E-23E6-09B3-BFDD-DF238DE5FBDF}"/>
              </a:ext>
            </a:extLst>
          </p:cNvPr>
          <p:cNvSpPr>
            <a:spLocks noGrp="1"/>
          </p:cNvSpPr>
          <p:nvPr>
            <p:ph type="sldNum" sz="quarter" idx="12"/>
          </p:nvPr>
        </p:nvSpPr>
        <p:spPr/>
        <p:txBody>
          <a:bodyPr/>
          <a:lstStyle/>
          <a:p>
            <a:fld id="{77D9E65B-C8D3-4FDF-8240-D04B0D2C8513}" type="slidenum">
              <a:rPr lang="en-IN" smtClean="0"/>
              <a:t>‹#›</a:t>
            </a:fld>
            <a:endParaRPr lang="en-IN"/>
          </a:p>
        </p:txBody>
      </p:sp>
    </p:spTree>
    <p:extLst>
      <p:ext uri="{BB962C8B-B14F-4D97-AF65-F5344CB8AC3E}">
        <p14:creationId xmlns:p14="http://schemas.microsoft.com/office/powerpoint/2010/main" val="3394560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7476-A0BF-2F26-5BC6-39F946613F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53B99B-D77E-C317-7EC5-23B226EA6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56CE55-A4DC-FE09-B396-1DD271271E11}"/>
              </a:ext>
            </a:extLst>
          </p:cNvPr>
          <p:cNvSpPr>
            <a:spLocks noGrp="1"/>
          </p:cNvSpPr>
          <p:nvPr>
            <p:ph type="dt" sz="half" idx="10"/>
          </p:nvPr>
        </p:nvSpPr>
        <p:spPr/>
        <p:txBody>
          <a:bodyPr/>
          <a:lstStyle/>
          <a:p>
            <a:fld id="{E5E853E7-9C2B-4D9D-BB51-42A9064E4366}" type="datetimeFigureOut">
              <a:rPr lang="en-IN" smtClean="0"/>
              <a:t>03-07-2023</a:t>
            </a:fld>
            <a:endParaRPr lang="en-IN"/>
          </a:p>
        </p:txBody>
      </p:sp>
      <p:sp>
        <p:nvSpPr>
          <p:cNvPr id="5" name="Footer Placeholder 4">
            <a:extLst>
              <a:ext uri="{FF2B5EF4-FFF2-40B4-BE49-F238E27FC236}">
                <a16:creationId xmlns:a16="http://schemas.microsoft.com/office/drawing/2014/main" id="{E649AB8A-7BCE-6A44-3D37-DA2D233703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2B1F10-586A-9723-7736-ACA02C58B13B}"/>
              </a:ext>
            </a:extLst>
          </p:cNvPr>
          <p:cNvSpPr>
            <a:spLocks noGrp="1"/>
          </p:cNvSpPr>
          <p:nvPr>
            <p:ph type="sldNum" sz="quarter" idx="12"/>
          </p:nvPr>
        </p:nvSpPr>
        <p:spPr/>
        <p:txBody>
          <a:bodyPr/>
          <a:lstStyle/>
          <a:p>
            <a:fld id="{77D9E65B-C8D3-4FDF-8240-D04B0D2C8513}" type="slidenum">
              <a:rPr lang="en-IN" smtClean="0"/>
              <a:t>‹#›</a:t>
            </a:fld>
            <a:endParaRPr lang="en-IN"/>
          </a:p>
        </p:txBody>
      </p:sp>
    </p:spTree>
    <p:extLst>
      <p:ext uri="{BB962C8B-B14F-4D97-AF65-F5344CB8AC3E}">
        <p14:creationId xmlns:p14="http://schemas.microsoft.com/office/powerpoint/2010/main" val="21761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3E56-BA1D-E6AC-5D0C-849C3991D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6A6B78-25C2-CCFA-7819-15CAB3B15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EA7CD7-E8A5-8FD2-3DFB-D35A4AFC069D}"/>
              </a:ext>
            </a:extLst>
          </p:cNvPr>
          <p:cNvSpPr>
            <a:spLocks noGrp="1"/>
          </p:cNvSpPr>
          <p:nvPr>
            <p:ph type="dt" sz="half" idx="10"/>
          </p:nvPr>
        </p:nvSpPr>
        <p:spPr/>
        <p:txBody>
          <a:bodyPr/>
          <a:lstStyle/>
          <a:p>
            <a:fld id="{E5E853E7-9C2B-4D9D-BB51-42A9064E4366}" type="datetimeFigureOut">
              <a:rPr lang="en-IN" smtClean="0"/>
              <a:t>03-07-2023</a:t>
            </a:fld>
            <a:endParaRPr lang="en-IN"/>
          </a:p>
        </p:txBody>
      </p:sp>
      <p:sp>
        <p:nvSpPr>
          <p:cNvPr id="5" name="Footer Placeholder 4">
            <a:extLst>
              <a:ext uri="{FF2B5EF4-FFF2-40B4-BE49-F238E27FC236}">
                <a16:creationId xmlns:a16="http://schemas.microsoft.com/office/drawing/2014/main" id="{EECB49B1-67E9-059C-F1D5-69F3AE51C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DFC574-81D2-3B1C-BD3B-0A767811F15C}"/>
              </a:ext>
            </a:extLst>
          </p:cNvPr>
          <p:cNvSpPr>
            <a:spLocks noGrp="1"/>
          </p:cNvSpPr>
          <p:nvPr>
            <p:ph type="sldNum" sz="quarter" idx="12"/>
          </p:nvPr>
        </p:nvSpPr>
        <p:spPr/>
        <p:txBody>
          <a:bodyPr/>
          <a:lstStyle/>
          <a:p>
            <a:fld id="{77D9E65B-C8D3-4FDF-8240-D04B0D2C8513}" type="slidenum">
              <a:rPr lang="en-IN" smtClean="0"/>
              <a:t>‹#›</a:t>
            </a:fld>
            <a:endParaRPr lang="en-IN"/>
          </a:p>
        </p:txBody>
      </p:sp>
    </p:spTree>
    <p:extLst>
      <p:ext uri="{BB962C8B-B14F-4D97-AF65-F5344CB8AC3E}">
        <p14:creationId xmlns:p14="http://schemas.microsoft.com/office/powerpoint/2010/main" val="280984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C07A-92F6-30DA-63AA-3258979B26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5253C7-72FA-3A35-8952-2406049E4A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6B390C-5C2B-017C-7172-CC2F7104F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28BF1-4FC5-4ABF-802C-AF8DBB7A9ECE}"/>
              </a:ext>
            </a:extLst>
          </p:cNvPr>
          <p:cNvSpPr>
            <a:spLocks noGrp="1"/>
          </p:cNvSpPr>
          <p:nvPr>
            <p:ph type="dt" sz="half" idx="10"/>
          </p:nvPr>
        </p:nvSpPr>
        <p:spPr/>
        <p:txBody>
          <a:bodyPr/>
          <a:lstStyle/>
          <a:p>
            <a:fld id="{E5E853E7-9C2B-4D9D-BB51-42A9064E4366}" type="datetimeFigureOut">
              <a:rPr lang="en-IN" smtClean="0"/>
              <a:t>03-07-2023</a:t>
            </a:fld>
            <a:endParaRPr lang="en-IN"/>
          </a:p>
        </p:txBody>
      </p:sp>
      <p:sp>
        <p:nvSpPr>
          <p:cNvPr id="6" name="Footer Placeholder 5">
            <a:extLst>
              <a:ext uri="{FF2B5EF4-FFF2-40B4-BE49-F238E27FC236}">
                <a16:creationId xmlns:a16="http://schemas.microsoft.com/office/drawing/2014/main" id="{209DF2AF-75F4-74C2-7B52-DB740ABD91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B25196-ED99-C82F-2C56-7DB04FF9B0D5}"/>
              </a:ext>
            </a:extLst>
          </p:cNvPr>
          <p:cNvSpPr>
            <a:spLocks noGrp="1"/>
          </p:cNvSpPr>
          <p:nvPr>
            <p:ph type="sldNum" sz="quarter" idx="12"/>
          </p:nvPr>
        </p:nvSpPr>
        <p:spPr/>
        <p:txBody>
          <a:bodyPr/>
          <a:lstStyle/>
          <a:p>
            <a:fld id="{77D9E65B-C8D3-4FDF-8240-D04B0D2C8513}" type="slidenum">
              <a:rPr lang="en-IN" smtClean="0"/>
              <a:t>‹#›</a:t>
            </a:fld>
            <a:endParaRPr lang="en-IN"/>
          </a:p>
        </p:txBody>
      </p:sp>
    </p:spTree>
    <p:extLst>
      <p:ext uri="{BB962C8B-B14F-4D97-AF65-F5344CB8AC3E}">
        <p14:creationId xmlns:p14="http://schemas.microsoft.com/office/powerpoint/2010/main" val="1567280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2F3F-39CA-4020-13EF-DE5506FAED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A2780A-DBCD-1E76-976F-37CCD82C1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1CF3F7-CC42-FC2B-27B4-40120915BB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4CFBA4-F215-9589-2991-3F4DEDD211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5ACA62-C4C3-65B7-943A-318E7AEA3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33C888-CD67-3EF9-99F4-9D21663D9A6B}"/>
              </a:ext>
            </a:extLst>
          </p:cNvPr>
          <p:cNvSpPr>
            <a:spLocks noGrp="1"/>
          </p:cNvSpPr>
          <p:nvPr>
            <p:ph type="dt" sz="half" idx="10"/>
          </p:nvPr>
        </p:nvSpPr>
        <p:spPr/>
        <p:txBody>
          <a:bodyPr/>
          <a:lstStyle/>
          <a:p>
            <a:fld id="{E5E853E7-9C2B-4D9D-BB51-42A9064E4366}" type="datetimeFigureOut">
              <a:rPr lang="en-IN" smtClean="0"/>
              <a:t>03-07-2023</a:t>
            </a:fld>
            <a:endParaRPr lang="en-IN"/>
          </a:p>
        </p:txBody>
      </p:sp>
      <p:sp>
        <p:nvSpPr>
          <p:cNvPr id="8" name="Footer Placeholder 7">
            <a:extLst>
              <a:ext uri="{FF2B5EF4-FFF2-40B4-BE49-F238E27FC236}">
                <a16:creationId xmlns:a16="http://schemas.microsoft.com/office/drawing/2014/main" id="{8BDEC5CD-F83D-81B9-12DD-E11BEF9181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00B77A-9EE5-D46E-CD60-FD75BAD6D208}"/>
              </a:ext>
            </a:extLst>
          </p:cNvPr>
          <p:cNvSpPr>
            <a:spLocks noGrp="1"/>
          </p:cNvSpPr>
          <p:nvPr>
            <p:ph type="sldNum" sz="quarter" idx="12"/>
          </p:nvPr>
        </p:nvSpPr>
        <p:spPr/>
        <p:txBody>
          <a:bodyPr/>
          <a:lstStyle/>
          <a:p>
            <a:fld id="{77D9E65B-C8D3-4FDF-8240-D04B0D2C8513}" type="slidenum">
              <a:rPr lang="en-IN" smtClean="0"/>
              <a:t>‹#›</a:t>
            </a:fld>
            <a:endParaRPr lang="en-IN"/>
          </a:p>
        </p:txBody>
      </p:sp>
    </p:spTree>
    <p:extLst>
      <p:ext uri="{BB962C8B-B14F-4D97-AF65-F5344CB8AC3E}">
        <p14:creationId xmlns:p14="http://schemas.microsoft.com/office/powerpoint/2010/main" val="373498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3416-C0FB-450E-2567-DA51769AE8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C173C1-5045-A143-E09B-B3369F730CD6}"/>
              </a:ext>
            </a:extLst>
          </p:cNvPr>
          <p:cNvSpPr>
            <a:spLocks noGrp="1"/>
          </p:cNvSpPr>
          <p:nvPr>
            <p:ph type="dt" sz="half" idx="10"/>
          </p:nvPr>
        </p:nvSpPr>
        <p:spPr/>
        <p:txBody>
          <a:bodyPr/>
          <a:lstStyle/>
          <a:p>
            <a:fld id="{E5E853E7-9C2B-4D9D-BB51-42A9064E4366}" type="datetimeFigureOut">
              <a:rPr lang="en-IN" smtClean="0"/>
              <a:t>03-07-2023</a:t>
            </a:fld>
            <a:endParaRPr lang="en-IN"/>
          </a:p>
        </p:txBody>
      </p:sp>
      <p:sp>
        <p:nvSpPr>
          <p:cNvPr id="4" name="Footer Placeholder 3">
            <a:extLst>
              <a:ext uri="{FF2B5EF4-FFF2-40B4-BE49-F238E27FC236}">
                <a16:creationId xmlns:a16="http://schemas.microsoft.com/office/drawing/2014/main" id="{2B4B274B-F155-DB81-9426-E7EE121F04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093371-C9D2-CD8D-6CBC-B7CF5CF3E01A}"/>
              </a:ext>
            </a:extLst>
          </p:cNvPr>
          <p:cNvSpPr>
            <a:spLocks noGrp="1"/>
          </p:cNvSpPr>
          <p:nvPr>
            <p:ph type="sldNum" sz="quarter" idx="12"/>
          </p:nvPr>
        </p:nvSpPr>
        <p:spPr/>
        <p:txBody>
          <a:bodyPr/>
          <a:lstStyle/>
          <a:p>
            <a:fld id="{77D9E65B-C8D3-4FDF-8240-D04B0D2C8513}" type="slidenum">
              <a:rPr lang="en-IN" smtClean="0"/>
              <a:t>‹#›</a:t>
            </a:fld>
            <a:endParaRPr lang="en-IN"/>
          </a:p>
        </p:txBody>
      </p:sp>
    </p:spTree>
    <p:extLst>
      <p:ext uri="{BB962C8B-B14F-4D97-AF65-F5344CB8AC3E}">
        <p14:creationId xmlns:p14="http://schemas.microsoft.com/office/powerpoint/2010/main" val="1859554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64E8E-4DDF-8248-E2E2-2AFA8530E4F8}"/>
              </a:ext>
            </a:extLst>
          </p:cNvPr>
          <p:cNvSpPr>
            <a:spLocks noGrp="1"/>
          </p:cNvSpPr>
          <p:nvPr>
            <p:ph type="dt" sz="half" idx="10"/>
          </p:nvPr>
        </p:nvSpPr>
        <p:spPr/>
        <p:txBody>
          <a:bodyPr/>
          <a:lstStyle/>
          <a:p>
            <a:fld id="{E5E853E7-9C2B-4D9D-BB51-42A9064E4366}" type="datetimeFigureOut">
              <a:rPr lang="en-IN" smtClean="0"/>
              <a:t>03-07-2023</a:t>
            </a:fld>
            <a:endParaRPr lang="en-IN"/>
          </a:p>
        </p:txBody>
      </p:sp>
      <p:sp>
        <p:nvSpPr>
          <p:cNvPr id="3" name="Footer Placeholder 2">
            <a:extLst>
              <a:ext uri="{FF2B5EF4-FFF2-40B4-BE49-F238E27FC236}">
                <a16:creationId xmlns:a16="http://schemas.microsoft.com/office/drawing/2014/main" id="{274562C9-A780-4DC1-2DDE-2F73CFA0D9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F3205F-703F-C868-0200-E658AB7A7EA3}"/>
              </a:ext>
            </a:extLst>
          </p:cNvPr>
          <p:cNvSpPr>
            <a:spLocks noGrp="1"/>
          </p:cNvSpPr>
          <p:nvPr>
            <p:ph type="sldNum" sz="quarter" idx="12"/>
          </p:nvPr>
        </p:nvSpPr>
        <p:spPr/>
        <p:txBody>
          <a:bodyPr/>
          <a:lstStyle/>
          <a:p>
            <a:fld id="{77D9E65B-C8D3-4FDF-8240-D04B0D2C8513}" type="slidenum">
              <a:rPr lang="en-IN" smtClean="0"/>
              <a:t>‹#›</a:t>
            </a:fld>
            <a:endParaRPr lang="en-IN"/>
          </a:p>
        </p:txBody>
      </p:sp>
    </p:spTree>
    <p:extLst>
      <p:ext uri="{BB962C8B-B14F-4D97-AF65-F5344CB8AC3E}">
        <p14:creationId xmlns:p14="http://schemas.microsoft.com/office/powerpoint/2010/main" val="427674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C6DA-FA0F-C14B-EF70-8362096BC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20C045-C064-BBF2-9F7F-DC74692F6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5BD1D1-97C2-748A-61A2-1E88BD40C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64C43-23DA-EAB7-0F3D-A19AF194CF47}"/>
              </a:ext>
            </a:extLst>
          </p:cNvPr>
          <p:cNvSpPr>
            <a:spLocks noGrp="1"/>
          </p:cNvSpPr>
          <p:nvPr>
            <p:ph type="dt" sz="half" idx="10"/>
          </p:nvPr>
        </p:nvSpPr>
        <p:spPr/>
        <p:txBody>
          <a:bodyPr/>
          <a:lstStyle/>
          <a:p>
            <a:fld id="{E5E853E7-9C2B-4D9D-BB51-42A9064E4366}" type="datetimeFigureOut">
              <a:rPr lang="en-IN" smtClean="0"/>
              <a:t>03-07-2023</a:t>
            </a:fld>
            <a:endParaRPr lang="en-IN"/>
          </a:p>
        </p:txBody>
      </p:sp>
      <p:sp>
        <p:nvSpPr>
          <p:cNvPr id="6" name="Footer Placeholder 5">
            <a:extLst>
              <a:ext uri="{FF2B5EF4-FFF2-40B4-BE49-F238E27FC236}">
                <a16:creationId xmlns:a16="http://schemas.microsoft.com/office/drawing/2014/main" id="{4C2D33B5-FA18-92B3-1364-0B8D07DF83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3108F9-14BE-0FEF-DF3B-33D951245A0C}"/>
              </a:ext>
            </a:extLst>
          </p:cNvPr>
          <p:cNvSpPr>
            <a:spLocks noGrp="1"/>
          </p:cNvSpPr>
          <p:nvPr>
            <p:ph type="sldNum" sz="quarter" idx="12"/>
          </p:nvPr>
        </p:nvSpPr>
        <p:spPr/>
        <p:txBody>
          <a:bodyPr/>
          <a:lstStyle/>
          <a:p>
            <a:fld id="{77D9E65B-C8D3-4FDF-8240-D04B0D2C8513}" type="slidenum">
              <a:rPr lang="en-IN" smtClean="0"/>
              <a:t>‹#›</a:t>
            </a:fld>
            <a:endParaRPr lang="en-IN"/>
          </a:p>
        </p:txBody>
      </p:sp>
    </p:spTree>
    <p:extLst>
      <p:ext uri="{BB962C8B-B14F-4D97-AF65-F5344CB8AC3E}">
        <p14:creationId xmlns:p14="http://schemas.microsoft.com/office/powerpoint/2010/main" val="103334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6DB5-1018-E2A9-94E4-404621DFE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DB18D0-D50A-CA51-D7FD-2DF82CF9D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898097-E331-C2A7-7063-3F86386D8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87399-D93A-1EAC-FF6A-911A4672801F}"/>
              </a:ext>
            </a:extLst>
          </p:cNvPr>
          <p:cNvSpPr>
            <a:spLocks noGrp="1"/>
          </p:cNvSpPr>
          <p:nvPr>
            <p:ph type="dt" sz="half" idx="10"/>
          </p:nvPr>
        </p:nvSpPr>
        <p:spPr/>
        <p:txBody>
          <a:bodyPr/>
          <a:lstStyle/>
          <a:p>
            <a:fld id="{E5E853E7-9C2B-4D9D-BB51-42A9064E4366}" type="datetimeFigureOut">
              <a:rPr lang="en-IN" smtClean="0"/>
              <a:t>03-07-2023</a:t>
            </a:fld>
            <a:endParaRPr lang="en-IN"/>
          </a:p>
        </p:txBody>
      </p:sp>
      <p:sp>
        <p:nvSpPr>
          <p:cNvPr id="6" name="Footer Placeholder 5">
            <a:extLst>
              <a:ext uri="{FF2B5EF4-FFF2-40B4-BE49-F238E27FC236}">
                <a16:creationId xmlns:a16="http://schemas.microsoft.com/office/drawing/2014/main" id="{E9B25007-43DB-B10D-92AF-1FDA2254AE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C1E6CA-01C0-CB1C-D929-D5699056F7D0}"/>
              </a:ext>
            </a:extLst>
          </p:cNvPr>
          <p:cNvSpPr>
            <a:spLocks noGrp="1"/>
          </p:cNvSpPr>
          <p:nvPr>
            <p:ph type="sldNum" sz="quarter" idx="12"/>
          </p:nvPr>
        </p:nvSpPr>
        <p:spPr/>
        <p:txBody>
          <a:bodyPr/>
          <a:lstStyle/>
          <a:p>
            <a:fld id="{77D9E65B-C8D3-4FDF-8240-D04B0D2C8513}" type="slidenum">
              <a:rPr lang="en-IN" smtClean="0"/>
              <a:t>‹#›</a:t>
            </a:fld>
            <a:endParaRPr lang="en-IN"/>
          </a:p>
        </p:txBody>
      </p:sp>
    </p:spTree>
    <p:extLst>
      <p:ext uri="{BB962C8B-B14F-4D97-AF65-F5344CB8AC3E}">
        <p14:creationId xmlns:p14="http://schemas.microsoft.com/office/powerpoint/2010/main" val="249646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3C8D5-B807-69E7-0F28-513D8D227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50324F-BFD7-AE8D-1017-091BF23FE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FBB24-85F4-4E03-D6C0-001CE4904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853E7-9C2B-4D9D-BB51-42A9064E4366}" type="datetimeFigureOut">
              <a:rPr lang="en-IN" smtClean="0"/>
              <a:t>03-07-2023</a:t>
            </a:fld>
            <a:endParaRPr lang="en-IN"/>
          </a:p>
        </p:txBody>
      </p:sp>
      <p:sp>
        <p:nvSpPr>
          <p:cNvPr id="5" name="Footer Placeholder 4">
            <a:extLst>
              <a:ext uri="{FF2B5EF4-FFF2-40B4-BE49-F238E27FC236}">
                <a16:creationId xmlns:a16="http://schemas.microsoft.com/office/drawing/2014/main" id="{3CEE3A06-F3F5-BBFF-7812-BE72FC28B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62BDE2-EA9D-6729-E3DD-C5260ABD1D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9E65B-C8D3-4FDF-8240-D04B0D2C8513}" type="slidenum">
              <a:rPr lang="en-IN" smtClean="0"/>
              <a:t>‹#›</a:t>
            </a:fld>
            <a:endParaRPr lang="en-IN"/>
          </a:p>
        </p:txBody>
      </p:sp>
    </p:spTree>
    <p:extLst>
      <p:ext uri="{BB962C8B-B14F-4D97-AF65-F5344CB8AC3E}">
        <p14:creationId xmlns:p14="http://schemas.microsoft.com/office/powerpoint/2010/main" val="3455382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nstagram.com/azartechnet/" TargetMode="External"/><Relationship Id="rId2" Type="http://schemas.openxmlformats.org/officeDocument/2006/relationships/hyperlink" Target="http://www.livewirenamakkal.com/"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instagram.com/livewirenamakka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F3D4-3332-F120-3DAF-40B509B93BA5}"/>
              </a:ext>
            </a:extLst>
          </p:cNvPr>
          <p:cNvSpPr>
            <a:spLocks noGrp="1"/>
          </p:cNvSpPr>
          <p:nvPr>
            <p:ph type="ctrTitle"/>
          </p:nvPr>
        </p:nvSpPr>
        <p:spPr/>
        <p:txBody>
          <a:bodyPr>
            <a:normAutofit/>
          </a:bodyPr>
          <a:lstStyle/>
          <a:p>
            <a:r>
              <a:rPr lang="en-US" sz="4400" kern="0" dirty="0">
                <a:effectLst/>
                <a:latin typeface="Times New Roman" panose="02020603050405020304" pitchFamily="18" charset="0"/>
                <a:ea typeface="Times New Roman" panose="02020603050405020304" pitchFamily="18" charset="0"/>
              </a:rPr>
              <a:t>Artificial Neural Networks &amp; </a:t>
            </a:r>
            <a:r>
              <a:rPr lang="en-US" sz="4400" kern="0" dirty="0">
                <a:latin typeface="Times New Roman" panose="02020603050405020304" pitchFamily="18" charset="0"/>
              </a:rPr>
              <a:t>Genetic Algorithm</a:t>
            </a:r>
            <a:endParaRPr lang="en-IN" sz="4400" kern="0" dirty="0">
              <a:latin typeface="Times New Roman" panose="02020603050405020304" pitchFamily="18" charset="0"/>
            </a:endParaRPr>
          </a:p>
        </p:txBody>
      </p:sp>
      <p:sp>
        <p:nvSpPr>
          <p:cNvPr id="3" name="Subtitle 2">
            <a:extLst>
              <a:ext uri="{FF2B5EF4-FFF2-40B4-BE49-F238E27FC236}">
                <a16:creationId xmlns:a16="http://schemas.microsoft.com/office/drawing/2014/main" id="{13D97FAC-4108-E722-5956-195BF311149B}"/>
              </a:ext>
            </a:extLst>
          </p:cNvPr>
          <p:cNvSpPr>
            <a:spLocks noGrp="1"/>
          </p:cNvSpPr>
          <p:nvPr>
            <p:ph type="subTitle" idx="1"/>
          </p:nvPr>
        </p:nvSpPr>
        <p:spPr/>
        <p:txBody>
          <a:bodyPr/>
          <a:lstStyle/>
          <a:p>
            <a:r>
              <a:rPr lang="en-IN" b="0" i="0" u="sng" dirty="0">
                <a:solidFill>
                  <a:srgbClr val="1F2328"/>
                </a:solidFill>
                <a:effectLst/>
                <a:latin typeface="-apple-system"/>
                <a:hlinkClick r:id="rId2"/>
              </a:rPr>
              <a:t>http://www.livewirenamakkal.com/</a:t>
            </a:r>
            <a:endParaRPr lang="en-IN" b="0" i="0" dirty="0">
              <a:solidFill>
                <a:srgbClr val="1F2328"/>
              </a:solidFill>
              <a:effectLst/>
              <a:latin typeface="-apple-system"/>
            </a:endParaRPr>
          </a:p>
          <a:p>
            <a:r>
              <a:rPr lang="en-IN" dirty="0">
                <a:hlinkClick r:id="rId3"/>
              </a:rPr>
              <a:t>https://www.instagram.com/azartechnet/</a:t>
            </a:r>
            <a:endParaRPr lang="en-IN" dirty="0"/>
          </a:p>
          <a:p>
            <a:r>
              <a:rPr lang="en-IN" dirty="0">
                <a:hlinkClick r:id="rId4"/>
              </a:rPr>
              <a:t>https://www.instagram.com/livewirenamakkal/</a:t>
            </a:r>
            <a:endParaRPr lang="en-IN" dirty="0"/>
          </a:p>
          <a:p>
            <a:endParaRPr lang="en-IN" dirty="0"/>
          </a:p>
        </p:txBody>
      </p:sp>
      <p:pic>
        <p:nvPicPr>
          <p:cNvPr id="5" name="Picture 4">
            <a:extLst>
              <a:ext uri="{FF2B5EF4-FFF2-40B4-BE49-F238E27FC236}">
                <a16:creationId xmlns:a16="http://schemas.microsoft.com/office/drawing/2014/main" id="{81653AB5-DE0D-3904-24FD-52251B0158AE}"/>
              </a:ext>
            </a:extLst>
          </p:cNvPr>
          <p:cNvPicPr>
            <a:picLocks noChangeAspect="1"/>
          </p:cNvPicPr>
          <p:nvPr/>
        </p:nvPicPr>
        <p:blipFill rotWithShape="1">
          <a:blip r:embed="rId5">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106286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EB1D-3B45-7547-31D9-98B58DF85D03}"/>
              </a:ext>
            </a:extLst>
          </p:cNvPr>
          <p:cNvSpPr>
            <a:spLocks noGrp="1"/>
          </p:cNvSpPr>
          <p:nvPr>
            <p:ph type="title"/>
          </p:nvPr>
        </p:nvSpPr>
        <p:spPr>
          <a:xfrm>
            <a:off x="838200" y="915731"/>
            <a:ext cx="10515600" cy="1325563"/>
          </a:xfrm>
        </p:spPr>
        <p:txBody>
          <a:bodyPr/>
          <a:lstStyle/>
          <a:p>
            <a:r>
              <a:rPr lang="en-US" b="0" i="0" dirty="0">
                <a:solidFill>
                  <a:srgbClr val="610B38"/>
                </a:solidFill>
                <a:effectLst/>
                <a:latin typeface="erdana"/>
              </a:rPr>
              <a:t>What is a Genetic Algorithm?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7865FBE-0ED8-3653-C149-2C4EE41C89A5}"/>
              </a:ext>
            </a:extLst>
          </p:cNvPr>
          <p:cNvSpPr>
            <a:spLocks noGrp="1"/>
          </p:cNvSpPr>
          <p:nvPr>
            <p:ph idx="1"/>
          </p:nvPr>
        </p:nvSpPr>
        <p:spPr>
          <a:xfrm>
            <a:off x="838200" y="1825625"/>
            <a:ext cx="10515600" cy="1603375"/>
          </a:xfrm>
        </p:spPr>
        <p:txBody>
          <a:bodyPr/>
          <a:lstStyle/>
          <a:p>
            <a:pPr algn="just"/>
            <a:r>
              <a:rPr lang="en-US" b="0" i="0" dirty="0">
                <a:solidFill>
                  <a:srgbClr val="333333"/>
                </a:solidFill>
                <a:effectLst/>
                <a:latin typeface="inter-regular"/>
              </a:rPr>
              <a:t>Before understanding the Genetic algorithm, let's first understand basic terminologies to better understand this algorithm:</a:t>
            </a:r>
          </a:p>
          <a:p>
            <a:endParaRPr lang="en-IN" dirty="0"/>
          </a:p>
        </p:txBody>
      </p:sp>
      <p:pic>
        <p:nvPicPr>
          <p:cNvPr id="4" name="Picture 3">
            <a:extLst>
              <a:ext uri="{FF2B5EF4-FFF2-40B4-BE49-F238E27FC236}">
                <a16:creationId xmlns:a16="http://schemas.microsoft.com/office/drawing/2014/main" id="{5A8A1349-5769-9B03-C69A-185EDBBCAA5F}"/>
              </a:ext>
            </a:extLst>
          </p:cNvPr>
          <p:cNvPicPr>
            <a:picLocks noChangeAspect="1"/>
          </p:cNvPicPr>
          <p:nvPr/>
        </p:nvPicPr>
        <p:blipFill rotWithShape="1">
          <a:blip r:embed="rId2">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195445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65FBE-0ED8-3653-C149-2C4EE41C89A5}"/>
              </a:ext>
            </a:extLst>
          </p:cNvPr>
          <p:cNvSpPr>
            <a:spLocks noGrp="1"/>
          </p:cNvSpPr>
          <p:nvPr>
            <p:ph idx="1"/>
          </p:nvPr>
        </p:nvSpPr>
        <p:spPr>
          <a:xfrm>
            <a:off x="838200" y="1147199"/>
            <a:ext cx="10515600" cy="4351338"/>
          </a:xfrm>
        </p:spPr>
        <p:txBody>
          <a:bodyPr>
            <a:normAutofit fontScale="77500" lnSpcReduction="20000"/>
          </a:bodyPr>
          <a:lstStyle/>
          <a:p>
            <a:pPr algn="just">
              <a:buFont typeface="Arial" panose="020B0604020202020204" pitchFamily="34" charset="0"/>
              <a:buChar char="•"/>
            </a:pPr>
            <a:r>
              <a:rPr lang="en-US" b="1" i="0" dirty="0">
                <a:solidFill>
                  <a:srgbClr val="000000"/>
                </a:solidFill>
                <a:effectLst/>
                <a:latin typeface="inter-bold"/>
              </a:rPr>
              <a:t>Population:</a:t>
            </a:r>
            <a:r>
              <a:rPr lang="en-US" b="0" i="0" dirty="0">
                <a:solidFill>
                  <a:srgbClr val="000000"/>
                </a:solidFill>
                <a:effectLst/>
                <a:latin typeface="inter-regular"/>
              </a:rPr>
              <a:t> Population is the subset of all possible or probable solutions, which can solve the given problem.</a:t>
            </a:r>
          </a:p>
          <a:p>
            <a:pPr algn="just">
              <a:buFont typeface="Arial" panose="020B0604020202020204" pitchFamily="34" charset="0"/>
              <a:buChar char="•"/>
            </a:pPr>
            <a:r>
              <a:rPr lang="en-US" b="1" i="0" dirty="0">
                <a:solidFill>
                  <a:srgbClr val="000000"/>
                </a:solidFill>
                <a:effectLst/>
                <a:latin typeface="inter-bold"/>
              </a:rPr>
              <a:t>Chromosomes:</a:t>
            </a:r>
            <a:r>
              <a:rPr lang="en-US" b="0" i="0" dirty="0">
                <a:solidFill>
                  <a:srgbClr val="000000"/>
                </a:solidFill>
                <a:effectLst/>
                <a:latin typeface="inter-regular"/>
              </a:rPr>
              <a:t> A chromosome is one of the solutions in the population for the given problem, and the collection of gene generate a chromosome.</a:t>
            </a:r>
          </a:p>
          <a:p>
            <a:pPr algn="just">
              <a:buFont typeface="Arial" panose="020B0604020202020204" pitchFamily="34" charset="0"/>
              <a:buChar char="•"/>
            </a:pPr>
            <a:r>
              <a:rPr lang="en-US" b="1" i="0" dirty="0">
                <a:solidFill>
                  <a:srgbClr val="000000"/>
                </a:solidFill>
                <a:effectLst/>
                <a:latin typeface="inter-bold"/>
              </a:rPr>
              <a:t>Gene:</a:t>
            </a:r>
            <a:r>
              <a:rPr lang="en-US" b="0" i="0" dirty="0">
                <a:solidFill>
                  <a:srgbClr val="000000"/>
                </a:solidFill>
                <a:effectLst/>
                <a:latin typeface="inter-regular"/>
              </a:rPr>
              <a:t> A chromosome is divided into a different gene, or it is an element of the chromosome.</a:t>
            </a:r>
          </a:p>
          <a:p>
            <a:pPr algn="just">
              <a:buFont typeface="Arial" panose="020B0604020202020204" pitchFamily="34" charset="0"/>
              <a:buChar char="•"/>
            </a:pPr>
            <a:r>
              <a:rPr lang="en-US" b="1" i="0" dirty="0">
                <a:solidFill>
                  <a:srgbClr val="000000"/>
                </a:solidFill>
                <a:effectLst/>
                <a:latin typeface="inter-bold"/>
              </a:rPr>
              <a:t>Allele:</a:t>
            </a:r>
            <a:r>
              <a:rPr lang="en-US" b="0" i="0" dirty="0">
                <a:solidFill>
                  <a:srgbClr val="000000"/>
                </a:solidFill>
                <a:effectLst/>
                <a:latin typeface="inter-regular"/>
              </a:rPr>
              <a:t> Allele is the value provided to the gene within a particular chromosome.</a:t>
            </a:r>
          </a:p>
          <a:p>
            <a:pPr algn="just">
              <a:buFont typeface="Arial" panose="020B0604020202020204" pitchFamily="34" charset="0"/>
              <a:buChar char="•"/>
            </a:pPr>
            <a:r>
              <a:rPr lang="en-US" b="1" i="0" dirty="0">
                <a:solidFill>
                  <a:srgbClr val="000000"/>
                </a:solidFill>
                <a:effectLst/>
                <a:latin typeface="inter-bold"/>
              </a:rPr>
              <a:t>Fitness Function:</a:t>
            </a:r>
            <a:r>
              <a:rPr lang="en-US" b="0" i="0" dirty="0">
                <a:solidFill>
                  <a:srgbClr val="000000"/>
                </a:solidFill>
                <a:effectLst/>
                <a:latin typeface="inter-regular"/>
              </a:rPr>
              <a:t> The fitness function is used to determine the individual's fitness level in the population. It means the ability of an individual to compete with other individuals. In every iteration, individuals are evaluated based on their fitness function.</a:t>
            </a:r>
          </a:p>
          <a:p>
            <a:pPr algn="just">
              <a:buFont typeface="Arial" panose="020B0604020202020204" pitchFamily="34" charset="0"/>
              <a:buChar char="•"/>
            </a:pPr>
            <a:r>
              <a:rPr lang="en-US" b="1" i="0" dirty="0">
                <a:solidFill>
                  <a:srgbClr val="000000"/>
                </a:solidFill>
                <a:effectLst/>
                <a:latin typeface="inter-bold"/>
              </a:rPr>
              <a:t>Genetic Operators:</a:t>
            </a:r>
            <a:r>
              <a:rPr lang="en-US" b="0" i="0" dirty="0">
                <a:solidFill>
                  <a:srgbClr val="000000"/>
                </a:solidFill>
                <a:effectLst/>
                <a:latin typeface="inter-regular"/>
              </a:rPr>
              <a:t> In a genetic algorithm, the best individual mate to regenerate offspring better than parents. Here genetic operators play a role in changing the genetic composition of the next generation.</a:t>
            </a:r>
          </a:p>
          <a:p>
            <a:pPr algn="just">
              <a:buFont typeface="Arial" panose="020B0604020202020204" pitchFamily="34" charset="0"/>
              <a:buChar char="•"/>
            </a:pPr>
            <a:r>
              <a:rPr lang="en-US" b="1" i="0" dirty="0">
                <a:solidFill>
                  <a:srgbClr val="000000"/>
                </a:solidFill>
                <a:effectLst/>
                <a:latin typeface="inter-bold"/>
              </a:rPr>
              <a:t>Selection</a:t>
            </a:r>
            <a:endParaRPr lang="en-US" b="0" i="0" dirty="0">
              <a:solidFill>
                <a:srgbClr val="000000"/>
              </a:solidFill>
              <a:effectLst/>
              <a:latin typeface="inter-regular"/>
            </a:endParaRPr>
          </a:p>
          <a:p>
            <a:endParaRPr lang="en-IN" dirty="0"/>
          </a:p>
        </p:txBody>
      </p:sp>
      <p:pic>
        <p:nvPicPr>
          <p:cNvPr id="4" name="Picture 3">
            <a:extLst>
              <a:ext uri="{FF2B5EF4-FFF2-40B4-BE49-F238E27FC236}">
                <a16:creationId xmlns:a16="http://schemas.microsoft.com/office/drawing/2014/main" id="{1EF8936C-038B-8433-35A0-552D1D179BB3}"/>
              </a:ext>
            </a:extLst>
          </p:cNvPr>
          <p:cNvPicPr>
            <a:picLocks noChangeAspect="1"/>
          </p:cNvPicPr>
          <p:nvPr/>
        </p:nvPicPr>
        <p:blipFill rotWithShape="1">
          <a:blip r:embed="rId2">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24052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EB1D-3B45-7547-31D9-98B58DF85D03}"/>
              </a:ext>
            </a:extLst>
          </p:cNvPr>
          <p:cNvSpPr>
            <a:spLocks noGrp="1"/>
          </p:cNvSpPr>
          <p:nvPr>
            <p:ph type="title"/>
          </p:nvPr>
        </p:nvSpPr>
        <p:spPr>
          <a:xfrm>
            <a:off x="838200" y="945229"/>
            <a:ext cx="10515600" cy="1325563"/>
          </a:xfrm>
        </p:spPr>
        <p:txBody>
          <a:bodyPr/>
          <a:lstStyle/>
          <a:p>
            <a:r>
              <a:rPr lang="en-US" b="0" i="0" dirty="0">
                <a:solidFill>
                  <a:srgbClr val="333333"/>
                </a:solidFill>
                <a:effectLst/>
                <a:latin typeface="inter-regular"/>
              </a:rPr>
              <a:t>Types of selection styles available</a:t>
            </a:r>
            <a:br>
              <a:rPr lang="en-US"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77865FBE-0ED8-3653-C149-2C4EE41C89A5}"/>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Roulette wheel selection</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Event selection</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Rank- grounded selection</a:t>
            </a:r>
            <a:endParaRPr lang="en-US" b="0" i="0" dirty="0">
              <a:solidFill>
                <a:srgbClr val="000000"/>
              </a:solidFill>
              <a:effectLst/>
              <a:latin typeface="inter-regular"/>
            </a:endParaRPr>
          </a:p>
          <a:p>
            <a:endParaRPr lang="en-IN" dirty="0"/>
          </a:p>
        </p:txBody>
      </p:sp>
      <p:pic>
        <p:nvPicPr>
          <p:cNvPr id="4" name="Picture 3">
            <a:extLst>
              <a:ext uri="{FF2B5EF4-FFF2-40B4-BE49-F238E27FC236}">
                <a16:creationId xmlns:a16="http://schemas.microsoft.com/office/drawing/2014/main" id="{8EEF1C89-A19F-16B6-EE0E-B04A615CF49C}"/>
              </a:ext>
            </a:extLst>
          </p:cNvPr>
          <p:cNvPicPr>
            <a:picLocks noChangeAspect="1"/>
          </p:cNvPicPr>
          <p:nvPr/>
        </p:nvPicPr>
        <p:blipFill rotWithShape="1">
          <a:blip r:embed="rId2">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4378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EB1D-3B45-7547-31D9-98B58DF85D03}"/>
              </a:ext>
            </a:extLst>
          </p:cNvPr>
          <p:cNvSpPr>
            <a:spLocks noGrp="1"/>
          </p:cNvSpPr>
          <p:nvPr>
            <p:ph type="title"/>
          </p:nvPr>
        </p:nvSpPr>
        <p:spPr>
          <a:xfrm>
            <a:off x="838200" y="1014054"/>
            <a:ext cx="10515600" cy="1325563"/>
          </a:xfrm>
        </p:spPr>
        <p:txBody>
          <a:bodyPr/>
          <a:lstStyle/>
          <a:p>
            <a:r>
              <a:rPr lang="en-IN" b="0" i="0" dirty="0">
                <a:solidFill>
                  <a:srgbClr val="610B38"/>
                </a:solidFill>
                <a:effectLst/>
                <a:latin typeface="erdana"/>
              </a:rPr>
              <a:t>How Genetic Algorithm Work?</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7865FBE-0ED8-3653-C149-2C4EE41C89A5}"/>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The genetic algorithm works on the evolutionary generational cycle to generate high-quality solutions. These algorithms use different operations that either enhance or replace the population to give an improved fit solution.</a:t>
            </a:r>
          </a:p>
          <a:p>
            <a:pPr algn="just"/>
            <a:r>
              <a:rPr lang="en-US" b="0" i="0" dirty="0">
                <a:solidFill>
                  <a:srgbClr val="333333"/>
                </a:solidFill>
                <a:effectLst/>
                <a:latin typeface="inter-regular"/>
              </a:rPr>
              <a:t>It basically involves five phases to solve the complex optimization problems, which are given as below:</a:t>
            </a:r>
          </a:p>
          <a:p>
            <a:pPr algn="just">
              <a:buFont typeface="Arial" panose="020B0604020202020204" pitchFamily="34" charset="0"/>
              <a:buChar char="•"/>
            </a:pPr>
            <a:r>
              <a:rPr lang="en-US" b="1" i="0" dirty="0">
                <a:solidFill>
                  <a:srgbClr val="000000"/>
                </a:solidFill>
                <a:effectLst/>
                <a:latin typeface="inter-bold"/>
              </a:rPr>
              <a:t>Initialization</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Fitness Assignment</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Selection</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Reproduction</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Termination</a:t>
            </a:r>
            <a:endParaRPr lang="en-US" b="0" i="0" dirty="0">
              <a:solidFill>
                <a:srgbClr val="000000"/>
              </a:solidFill>
              <a:effectLst/>
              <a:latin typeface="inter-regular"/>
            </a:endParaRPr>
          </a:p>
          <a:p>
            <a:endParaRPr lang="en-IN" dirty="0"/>
          </a:p>
        </p:txBody>
      </p:sp>
      <p:pic>
        <p:nvPicPr>
          <p:cNvPr id="4" name="Picture 3">
            <a:extLst>
              <a:ext uri="{FF2B5EF4-FFF2-40B4-BE49-F238E27FC236}">
                <a16:creationId xmlns:a16="http://schemas.microsoft.com/office/drawing/2014/main" id="{DEE88C87-D332-B841-B666-F0962558C653}"/>
              </a:ext>
            </a:extLst>
          </p:cNvPr>
          <p:cNvPicPr>
            <a:picLocks noChangeAspect="1"/>
          </p:cNvPicPr>
          <p:nvPr/>
        </p:nvPicPr>
        <p:blipFill rotWithShape="1">
          <a:blip r:embed="rId2">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353506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0C83-F2B3-2FBE-C1BB-6265112DFE93}"/>
              </a:ext>
            </a:extLst>
          </p:cNvPr>
          <p:cNvSpPr>
            <a:spLocks noGrp="1"/>
          </p:cNvSpPr>
          <p:nvPr>
            <p:ph type="title"/>
          </p:nvPr>
        </p:nvSpPr>
        <p:spPr/>
        <p:txBody>
          <a:bodyPr/>
          <a:lstStyle/>
          <a:p>
            <a:r>
              <a:rPr lang="en-IN" dirty="0"/>
              <a:t>Introduction of </a:t>
            </a:r>
            <a:r>
              <a:rPr lang="en-US" dirty="0"/>
              <a:t>Artificial Neural Networks</a:t>
            </a:r>
            <a:endParaRPr lang="en-IN" dirty="0"/>
          </a:p>
        </p:txBody>
      </p:sp>
      <p:sp>
        <p:nvSpPr>
          <p:cNvPr id="3" name="Content Placeholder 2">
            <a:extLst>
              <a:ext uri="{FF2B5EF4-FFF2-40B4-BE49-F238E27FC236}">
                <a16:creationId xmlns:a16="http://schemas.microsoft.com/office/drawing/2014/main" id="{02D5932E-4D29-AC78-7CEF-C85E09D62373}"/>
              </a:ext>
            </a:extLst>
          </p:cNvPr>
          <p:cNvSpPr>
            <a:spLocks noGrp="1"/>
          </p:cNvSpPr>
          <p:nvPr>
            <p:ph idx="1"/>
          </p:nvPr>
        </p:nvSpPr>
        <p:spPr/>
        <p:txBody>
          <a:bodyPr/>
          <a:lstStyle/>
          <a:p>
            <a:pPr algn="just"/>
            <a:r>
              <a:rPr lang="en-US" b="0" i="0" dirty="0">
                <a:solidFill>
                  <a:srgbClr val="333333"/>
                </a:solidFill>
                <a:effectLst/>
                <a:latin typeface="inter-regular"/>
              </a:rPr>
              <a:t>The term "Artificial neural network" refers to a biologically inspired sub-field of artificial intelligence modeled after the brain. </a:t>
            </a:r>
          </a:p>
          <a:p>
            <a:pPr algn="just"/>
            <a:r>
              <a:rPr lang="en-US" b="0" i="0" dirty="0">
                <a:solidFill>
                  <a:srgbClr val="333333"/>
                </a:solidFill>
                <a:effectLst/>
                <a:latin typeface="inter-regular"/>
              </a:rPr>
              <a:t>An Artificial neural network is usually a computational network based on biological neural networks that construct the structure of the human brain. </a:t>
            </a:r>
          </a:p>
          <a:p>
            <a:pPr algn="just"/>
            <a:r>
              <a:rPr lang="en-US" b="0" i="0" dirty="0">
                <a:solidFill>
                  <a:srgbClr val="333333"/>
                </a:solidFill>
                <a:effectLst/>
                <a:latin typeface="inter-regular"/>
              </a:rPr>
              <a:t>Similar to a human brain has neurons interconnected to each other, artificial neural networks also have neurons that are linked to each other in various layers of the networks. </a:t>
            </a:r>
          </a:p>
          <a:p>
            <a:pPr algn="just"/>
            <a:r>
              <a:rPr lang="en-US" b="0" i="0" dirty="0">
                <a:solidFill>
                  <a:srgbClr val="333333"/>
                </a:solidFill>
                <a:effectLst/>
                <a:latin typeface="inter-regular"/>
              </a:rPr>
              <a:t>These neurons are known as nodes.</a:t>
            </a:r>
            <a:endParaRPr lang="en-IN" dirty="0"/>
          </a:p>
        </p:txBody>
      </p:sp>
      <p:pic>
        <p:nvPicPr>
          <p:cNvPr id="4" name="Picture 3">
            <a:extLst>
              <a:ext uri="{FF2B5EF4-FFF2-40B4-BE49-F238E27FC236}">
                <a16:creationId xmlns:a16="http://schemas.microsoft.com/office/drawing/2014/main" id="{88761B89-536D-F588-D82C-5A9A5A9E1956}"/>
              </a:ext>
            </a:extLst>
          </p:cNvPr>
          <p:cNvPicPr>
            <a:picLocks noChangeAspect="1"/>
          </p:cNvPicPr>
          <p:nvPr/>
        </p:nvPicPr>
        <p:blipFill rotWithShape="1">
          <a:blip r:embed="rId2">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55117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0C83-F2B3-2FBE-C1BB-6265112DFE93}"/>
              </a:ext>
            </a:extLst>
          </p:cNvPr>
          <p:cNvSpPr>
            <a:spLocks noGrp="1"/>
          </p:cNvSpPr>
          <p:nvPr>
            <p:ph type="title"/>
          </p:nvPr>
        </p:nvSpPr>
        <p:spPr/>
        <p:txBody>
          <a:bodyPr/>
          <a:lstStyle/>
          <a:p>
            <a:r>
              <a:rPr lang="en-IN" dirty="0"/>
              <a:t>Introduction of </a:t>
            </a:r>
            <a:r>
              <a:rPr lang="en-US" dirty="0"/>
              <a:t>Artificial Neural Networks</a:t>
            </a:r>
            <a:endParaRPr lang="en-IN" dirty="0"/>
          </a:p>
        </p:txBody>
      </p:sp>
      <p:sp>
        <p:nvSpPr>
          <p:cNvPr id="3" name="Content Placeholder 2">
            <a:extLst>
              <a:ext uri="{FF2B5EF4-FFF2-40B4-BE49-F238E27FC236}">
                <a16:creationId xmlns:a16="http://schemas.microsoft.com/office/drawing/2014/main" id="{02D5932E-4D29-AC78-7CEF-C85E09D62373}"/>
              </a:ext>
            </a:extLst>
          </p:cNvPr>
          <p:cNvSpPr>
            <a:spLocks noGrp="1"/>
          </p:cNvSpPr>
          <p:nvPr>
            <p:ph idx="1"/>
          </p:nvPr>
        </p:nvSpPr>
        <p:spPr/>
        <p:txBody>
          <a:bodyPr/>
          <a:lstStyle/>
          <a:p>
            <a:pPr algn="just"/>
            <a:r>
              <a:rPr lang="en-US" b="0" i="0" dirty="0">
                <a:solidFill>
                  <a:srgbClr val="333333"/>
                </a:solidFill>
                <a:effectLst/>
                <a:latin typeface="inter-regular"/>
              </a:rPr>
              <a:t>Artificial neural network tutorial covers all the aspects related to the artificial neural network. </a:t>
            </a:r>
            <a:endParaRPr lang="en-US" dirty="0">
              <a:solidFill>
                <a:srgbClr val="333333"/>
              </a:solidFill>
              <a:latin typeface="inter-regular"/>
            </a:endParaRPr>
          </a:p>
          <a:p>
            <a:pPr algn="just"/>
            <a:r>
              <a:rPr lang="en-US" b="0" i="0" dirty="0">
                <a:solidFill>
                  <a:srgbClr val="333333"/>
                </a:solidFill>
                <a:effectLst/>
                <a:latin typeface="inter-regular"/>
              </a:rPr>
              <a:t>we will discuss ANNs, Adaptive resonance theory, </a:t>
            </a:r>
            <a:r>
              <a:rPr lang="en-US" b="0" i="0" dirty="0" err="1">
                <a:solidFill>
                  <a:srgbClr val="333333"/>
                </a:solidFill>
                <a:effectLst/>
                <a:latin typeface="inter-regular"/>
              </a:rPr>
              <a:t>Kohonen</a:t>
            </a:r>
            <a:r>
              <a:rPr lang="en-US" b="0" i="0" dirty="0">
                <a:solidFill>
                  <a:srgbClr val="333333"/>
                </a:solidFill>
                <a:effectLst/>
                <a:latin typeface="inter-regular"/>
              </a:rPr>
              <a:t> self-organizing map, Building blocks, unsupervised learning, Genetic algorithm</a:t>
            </a:r>
            <a:endParaRPr lang="en-IN" dirty="0"/>
          </a:p>
        </p:txBody>
      </p:sp>
      <p:pic>
        <p:nvPicPr>
          <p:cNvPr id="4" name="Picture 3">
            <a:extLst>
              <a:ext uri="{FF2B5EF4-FFF2-40B4-BE49-F238E27FC236}">
                <a16:creationId xmlns:a16="http://schemas.microsoft.com/office/drawing/2014/main" id="{62455177-9CFF-3614-AB0F-B21C68E895BD}"/>
              </a:ext>
            </a:extLst>
          </p:cNvPr>
          <p:cNvPicPr>
            <a:picLocks noChangeAspect="1"/>
          </p:cNvPicPr>
          <p:nvPr/>
        </p:nvPicPr>
        <p:blipFill rotWithShape="1">
          <a:blip r:embed="rId2">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418301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4DD5-57FF-33FC-C37A-55959764BF6C}"/>
              </a:ext>
            </a:extLst>
          </p:cNvPr>
          <p:cNvSpPr>
            <a:spLocks noGrp="1"/>
          </p:cNvSpPr>
          <p:nvPr>
            <p:ph type="title"/>
          </p:nvPr>
        </p:nvSpPr>
        <p:spPr/>
        <p:txBody>
          <a:bodyPr/>
          <a:lstStyle/>
          <a:p>
            <a:r>
              <a:rPr lang="en-US" b="0" i="0" dirty="0">
                <a:solidFill>
                  <a:srgbClr val="610B38"/>
                </a:solidFill>
                <a:effectLst/>
                <a:latin typeface="erdana"/>
              </a:rPr>
              <a:t>What is Artificial Neural Network?</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4166C94-9EF4-D78B-3C10-C8FE615C18DB}"/>
              </a:ext>
            </a:extLst>
          </p:cNvPr>
          <p:cNvSpPr>
            <a:spLocks noGrp="1"/>
          </p:cNvSpPr>
          <p:nvPr>
            <p:ph idx="1"/>
          </p:nvPr>
        </p:nvSpPr>
        <p:spPr/>
        <p:txBody>
          <a:bodyPr/>
          <a:lstStyle/>
          <a:p>
            <a:pPr algn="just"/>
            <a:r>
              <a:rPr lang="en-US" b="0" i="0" dirty="0">
                <a:solidFill>
                  <a:srgbClr val="333333"/>
                </a:solidFill>
                <a:effectLst/>
                <a:latin typeface="inter-regular"/>
              </a:rPr>
              <a:t>The term "</a:t>
            </a:r>
            <a:r>
              <a:rPr lang="en-US" b="1" i="0" dirty="0">
                <a:solidFill>
                  <a:srgbClr val="333333"/>
                </a:solidFill>
                <a:effectLst/>
                <a:latin typeface="inter-bold"/>
              </a:rPr>
              <a:t>Artificial Neural Network</a:t>
            </a:r>
            <a:r>
              <a:rPr lang="en-US" b="0" i="0" dirty="0">
                <a:solidFill>
                  <a:srgbClr val="333333"/>
                </a:solidFill>
                <a:effectLst/>
                <a:latin typeface="inter-regular"/>
              </a:rPr>
              <a:t>" is derived from Biological neural networks that develop the structure of a human brain. </a:t>
            </a:r>
          </a:p>
          <a:p>
            <a:pPr algn="just"/>
            <a:r>
              <a:rPr lang="en-US" b="0" i="0" dirty="0">
                <a:solidFill>
                  <a:srgbClr val="333333"/>
                </a:solidFill>
                <a:effectLst/>
                <a:latin typeface="inter-regular"/>
              </a:rPr>
              <a:t>Similar to the human brain that has neurons interconnected to one another, artificial neural networks also have neurons that are interconnected to one another in various layers of the networks. These neurons are known as nodes.</a:t>
            </a:r>
            <a:endParaRPr lang="en-IN" dirty="0"/>
          </a:p>
        </p:txBody>
      </p:sp>
      <p:pic>
        <p:nvPicPr>
          <p:cNvPr id="4" name="Picture 3">
            <a:extLst>
              <a:ext uri="{FF2B5EF4-FFF2-40B4-BE49-F238E27FC236}">
                <a16:creationId xmlns:a16="http://schemas.microsoft.com/office/drawing/2014/main" id="{31E367A8-09A4-CD66-5845-47FC1446059F}"/>
              </a:ext>
            </a:extLst>
          </p:cNvPr>
          <p:cNvPicPr>
            <a:picLocks noChangeAspect="1"/>
          </p:cNvPicPr>
          <p:nvPr/>
        </p:nvPicPr>
        <p:blipFill rotWithShape="1">
          <a:blip r:embed="rId2">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2321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502D58-8BCF-EA89-69B6-40CB2F7FD2D6}"/>
              </a:ext>
            </a:extLst>
          </p:cNvPr>
          <p:cNvSpPr>
            <a:spLocks noChangeArrowheads="1"/>
          </p:cNvSpPr>
          <p:nvPr/>
        </p:nvSpPr>
        <p:spPr bwMode="auto">
          <a:xfrm>
            <a:off x="1543666" y="907700"/>
            <a:ext cx="5442516" cy="5401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inter-bold"/>
              </a:rPr>
              <a:t>The given figure illustrates the typical diagram of Biological Neural Network.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inter-bold"/>
              </a:rPr>
              <a:t>The typical Artificial Neural Network looks something like </a:t>
            </a:r>
            <a:r>
              <a:rPr kumimoji="0" lang="en-US" altLang="en-US" sz="1200" b="1" i="0" u="none" strike="noStrike" cap="none" normalizeH="0" baseline="0" dirty="0" err="1">
                <a:ln>
                  <a:noFill/>
                </a:ln>
                <a:solidFill>
                  <a:srgbClr val="333333"/>
                </a:solidFill>
                <a:effectLst/>
                <a:latin typeface="inter-bold"/>
              </a:rPr>
              <a:t>te</a:t>
            </a:r>
            <a:r>
              <a:rPr kumimoji="0" lang="en-US" altLang="en-US" sz="1200" b="1" i="0" u="none" strike="noStrike" cap="none" normalizeH="0" baseline="0" dirty="0">
                <a:ln>
                  <a:noFill/>
                </a:ln>
                <a:solidFill>
                  <a:srgbClr val="333333"/>
                </a:solidFill>
                <a:effectLst/>
                <a:latin typeface="inter-bold"/>
              </a:rPr>
              <a:t> given figure.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41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9" name="Picture 5" descr="What is Artificial Neural Network">
            <a:extLst>
              <a:ext uri="{FF2B5EF4-FFF2-40B4-BE49-F238E27FC236}">
                <a16:creationId xmlns:a16="http://schemas.microsoft.com/office/drawing/2014/main" id="{8B05B4D8-0080-2101-BE79-DB8E69E1D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240" y="571500"/>
            <a:ext cx="4762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Artificial Neural Network">
            <a:extLst>
              <a:ext uri="{FF2B5EF4-FFF2-40B4-BE49-F238E27FC236}">
                <a16:creationId xmlns:a16="http://schemas.microsoft.com/office/drawing/2014/main" id="{5FE438E0-D395-83C1-D036-60FDA759E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162" y="4245180"/>
            <a:ext cx="4762500" cy="22479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0313F33-2381-B1B0-72BB-3BFAC6B96572}"/>
              </a:ext>
            </a:extLst>
          </p:cNvPr>
          <p:cNvPicPr>
            <a:picLocks noChangeAspect="1"/>
          </p:cNvPicPr>
          <p:nvPr/>
        </p:nvPicPr>
        <p:blipFill rotWithShape="1">
          <a:blip r:embed="rId4">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147646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7C12-3880-3838-FDB3-229A1A2B4AF8}"/>
              </a:ext>
            </a:extLst>
          </p:cNvPr>
          <p:cNvSpPr>
            <a:spLocks noGrp="1"/>
          </p:cNvSpPr>
          <p:nvPr>
            <p:ph type="title"/>
          </p:nvPr>
        </p:nvSpPr>
        <p:spPr>
          <a:xfrm>
            <a:off x="781050" y="858581"/>
            <a:ext cx="10515600" cy="1325563"/>
          </a:xfrm>
        </p:spPr>
        <p:txBody>
          <a:bodyPr/>
          <a:lstStyle/>
          <a:p>
            <a:r>
              <a:rPr lang="en-US" b="0" i="0" dirty="0">
                <a:solidFill>
                  <a:srgbClr val="333333"/>
                </a:solidFill>
                <a:effectLst/>
                <a:latin typeface="inter-regular"/>
              </a:rPr>
              <a:t>Artificial Neural Network primarily consists of three layers</a:t>
            </a:r>
            <a:endParaRPr lang="en-IN" dirty="0"/>
          </a:p>
        </p:txBody>
      </p:sp>
      <p:pic>
        <p:nvPicPr>
          <p:cNvPr id="6" name="Picture 5">
            <a:extLst>
              <a:ext uri="{FF2B5EF4-FFF2-40B4-BE49-F238E27FC236}">
                <a16:creationId xmlns:a16="http://schemas.microsoft.com/office/drawing/2014/main" id="{D858A790-ADF6-B901-066F-CD79E1D4A92C}"/>
              </a:ext>
            </a:extLst>
          </p:cNvPr>
          <p:cNvPicPr>
            <a:picLocks noChangeAspect="1"/>
          </p:cNvPicPr>
          <p:nvPr/>
        </p:nvPicPr>
        <p:blipFill>
          <a:blip r:embed="rId2"/>
          <a:stretch>
            <a:fillRect/>
          </a:stretch>
        </p:blipFill>
        <p:spPr>
          <a:xfrm>
            <a:off x="2432255" y="2184144"/>
            <a:ext cx="7213190" cy="3762881"/>
          </a:xfrm>
          <a:prstGeom prst="rect">
            <a:avLst/>
          </a:prstGeom>
        </p:spPr>
      </p:pic>
      <p:pic>
        <p:nvPicPr>
          <p:cNvPr id="3" name="Picture 2">
            <a:extLst>
              <a:ext uri="{FF2B5EF4-FFF2-40B4-BE49-F238E27FC236}">
                <a16:creationId xmlns:a16="http://schemas.microsoft.com/office/drawing/2014/main" id="{7FECB0DD-6707-D784-E874-ACDE6E49C8EE}"/>
              </a:ext>
            </a:extLst>
          </p:cNvPr>
          <p:cNvPicPr>
            <a:picLocks noChangeAspect="1"/>
          </p:cNvPicPr>
          <p:nvPr/>
        </p:nvPicPr>
        <p:blipFill rotWithShape="1">
          <a:blip r:embed="rId3">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86405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3165-5844-67A3-BD05-88AB7B0E2C81}"/>
              </a:ext>
            </a:extLst>
          </p:cNvPr>
          <p:cNvSpPr>
            <a:spLocks noGrp="1"/>
          </p:cNvSpPr>
          <p:nvPr>
            <p:ph type="title"/>
          </p:nvPr>
        </p:nvSpPr>
        <p:spPr>
          <a:xfrm>
            <a:off x="838200" y="681037"/>
            <a:ext cx="10515600" cy="1325563"/>
          </a:xfrm>
        </p:spPr>
        <p:txBody>
          <a:bodyPr>
            <a:normAutofit/>
          </a:bodyPr>
          <a:lstStyle/>
          <a:p>
            <a:r>
              <a:rPr lang="en-US" b="0" i="0" dirty="0">
                <a:solidFill>
                  <a:srgbClr val="610B38"/>
                </a:solidFill>
                <a:effectLst/>
                <a:latin typeface="erdana"/>
              </a:rPr>
              <a:t>Advantages of Artificial Neural Network (ANN)</a:t>
            </a:r>
            <a:endParaRPr lang="en-IN" dirty="0"/>
          </a:p>
        </p:txBody>
      </p:sp>
      <p:sp>
        <p:nvSpPr>
          <p:cNvPr id="3" name="Content Placeholder 2">
            <a:extLst>
              <a:ext uri="{FF2B5EF4-FFF2-40B4-BE49-F238E27FC236}">
                <a16:creationId xmlns:a16="http://schemas.microsoft.com/office/drawing/2014/main" id="{C58E231B-25E6-9B65-D812-481120FF70FA}"/>
              </a:ext>
            </a:extLst>
          </p:cNvPr>
          <p:cNvSpPr>
            <a:spLocks noGrp="1"/>
          </p:cNvSpPr>
          <p:nvPr>
            <p:ph idx="1"/>
          </p:nvPr>
        </p:nvSpPr>
        <p:spPr>
          <a:xfrm>
            <a:off x="838200" y="2179586"/>
            <a:ext cx="10515600" cy="4351338"/>
          </a:xfrm>
        </p:spPr>
        <p:txBody>
          <a:bodyPr>
            <a:normAutofit/>
          </a:bodyPr>
          <a:lstStyle/>
          <a:p>
            <a:pPr algn="just"/>
            <a:r>
              <a:rPr lang="en-US" b="1" i="0" dirty="0">
                <a:solidFill>
                  <a:srgbClr val="333333"/>
                </a:solidFill>
                <a:effectLst/>
                <a:latin typeface="inter-bold"/>
              </a:rPr>
              <a:t>Parallel processing capability</a:t>
            </a:r>
            <a:endParaRPr lang="en-US" b="0" i="0" dirty="0">
              <a:solidFill>
                <a:srgbClr val="333333"/>
              </a:solidFill>
              <a:effectLst/>
              <a:latin typeface="inter-regular"/>
            </a:endParaRPr>
          </a:p>
          <a:p>
            <a:pPr algn="just"/>
            <a:r>
              <a:rPr lang="en-US" b="1" i="0" dirty="0">
                <a:solidFill>
                  <a:srgbClr val="333333"/>
                </a:solidFill>
                <a:effectLst/>
                <a:latin typeface="inter-bold"/>
              </a:rPr>
              <a:t>Storing data on the entire network</a:t>
            </a:r>
            <a:endParaRPr lang="en-US" b="0" i="0" dirty="0">
              <a:solidFill>
                <a:srgbClr val="333333"/>
              </a:solidFill>
              <a:effectLst/>
              <a:latin typeface="inter-regular"/>
            </a:endParaRPr>
          </a:p>
          <a:p>
            <a:pPr algn="just"/>
            <a:r>
              <a:rPr lang="en-US" b="1" i="0" dirty="0">
                <a:solidFill>
                  <a:srgbClr val="333333"/>
                </a:solidFill>
                <a:effectLst/>
                <a:latin typeface="inter-bold"/>
              </a:rPr>
              <a:t>Capability to work with incomplete knowledge</a:t>
            </a:r>
            <a:endParaRPr lang="en-US" b="0" i="0" dirty="0">
              <a:solidFill>
                <a:srgbClr val="333333"/>
              </a:solidFill>
              <a:effectLst/>
              <a:latin typeface="inter-regular"/>
            </a:endParaRPr>
          </a:p>
          <a:p>
            <a:pPr algn="just"/>
            <a:r>
              <a:rPr lang="en-US" b="1" i="0" dirty="0">
                <a:solidFill>
                  <a:srgbClr val="333333"/>
                </a:solidFill>
                <a:effectLst/>
                <a:latin typeface="inter-bold"/>
              </a:rPr>
              <a:t>Having a memory distribution</a:t>
            </a:r>
            <a:endParaRPr lang="en-US" b="0" i="0" dirty="0">
              <a:solidFill>
                <a:srgbClr val="333333"/>
              </a:solidFill>
              <a:effectLst/>
              <a:latin typeface="inter-regular"/>
            </a:endParaRPr>
          </a:p>
          <a:p>
            <a:endParaRPr lang="en-IN" dirty="0"/>
          </a:p>
        </p:txBody>
      </p:sp>
      <p:pic>
        <p:nvPicPr>
          <p:cNvPr id="4" name="Picture 3">
            <a:extLst>
              <a:ext uri="{FF2B5EF4-FFF2-40B4-BE49-F238E27FC236}">
                <a16:creationId xmlns:a16="http://schemas.microsoft.com/office/drawing/2014/main" id="{1C01E8EA-9747-A1B1-496F-BA65A8F0DB0A}"/>
              </a:ext>
            </a:extLst>
          </p:cNvPr>
          <p:cNvPicPr>
            <a:picLocks noChangeAspect="1"/>
          </p:cNvPicPr>
          <p:nvPr/>
        </p:nvPicPr>
        <p:blipFill rotWithShape="1">
          <a:blip r:embed="rId2">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110678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D19E-777D-5EE0-0857-422490B9E833}"/>
              </a:ext>
            </a:extLst>
          </p:cNvPr>
          <p:cNvSpPr>
            <a:spLocks noGrp="1"/>
          </p:cNvSpPr>
          <p:nvPr>
            <p:ph type="title"/>
          </p:nvPr>
        </p:nvSpPr>
        <p:spPr>
          <a:xfrm>
            <a:off x="838200" y="662036"/>
            <a:ext cx="10515600" cy="1325563"/>
          </a:xfrm>
        </p:spPr>
        <p:txBody>
          <a:bodyPr/>
          <a:lstStyle/>
          <a:p>
            <a:r>
              <a:rPr lang="en-US" b="0" i="0" dirty="0">
                <a:solidFill>
                  <a:srgbClr val="610B38"/>
                </a:solidFill>
                <a:effectLst/>
                <a:latin typeface="erdana"/>
              </a:rPr>
              <a:t>Disadvantages of Artificial Neural Network</a:t>
            </a:r>
            <a:endParaRPr lang="en-IN" dirty="0"/>
          </a:p>
        </p:txBody>
      </p:sp>
      <p:sp>
        <p:nvSpPr>
          <p:cNvPr id="3" name="Content Placeholder 2">
            <a:extLst>
              <a:ext uri="{FF2B5EF4-FFF2-40B4-BE49-F238E27FC236}">
                <a16:creationId xmlns:a16="http://schemas.microsoft.com/office/drawing/2014/main" id="{15AC4B8F-A4DF-A19D-52EF-89DFF4328389}"/>
              </a:ext>
            </a:extLst>
          </p:cNvPr>
          <p:cNvSpPr>
            <a:spLocks noGrp="1"/>
          </p:cNvSpPr>
          <p:nvPr>
            <p:ph idx="1"/>
          </p:nvPr>
        </p:nvSpPr>
        <p:spPr/>
        <p:txBody>
          <a:bodyPr/>
          <a:lstStyle/>
          <a:p>
            <a:r>
              <a:rPr lang="en-US" b="1" i="0" dirty="0">
                <a:solidFill>
                  <a:srgbClr val="333333"/>
                </a:solidFill>
                <a:effectLst/>
                <a:latin typeface="inter-bold"/>
              </a:rPr>
              <a:t>Assurance of proper network structure</a:t>
            </a:r>
          </a:p>
          <a:p>
            <a:r>
              <a:rPr lang="en-US" b="1" i="0" dirty="0">
                <a:solidFill>
                  <a:srgbClr val="333333"/>
                </a:solidFill>
                <a:effectLst/>
                <a:latin typeface="inter-bold"/>
              </a:rPr>
              <a:t>Unrecognized behavior of the network</a:t>
            </a:r>
          </a:p>
          <a:p>
            <a:r>
              <a:rPr lang="en-IN" b="1" i="0" dirty="0">
                <a:solidFill>
                  <a:srgbClr val="333333"/>
                </a:solidFill>
                <a:effectLst/>
                <a:latin typeface="inter-bold"/>
              </a:rPr>
              <a:t>Hardware dependence</a:t>
            </a:r>
            <a:endParaRPr lang="en-US" b="1" dirty="0">
              <a:solidFill>
                <a:srgbClr val="333333"/>
              </a:solidFill>
              <a:latin typeface="inter-bold"/>
            </a:endParaRPr>
          </a:p>
          <a:p>
            <a:r>
              <a:rPr lang="en-US" b="1" i="0">
                <a:solidFill>
                  <a:srgbClr val="333333"/>
                </a:solidFill>
                <a:effectLst/>
                <a:latin typeface="inter-bold"/>
              </a:rPr>
              <a:t>Difficulty of showing the issue to the network</a:t>
            </a:r>
            <a:endParaRPr lang="en-IN" dirty="0"/>
          </a:p>
        </p:txBody>
      </p:sp>
      <p:pic>
        <p:nvPicPr>
          <p:cNvPr id="4" name="Picture 3">
            <a:extLst>
              <a:ext uri="{FF2B5EF4-FFF2-40B4-BE49-F238E27FC236}">
                <a16:creationId xmlns:a16="http://schemas.microsoft.com/office/drawing/2014/main" id="{33846F6F-64DC-88C7-78E7-AFC2BFAA3F96}"/>
              </a:ext>
            </a:extLst>
          </p:cNvPr>
          <p:cNvPicPr>
            <a:picLocks noChangeAspect="1"/>
          </p:cNvPicPr>
          <p:nvPr/>
        </p:nvPicPr>
        <p:blipFill rotWithShape="1">
          <a:blip r:embed="rId2">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178853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EB1D-3B45-7547-31D9-98B58DF85D03}"/>
              </a:ext>
            </a:extLst>
          </p:cNvPr>
          <p:cNvSpPr>
            <a:spLocks noGrp="1"/>
          </p:cNvSpPr>
          <p:nvPr>
            <p:ph type="title"/>
          </p:nvPr>
        </p:nvSpPr>
        <p:spPr>
          <a:xfrm>
            <a:off x="838200" y="866570"/>
            <a:ext cx="10515600" cy="1325563"/>
          </a:xfrm>
        </p:spPr>
        <p:txBody>
          <a:bodyPr/>
          <a:lstStyle/>
          <a:p>
            <a:r>
              <a:rPr lang="en-US" b="0" i="0" dirty="0">
                <a:solidFill>
                  <a:srgbClr val="610B38"/>
                </a:solidFill>
                <a:effectLst/>
                <a:latin typeface="erdana"/>
              </a:rPr>
              <a:t>Genetic Algorithm in Machine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7865FBE-0ED8-3653-C149-2C4EE41C89A5}"/>
              </a:ext>
            </a:extLst>
          </p:cNvPr>
          <p:cNvSpPr>
            <a:spLocks noGrp="1"/>
          </p:cNvSpPr>
          <p:nvPr>
            <p:ph idx="1"/>
          </p:nvPr>
        </p:nvSpPr>
        <p:spPr/>
        <p:txBody>
          <a:bodyPr/>
          <a:lstStyle/>
          <a:p>
            <a:pPr algn="just"/>
            <a:r>
              <a:rPr lang="en-US" b="1" i="1" dirty="0">
                <a:solidFill>
                  <a:srgbClr val="333333"/>
                </a:solidFill>
                <a:effectLst/>
                <a:latin typeface="inter-bold"/>
              </a:rPr>
              <a:t>A genetic algorithm is an adaptive heuristic search algorithm inspired by "Darwin's theory of evolution in Nature</a:t>
            </a:r>
            <a:r>
              <a:rPr lang="en-US" b="0" i="0" dirty="0">
                <a:solidFill>
                  <a:srgbClr val="333333"/>
                </a:solidFill>
                <a:effectLst/>
                <a:latin typeface="inter-regular"/>
              </a:rPr>
              <a:t>." It is used to solve optimization problems in machine learning. It is one of the important algorithms as it helps solve complex problems that would take a long time to solve.</a:t>
            </a:r>
          </a:p>
          <a:p>
            <a:endParaRPr lang="en-IN" dirty="0"/>
          </a:p>
        </p:txBody>
      </p:sp>
      <p:pic>
        <p:nvPicPr>
          <p:cNvPr id="4" name="Picture 3">
            <a:extLst>
              <a:ext uri="{FF2B5EF4-FFF2-40B4-BE49-F238E27FC236}">
                <a16:creationId xmlns:a16="http://schemas.microsoft.com/office/drawing/2014/main" id="{17C210D0-1D24-CD32-C631-ECCF24CC9E4C}"/>
              </a:ext>
            </a:extLst>
          </p:cNvPr>
          <p:cNvPicPr>
            <a:picLocks noChangeAspect="1"/>
          </p:cNvPicPr>
          <p:nvPr/>
        </p:nvPicPr>
        <p:blipFill rotWithShape="1">
          <a:blip r:embed="rId2">
            <a:extLst>
              <a:ext uri="{28A0092B-C50C-407E-A947-70E740481C1C}">
                <a14:useLocalDpi xmlns:a14="http://schemas.microsoft.com/office/drawing/2010/main" val="0"/>
              </a:ext>
            </a:extLst>
          </a:blip>
          <a:srcRect b="26907"/>
          <a:stretch/>
        </p:blipFill>
        <p:spPr>
          <a:xfrm>
            <a:off x="0" y="0"/>
            <a:ext cx="1900419" cy="662036"/>
          </a:xfrm>
          <a:prstGeom prst="rect">
            <a:avLst/>
          </a:prstGeom>
        </p:spPr>
      </p:pic>
    </p:spTree>
    <p:extLst>
      <p:ext uri="{BB962C8B-B14F-4D97-AF65-F5344CB8AC3E}">
        <p14:creationId xmlns:p14="http://schemas.microsoft.com/office/powerpoint/2010/main" val="66655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636</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Calibri</vt:lpstr>
      <vt:lpstr>Calibri Light</vt:lpstr>
      <vt:lpstr>erdana</vt:lpstr>
      <vt:lpstr>inter-bold</vt:lpstr>
      <vt:lpstr>inter-regular</vt:lpstr>
      <vt:lpstr>Times New Roman</vt:lpstr>
      <vt:lpstr>Office Theme</vt:lpstr>
      <vt:lpstr>Artificial Neural Networks &amp; Genetic Algorithm</vt:lpstr>
      <vt:lpstr>Introduction of Artificial Neural Networks</vt:lpstr>
      <vt:lpstr>Introduction of Artificial Neural Networks</vt:lpstr>
      <vt:lpstr>What is Artificial Neural Network? </vt:lpstr>
      <vt:lpstr>PowerPoint Presentation</vt:lpstr>
      <vt:lpstr>Artificial Neural Network primarily consists of three layers</vt:lpstr>
      <vt:lpstr>Advantages of Artificial Neural Network (ANN)</vt:lpstr>
      <vt:lpstr>Disadvantages of Artificial Neural Network</vt:lpstr>
      <vt:lpstr>Genetic Algorithm in Machine Learning </vt:lpstr>
      <vt:lpstr>What is a Genetic Algorithm? </vt:lpstr>
      <vt:lpstr>PowerPoint Presentation</vt:lpstr>
      <vt:lpstr>Types of selection styles available </vt:lpstr>
      <vt:lpstr>How Genetic Algorithm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dc:title>
  <dc:creator>Mohamed Azarudeen</dc:creator>
  <cp:lastModifiedBy>Mohamed Azarudeen</cp:lastModifiedBy>
  <cp:revision>18</cp:revision>
  <dcterms:created xsi:type="dcterms:W3CDTF">2023-07-02T13:26:11Z</dcterms:created>
  <dcterms:modified xsi:type="dcterms:W3CDTF">2023-07-03T17:06:05Z</dcterms:modified>
</cp:coreProperties>
</file>