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embeddedFontLst>
    <p:embeddedFont>
      <p:font typeface="Calibri" panose="020F0502020204030204"/>
      <p:regular r:id="rId36"/>
    </p:embeddedFont>
    <p:embeddedFont>
      <p:font typeface="Century Gothic" panose="020B0502020202020204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1" name="Google Shape;2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90f6d666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2890f6d6664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85" name="Google Shape;385;g2890f6d6664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8" name="Google Shape;39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06" name="Google Shape;40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90f6d666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2890f6d6664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15" name="Google Shape;415;g2890f6d6664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90f6d666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2890f6d6664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23" name="Google Shape;423;g2890f6d6664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36" name="Google Shape;43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49" name="Google Shape;44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61" name="Google Shape;46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69" name="Google Shape;46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5" name="Google Shape;4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1" name="Google Shape;3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8c9271f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8c9271fd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g28c9271fd6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c9271fd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c9271fd6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g28c9271fd6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8c9271fd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8c9271fd6d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g28c9271fd6d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8c9271fd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8c9271fd6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g28c9271fd6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8c9271fd6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8c9271fd6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4" name="Google Shape;554;g28c9271fd6d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43" name="Google Shape;3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1" name="Google Shape;3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67" name="Google Shape;3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75" name="Google Shape;3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Agenda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2890f6d6664_3_10"/>
          <p:cNvPicPr preferRelativeResize="0"/>
          <p:nvPr/>
        </p:nvPicPr>
        <p:blipFill rotWithShape="1">
          <a:blip r:embed="rId2"/>
          <a:srcRect t="18301" r="28339" b="23070"/>
          <a:stretch>
            <a:fillRect/>
          </a:stretch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890f6d6664_3_10"/>
          <p:cNvSpPr txBox="1">
            <a:spLocks noGrp="1"/>
          </p:cNvSpPr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2890f6d6664_3_10"/>
          <p:cNvSpPr txBox="1">
            <a:spLocks noGrp="1"/>
          </p:cNvSpPr>
          <p:nvPr>
            <p:ph type="body" idx="1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g2890f6d6664_3_10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890f6d6664_3_10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890f6d6664_3_1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90f6d6664_3_85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 panose="020B0604020202020204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890f6d6664_3_85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7" name="Google Shape;97;g2890f6d6664_3_8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890f6d6664_3_85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890f6d6664_3_85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890f6d6664_3_85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0f6d6664_3_92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g2890f6d6664_3_92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2890f6d6664_3_92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g2890f6d6664_3_92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2890f6d6664_3_92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890f6d6664_3_92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890f6d6664_3_92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g2890f6d6664_3_92"/>
          <p:cNvSpPr txBox="1">
            <a:spLocks noGrp="1"/>
          </p:cNvSpPr>
          <p:nvPr>
            <p:ph type="body" idx="6"/>
          </p:nvPr>
        </p:nvSpPr>
        <p:spPr>
          <a:xfrm>
            <a:off x="4986028" y="268256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g2890f6d6664_3_92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2890f6d6664_3_92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g2890f6d6664_3_92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g2890f6d6664_3_92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g2890f6d6664_3_92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g2890f6d6664_3_92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g2890f6d6664_3_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890f6d6664_3_92"/>
          <p:cNvSpPr txBox="1">
            <a:spLocks noGrp="1"/>
          </p:cNvSpPr>
          <p:nvPr>
            <p:ph type="ftr" idx="11"/>
          </p:nvPr>
        </p:nvSpPr>
        <p:spPr>
          <a:xfrm>
            <a:off x="6155823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890f6d6664_3_92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bg>
      <p:bgPr>
        <a:solidFill>
          <a:schemeClr val="accen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90f6d6664_3_110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890f6d6664_3_110"/>
          <p:cNvSpPr txBox="1">
            <a:spLocks noGrp="1"/>
          </p:cNvSpPr>
          <p:nvPr>
            <p:ph type="body" idx="1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2890f6d6664_3_110"/>
          <p:cNvSpPr txBox="1">
            <a:spLocks noGrp="1"/>
          </p:cNvSpPr>
          <p:nvPr>
            <p:ph type="body" idx="2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2890f6d6664_3_110"/>
          <p:cNvSpPr txBox="1">
            <a:spLocks noGrp="1"/>
          </p:cNvSpPr>
          <p:nvPr>
            <p:ph type="body" idx="3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g2890f6d6664_3_110"/>
          <p:cNvSpPr txBox="1">
            <a:spLocks noGrp="1"/>
          </p:cNvSpPr>
          <p:nvPr>
            <p:ph type="body" idx="4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2890f6d6664_3_110"/>
          <p:cNvSpPr txBox="1">
            <a:spLocks noGrp="1"/>
          </p:cNvSpPr>
          <p:nvPr>
            <p:ph type="body" idx="5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2890f6d6664_3_110"/>
          <p:cNvSpPr txBox="1">
            <a:spLocks noGrp="1"/>
          </p:cNvSpPr>
          <p:nvPr>
            <p:ph type="body" idx="6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g2890f6d6664_3_110"/>
          <p:cNvSpPr txBox="1">
            <a:spLocks noGrp="1"/>
          </p:cNvSpPr>
          <p:nvPr>
            <p:ph type="body" idx="7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2890f6d6664_3_110"/>
          <p:cNvSpPr txBox="1">
            <a:spLocks noGrp="1"/>
          </p:cNvSpPr>
          <p:nvPr>
            <p:ph type="body" idx="8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g2890f6d6664_3_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890f6d6664_3_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890f6d6664_3_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132" name="Google Shape;132;g2890f6d6664_3_110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g2890f6d6664_3_110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" name="Google Shape;134;g2890f6d6664_3_1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890f6d6664_3_1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0f6d6664_3_127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890f6d6664_3_127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g2890f6d6664_3_127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g2890f6d6664_3_127"/>
          <p:cNvSpPr txBox="1">
            <a:spLocks noGrp="1"/>
          </p:cNvSpPr>
          <p:nvPr>
            <p:ph type="body" idx="3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g2890f6d6664_3_127"/>
          <p:cNvSpPr txBox="1">
            <a:spLocks noGrp="1"/>
          </p:cNvSpPr>
          <p:nvPr>
            <p:ph type="body" idx="4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g2890f6d6664_3_127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g2890f6d6664_3_127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2890f6d6664_3_127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2890f6d6664_3_127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890f6d6664_3_127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890f6d6664_3_127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890f6d6664_3_127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49" name="Google Shape;149;g2890f6d6664_3_127"/>
          <p:cNvPicPr preferRelativeResize="0"/>
          <p:nvPr/>
        </p:nvPicPr>
        <p:blipFill rotWithShape="1">
          <a:blip r:embed="rId2"/>
          <a:srcRect l="39434" t="20278" b="22673"/>
          <a:stretch>
            <a:fillRect/>
          </a:stretch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comparison">
  <p:cSld name="Market comparison"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90f6d6664_3_14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890f6d6664_3_141"/>
          <p:cNvSpPr txBox="1">
            <a:spLocks noGrp="1"/>
          </p:cNvSpPr>
          <p:nvPr>
            <p:ph type="body" idx="1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3" name="Google Shape;153;g2890f6d6664_3_141"/>
          <p:cNvSpPr txBox="1">
            <a:spLocks noGrp="1"/>
          </p:cNvSpPr>
          <p:nvPr>
            <p:ph type="body" idx="2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4" name="Google Shape;154;g2890f6d6664_3_141"/>
          <p:cNvSpPr txBox="1">
            <a:spLocks noGrp="1"/>
          </p:cNvSpPr>
          <p:nvPr>
            <p:ph type="body" idx="3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5" name="Google Shape;155;g2890f6d6664_3_141"/>
          <p:cNvSpPr txBox="1">
            <a:spLocks noGrp="1"/>
          </p:cNvSpPr>
          <p:nvPr>
            <p:ph type="body" idx="4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2890f6d6664_3_141"/>
          <p:cNvSpPr txBox="1">
            <a:spLocks noGrp="1"/>
          </p:cNvSpPr>
          <p:nvPr>
            <p:ph type="body" idx="5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g2890f6d6664_3_141"/>
          <p:cNvSpPr txBox="1">
            <a:spLocks noGrp="1"/>
          </p:cNvSpPr>
          <p:nvPr>
            <p:ph type="body" idx="6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8" name="Google Shape;158;g2890f6d6664_3_1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890f6d6664_3_1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890f6d6664_3_14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890f6d6664_3_141"/>
          <p:cNvSpPr txBox="1">
            <a:spLocks noGrp="1"/>
          </p:cNvSpPr>
          <p:nvPr>
            <p:ph type="body" idx="7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g2890f6d6664_3_141"/>
          <p:cNvSpPr txBox="1">
            <a:spLocks noGrp="1"/>
          </p:cNvSpPr>
          <p:nvPr>
            <p:ph type="body" idx="8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g2890f6d6664_3_141"/>
          <p:cNvSpPr txBox="1">
            <a:spLocks noGrp="1"/>
          </p:cNvSpPr>
          <p:nvPr>
            <p:ph type="body" idx="9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2890f6d6664_3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890f6d6664_3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2890f6d6664_3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90f6d6664_3_158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g2890f6d6664_3_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2890f6d6664_3_158"/>
          <p:cNvSpPr txBox="1">
            <a:spLocks noGrp="1"/>
          </p:cNvSpPr>
          <p:nvPr>
            <p:ph type="body" idx="1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g2890f6d6664_3_158"/>
          <p:cNvSpPr txBox="1">
            <a:spLocks noGrp="1"/>
          </p:cNvSpPr>
          <p:nvPr>
            <p:ph type="body" idx="2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g2890f6d6664_3_158"/>
          <p:cNvSpPr txBox="1">
            <a:spLocks noGrp="1"/>
          </p:cNvSpPr>
          <p:nvPr>
            <p:ph type="body" idx="3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g2890f6d6664_3_158"/>
          <p:cNvSpPr txBox="1">
            <a:spLocks noGrp="1"/>
          </p:cNvSpPr>
          <p:nvPr>
            <p:ph type="body" idx="4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g2890f6d6664_3_158"/>
          <p:cNvSpPr txBox="1">
            <a:spLocks noGrp="1"/>
          </p:cNvSpPr>
          <p:nvPr>
            <p:ph type="body" idx="5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g2890f6d6664_3_158"/>
          <p:cNvSpPr txBox="1">
            <a:spLocks noGrp="1"/>
          </p:cNvSpPr>
          <p:nvPr>
            <p:ph type="body" idx="6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2890f6d6664_3_158"/>
          <p:cNvSpPr txBox="1">
            <a:spLocks noGrp="1"/>
          </p:cNvSpPr>
          <p:nvPr>
            <p:ph type="body" idx="7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g2890f6d6664_3_158"/>
          <p:cNvSpPr txBox="1">
            <a:spLocks noGrp="1"/>
          </p:cNvSpPr>
          <p:nvPr>
            <p:ph type="body" idx="8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g2890f6d6664_3_158"/>
          <p:cNvSpPr txBox="1">
            <a:spLocks noGrp="1"/>
          </p:cNvSpPr>
          <p:nvPr>
            <p:ph type="body" idx="9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g2890f6d6664_3_158"/>
          <p:cNvSpPr txBox="1">
            <a:spLocks noGrp="1"/>
          </p:cNvSpPr>
          <p:nvPr>
            <p:ph type="body" idx="13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g2890f6d6664_3_158"/>
          <p:cNvSpPr txBox="1">
            <a:spLocks noGrp="1"/>
          </p:cNvSpPr>
          <p:nvPr>
            <p:ph type="body" idx="14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g2890f6d6664_3_158"/>
          <p:cNvSpPr txBox="1">
            <a:spLocks noGrp="1"/>
          </p:cNvSpPr>
          <p:nvPr>
            <p:ph type="body" idx="15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2890f6d6664_3_158"/>
          <p:cNvSpPr txBox="1">
            <a:spLocks noGrp="1"/>
          </p:cNvSpPr>
          <p:nvPr>
            <p:ph type="body" idx="16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g2890f6d6664_3_158"/>
          <p:cNvSpPr txBox="1">
            <a:spLocks noGrp="1"/>
          </p:cNvSpPr>
          <p:nvPr>
            <p:ph type="body" idx="17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g2890f6d6664_3_158"/>
          <p:cNvSpPr txBox="1">
            <a:spLocks noGrp="1"/>
          </p:cNvSpPr>
          <p:nvPr>
            <p:ph type="body" idx="18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g2890f6d6664_3_158"/>
          <p:cNvSpPr txBox="1">
            <a:spLocks noGrp="1"/>
          </p:cNvSpPr>
          <p:nvPr>
            <p:ph type="body" idx="19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g2890f6d6664_3_158"/>
          <p:cNvSpPr txBox="1">
            <a:spLocks noGrp="1"/>
          </p:cNvSpPr>
          <p:nvPr>
            <p:ph type="body" idx="20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g2890f6d6664_3_158"/>
          <p:cNvSpPr txBox="1">
            <a:spLocks noGrp="1"/>
          </p:cNvSpPr>
          <p:nvPr>
            <p:ph type="body" idx="21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g2890f6d6664_3_158"/>
          <p:cNvSpPr txBox="1">
            <a:spLocks noGrp="1"/>
          </p:cNvSpPr>
          <p:nvPr>
            <p:ph type="body" idx="22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g2890f6d6664_3_158"/>
          <p:cNvSpPr txBox="1">
            <a:spLocks noGrp="1"/>
          </p:cNvSpPr>
          <p:nvPr>
            <p:ph type="body" idx="23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g2890f6d6664_3_158"/>
          <p:cNvSpPr txBox="1">
            <a:spLocks noGrp="1"/>
          </p:cNvSpPr>
          <p:nvPr>
            <p:ph type="body" idx="24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g2890f6d6664_3_158"/>
          <p:cNvSpPr txBox="1">
            <a:spLocks noGrp="1"/>
          </p:cNvSpPr>
          <p:nvPr>
            <p:ph type="body" idx="25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g2890f6d6664_3_158"/>
          <p:cNvSpPr txBox="1">
            <a:spLocks noGrp="1"/>
          </p:cNvSpPr>
          <p:nvPr>
            <p:ph type="body" idx="26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g2890f6d6664_3_158"/>
          <p:cNvSpPr txBox="1">
            <a:spLocks noGrp="1"/>
          </p:cNvSpPr>
          <p:nvPr>
            <p:ph type="body" idx="27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g2890f6d6664_3_158"/>
          <p:cNvSpPr txBox="1">
            <a:spLocks noGrp="1"/>
          </p:cNvSpPr>
          <p:nvPr>
            <p:ph type="body" idx="28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g2890f6d6664_3_158"/>
          <p:cNvSpPr txBox="1">
            <a:spLocks noGrp="1"/>
          </p:cNvSpPr>
          <p:nvPr>
            <p:ph type="body" idx="29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g2890f6d6664_3_158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g2890f6d6664_3_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890f6d6664_3_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890f6d6664_3_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0f6d6664_3_191"/>
          <p:cNvSpPr>
            <a:spLocks noGrp="1"/>
          </p:cNvSpPr>
          <p:nvPr>
            <p:ph type="pic" idx="2"/>
          </p:nvPr>
        </p:nvSpPr>
        <p:spPr>
          <a:xfrm>
            <a:off x="838200" y="2136776"/>
            <a:ext cx="10515600" cy="3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" name="Google Shape;202;g2890f6d6664_3_1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2890f6d6664_3_1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2890f6d6664_3_1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5" name="Google Shape;205;g2890f6d6664_3_191"/>
          <p:cNvCxnSpPr/>
          <p:nvPr/>
        </p:nvCxnSpPr>
        <p:spPr>
          <a:xfrm rot="10800000" flipH="1">
            <a:off x="0" y="0"/>
            <a:ext cx="2590800" cy="7620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g2890f6d6664_3_191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g2890f6d6664_3_1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90f6d6664_3_19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2890f6d6664_3_199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g2890f6d6664_3_199"/>
          <p:cNvSpPr>
            <a:spLocks noGrp="1"/>
          </p:cNvSpPr>
          <p:nvPr>
            <p:ph type="pic" idx="3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g2890f6d6664_3_199"/>
          <p:cNvSpPr>
            <a:spLocks noGrp="1"/>
          </p:cNvSpPr>
          <p:nvPr>
            <p:ph type="pic" idx="4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g2890f6d6664_3_199"/>
          <p:cNvSpPr>
            <a:spLocks noGrp="1"/>
          </p:cNvSpPr>
          <p:nvPr>
            <p:ph type="pic" idx="5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g2890f6d6664_3_199"/>
          <p:cNvSpPr txBox="1">
            <a:spLocks noGrp="1"/>
          </p:cNvSpPr>
          <p:nvPr>
            <p:ph type="body" idx="1"/>
          </p:nvPr>
        </p:nvSpPr>
        <p:spPr>
          <a:xfrm>
            <a:off x="1343248" y="5084524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15" name="Google Shape;215;g2890f6d6664_3_199"/>
          <p:cNvSpPr txBox="1">
            <a:spLocks noGrp="1"/>
          </p:cNvSpPr>
          <p:nvPr>
            <p:ph type="body" idx="6"/>
          </p:nvPr>
        </p:nvSpPr>
        <p:spPr>
          <a:xfrm>
            <a:off x="3692980" y="5099206"/>
            <a:ext cx="2135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16" name="Google Shape;216;g2890f6d6664_3_199"/>
          <p:cNvSpPr txBox="1">
            <a:spLocks noGrp="1"/>
          </p:cNvSpPr>
          <p:nvPr>
            <p:ph type="body" idx="7"/>
          </p:nvPr>
        </p:nvSpPr>
        <p:spPr>
          <a:xfrm>
            <a:off x="6183644" y="5099206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17" name="Google Shape;217;g2890f6d6664_3_199"/>
          <p:cNvSpPr txBox="1">
            <a:spLocks noGrp="1"/>
          </p:cNvSpPr>
          <p:nvPr>
            <p:ph type="body" idx="8"/>
          </p:nvPr>
        </p:nvSpPr>
        <p:spPr>
          <a:xfrm>
            <a:off x="8603525" y="5084524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18" name="Google Shape;218;g2890f6d6664_3_199"/>
          <p:cNvSpPr txBox="1">
            <a:spLocks noGrp="1"/>
          </p:cNvSpPr>
          <p:nvPr>
            <p:ph type="body" idx="9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19" name="Google Shape;219;g2890f6d6664_3_199"/>
          <p:cNvSpPr txBox="1">
            <a:spLocks noGrp="1"/>
          </p:cNvSpPr>
          <p:nvPr>
            <p:ph type="body" idx="13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20" name="Google Shape;220;g2890f6d6664_3_199"/>
          <p:cNvSpPr txBox="1">
            <a:spLocks noGrp="1"/>
          </p:cNvSpPr>
          <p:nvPr>
            <p:ph type="body" idx="14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21" name="Google Shape;221;g2890f6d6664_3_199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22" name="Google Shape;222;g2890f6d6664_3_1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2890f6d6664_3_1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2890f6d6664_3_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225" name="Google Shape;225;g2890f6d6664_3_199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w="9525" cap="flat" cmpd="sng">
            <a:solidFill>
              <a:srgbClr val="C5BEA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g2890f6d6664_3_199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w="9525" cap="flat" cmpd="sng">
            <a:solidFill>
              <a:srgbClr val="C5BEA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accent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90f6d6664_3_218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890f6d6664_3_218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0" name="Google Shape;230;g2890f6d6664_3_218"/>
          <p:cNvSpPr>
            <a:spLocks noGrp="1"/>
          </p:cNvSpPr>
          <p:nvPr>
            <p:ph type="pic" idx="3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1" name="Google Shape;231;g2890f6d6664_3_218"/>
          <p:cNvSpPr>
            <a:spLocks noGrp="1"/>
          </p:cNvSpPr>
          <p:nvPr>
            <p:ph type="pic" idx="4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2" name="Google Shape;232;g2890f6d6664_3_218"/>
          <p:cNvSpPr>
            <a:spLocks noGrp="1"/>
          </p:cNvSpPr>
          <p:nvPr>
            <p:ph type="pic" idx="5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g2890f6d6664_3_218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34" name="Google Shape;234;g2890f6d6664_3_218"/>
          <p:cNvSpPr txBox="1">
            <a:spLocks noGrp="1"/>
          </p:cNvSpPr>
          <p:nvPr>
            <p:ph type="body" idx="6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35" name="Google Shape;235;g2890f6d6664_3_218"/>
          <p:cNvSpPr txBox="1">
            <a:spLocks noGrp="1"/>
          </p:cNvSpPr>
          <p:nvPr>
            <p:ph type="body" idx="7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36" name="Google Shape;236;g2890f6d6664_3_218"/>
          <p:cNvSpPr txBox="1">
            <a:spLocks noGrp="1"/>
          </p:cNvSpPr>
          <p:nvPr>
            <p:ph type="body" idx="8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37" name="Google Shape;237;g2890f6d6664_3_218"/>
          <p:cNvSpPr txBox="1">
            <a:spLocks noGrp="1"/>
          </p:cNvSpPr>
          <p:nvPr>
            <p:ph type="body" idx="9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38" name="Google Shape;238;g2890f6d6664_3_218"/>
          <p:cNvSpPr txBox="1">
            <a:spLocks noGrp="1"/>
          </p:cNvSpPr>
          <p:nvPr>
            <p:ph type="body" idx="13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39" name="Google Shape;239;g2890f6d6664_3_218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40" name="Google Shape;240;g2890f6d6664_3_218"/>
          <p:cNvSpPr txBox="1">
            <a:spLocks noGrp="1"/>
          </p:cNvSpPr>
          <p:nvPr>
            <p:ph type="body" idx="15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41" name="Google Shape;241;g2890f6d6664_3_218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g2890f6d6664_3_218"/>
          <p:cNvSpPr>
            <a:spLocks noGrp="1"/>
          </p:cNvSpPr>
          <p:nvPr>
            <p:ph type="pic" idx="17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3" name="Google Shape;243;g2890f6d6664_3_218"/>
          <p:cNvSpPr>
            <a:spLocks noGrp="1"/>
          </p:cNvSpPr>
          <p:nvPr>
            <p:ph type="pic" idx="18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4" name="Google Shape;244;g2890f6d6664_3_218"/>
          <p:cNvSpPr>
            <a:spLocks noGrp="1"/>
          </p:cNvSpPr>
          <p:nvPr>
            <p:ph type="pic" idx="19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5" name="Google Shape;245;g2890f6d6664_3_218"/>
          <p:cNvSpPr txBox="1">
            <a:spLocks noGrp="1"/>
          </p:cNvSpPr>
          <p:nvPr>
            <p:ph type="body" idx="20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46" name="Google Shape;246;g2890f6d6664_3_218"/>
          <p:cNvSpPr txBox="1">
            <a:spLocks noGrp="1"/>
          </p:cNvSpPr>
          <p:nvPr>
            <p:ph type="body" idx="21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47" name="Google Shape;247;g2890f6d6664_3_218"/>
          <p:cNvSpPr txBox="1">
            <a:spLocks noGrp="1"/>
          </p:cNvSpPr>
          <p:nvPr>
            <p:ph type="body" idx="22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48" name="Google Shape;248;g2890f6d6664_3_218"/>
          <p:cNvSpPr txBox="1">
            <a:spLocks noGrp="1"/>
          </p:cNvSpPr>
          <p:nvPr>
            <p:ph type="body" idx="23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49" name="Google Shape;249;g2890f6d6664_3_218"/>
          <p:cNvSpPr txBox="1">
            <a:spLocks noGrp="1"/>
          </p:cNvSpPr>
          <p:nvPr>
            <p:ph type="body" idx="24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50" name="Google Shape;250;g2890f6d6664_3_218"/>
          <p:cNvSpPr txBox="1">
            <a:spLocks noGrp="1"/>
          </p:cNvSpPr>
          <p:nvPr>
            <p:ph type="body" idx="25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51" name="Google Shape;251;g2890f6d6664_3_218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52" name="Google Shape;252;g2890f6d6664_3_218"/>
          <p:cNvSpPr txBox="1">
            <a:spLocks noGrp="1"/>
          </p:cNvSpPr>
          <p:nvPr>
            <p:ph type="body" idx="27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53" name="Google Shape;253;g2890f6d6664_3_2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2890f6d6664_3_2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g2890f6d6664_3_2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56" name="Google Shape;256;g2890f6d6664_3_2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890f6d6664_3_2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 Content">
  <p:cSld name="3  Content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0f6d6664_3_24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g2890f6d6664_3_249"/>
          <p:cNvSpPr txBox="1">
            <a:spLocks noGrp="1"/>
          </p:cNvSpPr>
          <p:nvPr>
            <p:ph type="body" idx="1"/>
          </p:nvPr>
        </p:nvSpPr>
        <p:spPr>
          <a:xfrm>
            <a:off x="1075447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g2890f6d6664_3_249"/>
          <p:cNvSpPr txBox="1">
            <a:spLocks noGrp="1"/>
          </p:cNvSpPr>
          <p:nvPr>
            <p:ph type="body" idx="2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62" name="Google Shape;262;g2890f6d6664_3_249"/>
          <p:cNvSpPr txBox="1">
            <a:spLocks noGrp="1"/>
          </p:cNvSpPr>
          <p:nvPr>
            <p:ph type="body" idx="3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63" name="Google Shape;263;g2890f6d6664_3_249"/>
          <p:cNvSpPr txBox="1">
            <a:spLocks noGrp="1"/>
          </p:cNvSpPr>
          <p:nvPr>
            <p:ph type="body" idx="4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g2890f6d6664_3_249"/>
          <p:cNvSpPr txBox="1">
            <a:spLocks noGrp="1"/>
          </p:cNvSpPr>
          <p:nvPr>
            <p:ph type="body" idx="5"/>
          </p:nvPr>
        </p:nvSpPr>
        <p:spPr>
          <a:xfrm>
            <a:off x="3805651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g2890f6d6664_3_249"/>
          <p:cNvSpPr txBox="1">
            <a:spLocks noGrp="1"/>
          </p:cNvSpPr>
          <p:nvPr>
            <p:ph type="body" idx="6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66" name="Google Shape;266;g2890f6d6664_3_249"/>
          <p:cNvSpPr txBox="1">
            <a:spLocks noGrp="1"/>
          </p:cNvSpPr>
          <p:nvPr>
            <p:ph type="body" idx="7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67" name="Google Shape;267;g2890f6d6664_3_249"/>
          <p:cNvSpPr txBox="1">
            <a:spLocks noGrp="1"/>
          </p:cNvSpPr>
          <p:nvPr>
            <p:ph type="body" idx="8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g2890f6d6664_3_249"/>
          <p:cNvSpPr txBox="1">
            <a:spLocks noGrp="1"/>
          </p:cNvSpPr>
          <p:nvPr>
            <p:ph type="body" idx="9"/>
          </p:nvPr>
        </p:nvSpPr>
        <p:spPr>
          <a:xfrm>
            <a:off x="6530117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g2890f6d6664_3_249"/>
          <p:cNvSpPr txBox="1">
            <a:spLocks noGrp="1"/>
          </p:cNvSpPr>
          <p:nvPr>
            <p:ph type="body" idx="13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70" name="Google Shape;270;g2890f6d6664_3_249"/>
          <p:cNvSpPr txBox="1">
            <a:spLocks noGrp="1"/>
          </p:cNvSpPr>
          <p:nvPr>
            <p:ph type="body" idx="14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71" name="Google Shape;271;g2890f6d6664_3_249"/>
          <p:cNvSpPr txBox="1">
            <a:spLocks noGrp="1"/>
          </p:cNvSpPr>
          <p:nvPr>
            <p:ph type="body" idx="15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g2890f6d6664_3_249"/>
          <p:cNvSpPr txBox="1">
            <a:spLocks noGrp="1"/>
          </p:cNvSpPr>
          <p:nvPr>
            <p:ph type="body" idx="16"/>
          </p:nvPr>
        </p:nvSpPr>
        <p:spPr>
          <a:xfrm>
            <a:off x="9260321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g2890f6d6664_3_249"/>
          <p:cNvSpPr txBox="1">
            <a:spLocks noGrp="1"/>
          </p:cNvSpPr>
          <p:nvPr>
            <p:ph type="body" idx="17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74" name="Google Shape;274;g2890f6d6664_3_249"/>
          <p:cNvSpPr txBox="1">
            <a:spLocks noGrp="1"/>
          </p:cNvSpPr>
          <p:nvPr>
            <p:ph type="body" idx="18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cxnSp>
        <p:nvCxnSpPr>
          <p:cNvPr id="275" name="Google Shape;275;g2890f6d6664_3_249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g2890f6d6664_3_249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g2890f6d6664_3_249"/>
          <p:cNvSpPr txBox="1">
            <a:spLocks noGrp="1"/>
          </p:cNvSpPr>
          <p:nvPr>
            <p:ph type="body" idx="19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g2890f6d6664_3_2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890f6d6664_3_2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g2890f6d6664_3_2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90f6d6664_3_6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  <a:defRPr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890f6d6664_3_6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5" name="Google Shape;25;g2890f6d6664_3_6"/>
          <p:cNvPicPr preferRelativeResize="0"/>
          <p:nvPr/>
        </p:nvPicPr>
        <p:blipFill rotWithShape="1">
          <a:blip r:embed="rId2"/>
          <a:srcRect l="9358" t="23650" b="-1"/>
          <a:stretch>
            <a:fillRect/>
          </a:stretch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0f6d6664_3_272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g2890f6d6664_3_272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84" name="Google Shape;284;g2890f6d6664_3_272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285;g2890f6d6664_3_272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g2890f6d6664_3_2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g2890f6d6664_3_2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g2890f6d6664_3_2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g2890f6d6664_3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2890f6d6664_3_17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g2890f6d6664_3_17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g2890f6d6664_3_17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2890f6d6664_3_17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g2890f6d6664_3_17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g2890f6d6664_3_17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g2890f6d6664_3_17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g2890f6d6664_3_17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g2890f6d6664_3_17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2890f6d6664_3_17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2890f6d6664_3_17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Two Content">
  <p:cSld name="TWO_OBJECTS_WITH_TEXT">
    <p:bg>
      <p:bgPr>
        <a:solidFill>
          <a:schemeClr val="accen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890f6d6664_3_30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2890f6d6664_3_30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2" name="Google Shape;42;g2890f6d6664_3_30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g2890f6d6664_3_30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4" name="Google Shape;44;g2890f6d6664_3_30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2890f6d6664_3_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2890f6d6664_3_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890f6d6664_3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8" name="Google Shape;48;g2890f6d6664_3_30"/>
          <p:cNvPicPr preferRelativeResize="0"/>
          <p:nvPr/>
        </p:nvPicPr>
        <p:blipFill rotWithShape="1">
          <a:blip r:embed="rId2"/>
          <a:srcRect l="39434" t="20278" b="22673"/>
          <a:stretch>
            <a:fillRect/>
          </a:stretch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Introduction">
  <p:cSld name="SECTION_HEADER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890f6d6664_3_40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2890f6d6664_3_40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2" name="Google Shape;52;g2890f6d6664_3_40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53;g2890f6d6664_3_40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g2890f6d6664_3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890f6d6664_3_40"/>
          <p:cNvSpPr txBox="1">
            <a:spLocks noGrp="1"/>
          </p:cNvSpPr>
          <p:nvPr>
            <p:ph type="ftr" idx="11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890f6d6664_3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accen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90f6d6664_3_48"/>
          <p:cNvSpPr txBox="1">
            <a:spLocks noGrp="1"/>
          </p:cNvSpPr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g2890f6d6664_3_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90f6d6664_3_5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890f6d6664_3_51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3" name="Google Shape;63;g2890f6d6664_3_51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2890f6d6664_3_51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5" name="Google Shape;65;g2890f6d6664_3_51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2890f6d6664_3_51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7" name="Google Shape;67;g2890f6d6664_3_51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g2890f6d6664_3_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890f6d6664_3_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2890f6d6664_3_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71" name="Google Shape;71;g2890f6d6664_3_51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g2890f6d6664_3_51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2890f6d6664_3_64"/>
          <p:cNvPicPr preferRelativeResize="0"/>
          <p:nvPr/>
        </p:nvPicPr>
        <p:blipFill rotWithShape="1">
          <a:blip r:embed="rId2"/>
          <a:srcRect t="18301" r="41824" b="23070"/>
          <a:stretch>
            <a:fillRect/>
          </a:stretch>
        </p:blipFill>
        <p:spPr>
          <a:xfrm flipH="1">
            <a:off x="0" y="0"/>
            <a:ext cx="5441888" cy="6858000"/>
          </a:xfrm>
          <a:custGeom>
            <a:avLst/>
            <a:gdLst/>
            <a:ahLst/>
            <a:cxnLst/>
            <a:rect l="l" t="t" r="r" b="b"/>
            <a:pathLst>
              <a:path w="5441888" h="6858000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5" name="Google Shape;75;g2890f6d6664_3_64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2890f6d6664_3_64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2890f6d6664_3_64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2890f6d6664_3_64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g2890f6d6664_3_64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g2890f6d6664_3_64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g2890f6d6664_3_64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g2890f6d6664_3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890f6d6664_3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2890f6d6664_3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table">
  <p:cSld name="Chart and table"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90f6d6664_3_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  <a:defRPr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890f6d6664_3_76"/>
          <p:cNvSpPr txBox="1">
            <a:spLocks noGrp="1"/>
          </p:cNvSpPr>
          <p:nvPr>
            <p:ph type="body" idx="1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g2890f6d6664_3_76"/>
          <p:cNvSpPr>
            <a:spLocks noGrp="1"/>
          </p:cNvSpPr>
          <p:nvPr>
            <p:ph type="chart" idx="2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" name="Google Shape;89;g2890f6d6664_3_76"/>
          <p:cNvSpPr txBox="1">
            <a:spLocks noGrp="1"/>
          </p:cNvSpPr>
          <p:nvPr>
            <p:ph type="body" idx="3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g2890f6d6664_3_76"/>
          <p:cNvSpPr txBox="1">
            <a:spLocks noGrp="1"/>
          </p:cNvSpPr>
          <p:nvPr>
            <p:ph type="body" idx="4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g2890f6d6664_3_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890f6d6664_3_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890f6d6664_3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90f6d6664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2890f6d6664_3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g2890f6d6664_3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g2890f6d6664_3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g2890f6d6664_3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"/>
          <p:cNvSpPr txBox="1">
            <a:spLocks noGrp="1"/>
          </p:cNvSpPr>
          <p:nvPr>
            <p:ph type="title"/>
          </p:nvPr>
        </p:nvSpPr>
        <p:spPr>
          <a:xfrm>
            <a:off x="669739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 panose="020B0502020202020204"/>
              <a:buNone/>
            </a:pPr>
            <a:r>
              <a:rPr lang="en-IN" sz="3600" b="1"/>
              <a:t>BANKRUPTCY PREVENTION</a:t>
            </a:r>
            <a:br>
              <a:rPr lang="en-IN" sz="3600" b="1"/>
            </a:br>
            <a:r>
              <a:rPr lang="en-IN" sz="3600" b="1"/>
              <a:t> GROUP NO : </a:t>
            </a:r>
            <a:r>
              <a:rPr lang="en-US" altLang="en-IN" sz="3600" b="1"/>
              <a:t>5</a:t>
            </a:r>
            <a:endParaRPr lang="en-US" altLang="en-IN" sz="3600" b="1"/>
          </a:p>
        </p:txBody>
      </p:sp>
      <p:sp>
        <p:nvSpPr>
          <p:cNvPr id="294" name="Google Shape;294;p1"/>
          <p:cNvSpPr txBox="1">
            <a:spLocks noGrp="1"/>
          </p:cNvSpPr>
          <p:nvPr>
            <p:ph type="body" idx="1"/>
          </p:nvPr>
        </p:nvSpPr>
        <p:spPr>
          <a:xfrm>
            <a:off x="361950" y="2081358"/>
            <a:ext cx="11468100" cy="419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IN" sz="2200" b="1"/>
              <a:t>GROUP MEMBERS:</a:t>
            </a:r>
            <a:endParaRPr b="1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altLang="en-IN"/>
              <a:t>AZARUDDIN SHAIK GOPAVARAM</a:t>
            </a:r>
            <a:endParaRPr lang="en-IN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altLang="en-IN"/>
              <a:t>AISHWARYA N</a:t>
            </a:r>
            <a:endParaRPr lang="en-IN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altLang="en-IN"/>
              <a:t>BHAGYALAXMI S</a:t>
            </a:r>
            <a:endParaRPr lang="en-IN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altLang="en-IN"/>
              <a:t>PANKAJ RABINDRA</a:t>
            </a:r>
            <a:endParaRPr lang="en-IN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altLang="en-IN"/>
              <a:t>HARSHAL MANJUNATH POOJARI</a:t>
            </a:r>
            <a:endParaRPr lang="en-IN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PUDI GOWTHAM</a:t>
            </a:r>
            <a:endParaRPr lang="en-US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altLang="en-IN">
                <a:sym typeface="+mn-ea"/>
              </a:rPr>
              <a:t>AHMAD THAKUR</a:t>
            </a:r>
            <a:endParaRPr lang="en-US"/>
          </a:p>
        </p:txBody>
      </p:sp>
      <p:sp>
        <p:nvSpPr>
          <p:cNvPr id="295" name="Google Shape;295;p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rgbClr val="88888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6" name="Google Shape;296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55080" y="2295817"/>
            <a:ext cx="4835659" cy="322251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97" name="Google Shape;297;p1"/>
          <p:cNvSpPr txBox="1"/>
          <p:nvPr/>
        </p:nvSpPr>
        <p:spPr>
          <a:xfrm flipH="1">
            <a:off x="7911290" y="5559216"/>
            <a:ext cx="19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90f6d6664_1_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388" name="Google Shape;388;g2890f6d6664_1_3"/>
          <p:cNvSpPr txBox="1"/>
          <p:nvPr/>
        </p:nvSpPr>
        <p:spPr>
          <a:xfrm>
            <a:off x="1041950" y="208400"/>
            <a:ext cx="8207558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HISTOGRAM FOR WHOLE DATASET</a:t>
            </a:r>
            <a:endParaRPr sz="36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9" name="Google Shape;389;g2890f6d6664_1_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5541" y="833600"/>
            <a:ext cx="3769895" cy="31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2890f6d6664_1_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85437" y="833601"/>
            <a:ext cx="3769895" cy="31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890f6d6664_1_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55332" y="833600"/>
            <a:ext cx="4306199" cy="31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2890f6d6664_1_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5541" y="3996174"/>
            <a:ext cx="3769895" cy="28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2890f6d6664_1_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85436" y="3996172"/>
            <a:ext cx="3769895" cy="28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2890f6d6664_1_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755331" y="3996172"/>
            <a:ext cx="4436669" cy="286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01" name="Google Shape;401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7800" y="1269300"/>
            <a:ext cx="9491300" cy="54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0"/>
          <p:cNvSpPr txBox="1"/>
          <p:nvPr/>
        </p:nvSpPr>
        <p:spPr>
          <a:xfrm>
            <a:off x="1041950" y="208400"/>
            <a:ext cx="79947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PAIRPLOT FOR WHOLE DATASET</a:t>
            </a:r>
            <a:endParaRPr sz="36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09" name="Google Shape;409;p11"/>
          <p:cNvSpPr txBox="1"/>
          <p:nvPr/>
        </p:nvSpPr>
        <p:spPr>
          <a:xfrm>
            <a:off x="1041950" y="208400"/>
            <a:ext cx="79947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PAIRPLOT FOR WHOLE DATASET</a:t>
            </a:r>
            <a:endParaRPr sz="36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833600"/>
            <a:ext cx="10956757" cy="293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546" y="3769894"/>
            <a:ext cx="12130454" cy="308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90f6d6664_1_12"/>
          <p:cNvSpPr txBox="1">
            <a:spLocks noGrp="1"/>
          </p:cNvSpPr>
          <p:nvPr>
            <p:ph type="title"/>
          </p:nvPr>
        </p:nvSpPr>
        <p:spPr>
          <a:xfrm>
            <a:off x="2507700" y="418075"/>
            <a:ext cx="84609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COUNTPLOT FOR CLASS COLUMN</a:t>
            </a:r>
            <a:endParaRPr sz="3600" b="1"/>
          </a:p>
        </p:txBody>
      </p:sp>
      <p:sp>
        <p:nvSpPr>
          <p:cNvPr id="418" name="Google Shape;418;g2890f6d6664_1_12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19" name="Google Shape;419;g2890f6d6664_1_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1350" y="1648200"/>
            <a:ext cx="9453450" cy="482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90f6d6664_1_23"/>
          <p:cNvSpPr txBox="1">
            <a:spLocks noGrp="1"/>
          </p:cNvSpPr>
          <p:nvPr>
            <p:ph type="title"/>
          </p:nvPr>
        </p:nvSpPr>
        <p:spPr>
          <a:xfrm>
            <a:off x="1213544" y="263171"/>
            <a:ext cx="8836064" cy="69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COUNT GRAPH FOR WHOLE DATASET</a:t>
            </a:r>
            <a:endParaRPr lang="en-IN" sz="3600" b="1"/>
          </a:p>
        </p:txBody>
      </p:sp>
      <p:sp>
        <p:nvSpPr>
          <p:cNvPr id="426" name="Google Shape;426;g2890f6d6664_1_2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27" name="Google Shape;427;g2890f6d6664_1_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51031" y="953714"/>
            <a:ext cx="4254744" cy="289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2890f6d6664_1_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3851030"/>
            <a:ext cx="3851030" cy="300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2890f6d6664_1_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53902" y="953714"/>
            <a:ext cx="4038097" cy="289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2890f6d6664_1_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51031" y="3851031"/>
            <a:ext cx="4254743" cy="300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2890f6d6664_1_2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105774" y="3851030"/>
            <a:ext cx="4086226" cy="300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2890f6d6664_1_2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0" y="953715"/>
            <a:ext cx="3851030" cy="289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"/>
          <p:cNvSpPr txBox="1">
            <a:spLocks noGrp="1"/>
          </p:cNvSpPr>
          <p:nvPr>
            <p:ph type="title"/>
          </p:nvPr>
        </p:nvSpPr>
        <p:spPr>
          <a:xfrm>
            <a:off x="2630904" y="263171"/>
            <a:ext cx="7418703" cy="69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BOX PLOT BY CLASS</a:t>
            </a:r>
            <a:endParaRPr lang="en-IN" sz="3600" b="1"/>
          </a:p>
        </p:txBody>
      </p:sp>
      <p:sp>
        <p:nvSpPr>
          <p:cNvPr id="439" name="Google Shape;439;p12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40" name="Google Shape;440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3511" y="953715"/>
            <a:ext cx="4177767" cy="308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31278" y="953715"/>
            <a:ext cx="4296865" cy="3109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28143" y="953715"/>
            <a:ext cx="3610347" cy="308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1" y="4040082"/>
            <a:ext cx="4231279" cy="268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316690" y="4040082"/>
            <a:ext cx="4231279" cy="281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528142" y="4040082"/>
            <a:ext cx="3610347" cy="281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3"/>
          <p:cNvSpPr txBox="1">
            <a:spLocks noGrp="1"/>
          </p:cNvSpPr>
          <p:nvPr>
            <p:ph type="title"/>
          </p:nvPr>
        </p:nvSpPr>
        <p:spPr>
          <a:xfrm>
            <a:off x="2630904" y="263171"/>
            <a:ext cx="7418703" cy="69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DENSITY PLOT</a:t>
            </a:r>
            <a:endParaRPr lang="en-IN" sz="3600" b="1"/>
          </a:p>
        </p:txBody>
      </p:sp>
      <p:pic>
        <p:nvPicPr>
          <p:cNvPr id="452" name="Google Shape;452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953715"/>
            <a:ext cx="4009756" cy="247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94746" y="953715"/>
            <a:ext cx="4491018" cy="247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25851" y="953715"/>
            <a:ext cx="3866149" cy="247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" y="3429000"/>
            <a:ext cx="4094746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313682" y="3429000"/>
            <a:ext cx="401217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349913" y="3429001"/>
            <a:ext cx="3681666" cy="33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4"/>
          <p:cNvSpPr txBox="1">
            <a:spLocks noGrp="1"/>
          </p:cNvSpPr>
          <p:nvPr>
            <p:ph type="title"/>
          </p:nvPr>
        </p:nvSpPr>
        <p:spPr>
          <a:xfrm>
            <a:off x="2630904" y="263171"/>
            <a:ext cx="7418703" cy="69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PAIRGRID  </a:t>
            </a:r>
            <a:endParaRPr lang="en-IN" sz="3600" b="1"/>
          </a:p>
        </p:txBody>
      </p:sp>
      <p:pic>
        <p:nvPicPr>
          <p:cNvPr id="464" name="Google Shape;464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6464" y="953715"/>
            <a:ext cx="11839073" cy="275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8759" y="3712394"/>
            <a:ext cx="11726778" cy="314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>
            <a:spLocks noGrp="1"/>
          </p:cNvSpPr>
          <p:nvPr>
            <p:ph type="title"/>
          </p:nvPr>
        </p:nvSpPr>
        <p:spPr>
          <a:xfrm>
            <a:off x="1074821" y="483252"/>
            <a:ext cx="9930063" cy="8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Model Building </a:t>
            </a:r>
            <a:endParaRPr lang="en-IN" sz="3600" b="1"/>
          </a:p>
        </p:txBody>
      </p:sp>
      <p:sp>
        <p:nvSpPr>
          <p:cNvPr id="472" name="Google Shape;472;p15"/>
          <p:cNvSpPr txBox="1">
            <a:spLocks noGrp="1"/>
          </p:cNvSpPr>
          <p:nvPr>
            <p:ph type="body" idx="1"/>
          </p:nvPr>
        </p:nvSpPr>
        <p:spPr>
          <a:xfrm>
            <a:off x="1074821" y="1607657"/>
            <a:ext cx="9478880" cy="396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IN" sz="2400"/>
              <a:t>We Fitted Five Machine Learning Models to the data given below:</a:t>
            </a:r>
            <a:endParaRPr lang="en-IN" sz="240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2400"/>
              <a:t>Logistic Regression</a:t>
            </a:r>
            <a:endParaRPr lang="en-IN" sz="240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2400"/>
              <a:t>Decision Tree Classifier</a:t>
            </a:r>
            <a:endParaRPr lang="en-IN" sz="240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2400"/>
              <a:t>Gradient Booster</a:t>
            </a:r>
            <a:endParaRPr lang="en-IN" sz="240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2400"/>
              <a:t>Random Forest</a:t>
            </a:r>
            <a:endParaRPr lang="en-IN" sz="240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2400"/>
              <a:t>Naïve Bayes</a:t>
            </a:r>
            <a:endParaRPr lang="en-IN" sz="2400"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1. Logistic Regression</a:t>
            </a:r>
            <a:endParaRPr lang="en-IN" sz="3600" b="1"/>
          </a:p>
        </p:txBody>
      </p:sp>
      <p:sp>
        <p:nvSpPr>
          <p:cNvPr id="478" name="Google Shape;478;p16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1800"/>
              <a:t>The accuracy achieved in Logistic Regression is 100%</a:t>
            </a:r>
            <a:endParaRPr sz="1800"/>
          </a:p>
        </p:txBody>
      </p:sp>
      <p:sp>
        <p:nvSpPr>
          <p:cNvPr id="479" name="Google Shape;479;p16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80" name="Google Shape;480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3499" y="2670490"/>
            <a:ext cx="8773027" cy="389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"/>
          <p:cNvSpPr txBox="1">
            <a:spLocks noGrp="1"/>
          </p:cNvSpPr>
          <p:nvPr>
            <p:ph type="title"/>
          </p:nvPr>
        </p:nvSpPr>
        <p:spPr>
          <a:xfrm>
            <a:off x="538675" y="1609692"/>
            <a:ext cx="4824186" cy="71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 panose="020B0502020202020204"/>
              <a:buNone/>
            </a:pPr>
            <a:r>
              <a:rPr lang="en-IN" sz="3600" b="1"/>
              <a:t>Business objective:</a:t>
            </a:r>
            <a:endParaRPr sz="3600" b="1"/>
          </a:p>
        </p:txBody>
      </p:sp>
      <p:sp>
        <p:nvSpPr>
          <p:cNvPr id="304" name="Google Shape;304;p2"/>
          <p:cNvSpPr txBox="1">
            <a:spLocks noGrp="1"/>
          </p:cNvSpPr>
          <p:nvPr>
            <p:ph type="body" idx="1"/>
          </p:nvPr>
        </p:nvSpPr>
        <p:spPr>
          <a:xfrm>
            <a:off x="538675" y="2830113"/>
            <a:ext cx="6150276" cy="197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80975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 panose="020F0502020204030204"/>
              <a:buChar char="•"/>
            </a:pPr>
            <a:r>
              <a:rPr lang="en-IN" sz="15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fundamental goal here is to model the probability that a business goes bankrupt.</a:t>
            </a:r>
            <a:endParaRPr sz="15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28600" lvl="0" indent="-17970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 panose="020F0502020204030204"/>
              <a:buChar char="•"/>
            </a:pPr>
            <a:r>
              <a:rPr lang="en-IN" sz="15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predict the likelihood of a company going bankrupt based on the provided features: industrial risk, management risk, financial flexibility, credibility, competitiveness, and operating risk.</a:t>
            </a:r>
            <a:endParaRPr sz="1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28600" lvl="0" indent="-17970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 panose="020F0502020204030204"/>
              <a:buChar char="•"/>
            </a:pPr>
            <a:r>
              <a:rPr lang="en-IN" sz="15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Data-driven insights can help identify early warning signs and provide        guidance for strategic decision-making. </a:t>
            </a:r>
            <a:endParaRPr sz="1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56"/>
              <a:buNone/>
            </a:pPr>
            <a:endParaRPr sz="15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5" name="Google Shape;305;p2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rgbClr val="88888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6" name="Google Shape;30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247386" y="2615200"/>
            <a:ext cx="25717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"/>
          <p:cNvSpPr txBox="1"/>
          <p:nvPr/>
        </p:nvSpPr>
        <p:spPr>
          <a:xfrm>
            <a:off x="4376250" y="2064975"/>
            <a:ext cx="78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2. Decision Tree Classifier</a:t>
            </a:r>
            <a:endParaRPr lang="en-IN" sz="3600" b="1"/>
          </a:p>
        </p:txBody>
      </p:sp>
      <p:sp>
        <p:nvSpPr>
          <p:cNvPr id="486" name="Google Shape;486;p17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1800"/>
              <a:t>The accuracy achieved in Decision Tree method is 98.38%</a:t>
            </a:r>
            <a:endParaRPr sz="1800"/>
          </a:p>
        </p:txBody>
      </p:sp>
      <p:sp>
        <p:nvSpPr>
          <p:cNvPr id="487" name="Google Shape;487;p17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88" name="Google Shape;488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3499" y="2606985"/>
            <a:ext cx="9799722" cy="374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3. Gradient Booster</a:t>
            </a:r>
            <a:endParaRPr lang="en-IN" sz="3600" b="1"/>
          </a:p>
        </p:txBody>
      </p:sp>
      <p:sp>
        <p:nvSpPr>
          <p:cNvPr id="494" name="Google Shape;494;p18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1800"/>
              <a:t>The accuracy achieved with Gradient Booster is 98.38%</a:t>
            </a:r>
            <a:endParaRPr sz="1800"/>
          </a:p>
        </p:txBody>
      </p:sp>
      <p:sp>
        <p:nvSpPr>
          <p:cNvPr id="495" name="Google Shape;495;p18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96" name="Google Shape;496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3499" y="2507917"/>
            <a:ext cx="8885322" cy="38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4. Random Forest</a:t>
            </a:r>
            <a:endParaRPr lang="en-IN" sz="3600" b="1"/>
          </a:p>
        </p:txBody>
      </p:sp>
      <p:sp>
        <p:nvSpPr>
          <p:cNvPr id="502" name="Google Shape;502;p19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1800"/>
              <a:t>The accuracy achieved with Random Forest is 100%</a:t>
            </a:r>
            <a:endParaRPr sz="1800"/>
          </a:p>
        </p:txBody>
      </p:sp>
      <p:sp>
        <p:nvSpPr>
          <p:cNvPr id="503" name="Google Shape;503;p19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04" name="Google Shape;504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3499" y="2386283"/>
            <a:ext cx="8532396" cy="397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0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5. Naïve Bayes</a:t>
            </a:r>
            <a:endParaRPr lang="en-IN" sz="3600" b="1"/>
          </a:p>
        </p:txBody>
      </p:sp>
      <p:sp>
        <p:nvSpPr>
          <p:cNvPr id="510" name="Google Shape;510;p20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IN" sz="1800"/>
              <a:t>The accuracy achieved with Naïve Bayes is 98%</a:t>
            </a:r>
            <a:endParaRPr sz="1800"/>
          </a:p>
        </p:txBody>
      </p:sp>
      <p:sp>
        <p:nvSpPr>
          <p:cNvPr id="511" name="Google Shape;511;p2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12" name="Google Shape;512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3499" y="2962462"/>
            <a:ext cx="8773026" cy="325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1"/>
          <p:cNvSpPr txBox="1">
            <a:spLocks noGrp="1"/>
          </p:cNvSpPr>
          <p:nvPr>
            <p:ph type="title"/>
          </p:nvPr>
        </p:nvSpPr>
        <p:spPr>
          <a:xfrm>
            <a:off x="1026695" y="136550"/>
            <a:ext cx="9561094" cy="123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None/>
            </a:pPr>
            <a:r>
              <a:rPr lang="en-IN" sz="3600" b="1"/>
              <a:t>Create a bar plot for the accuracy of each classifier</a:t>
            </a:r>
            <a:endParaRPr sz="3600" b="1"/>
          </a:p>
        </p:txBody>
      </p:sp>
      <p:sp>
        <p:nvSpPr>
          <p:cNvPr id="518" name="Google Shape;518;p21"/>
          <p:cNvSpPr txBox="1">
            <a:spLocks noGrp="1"/>
          </p:cNvSpPr>
          <p:nvPr>
            <p:ph type="body" idx="1"/>
          </p:nvPr>
        </p:nvSpPr>
        <p:spPr>
          <a:xfrm>
            <a:off x="1026695" y="1371793"/>
            <a:ext cx="10571747" cy="82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IN" sz="2400"/>
              <a:t>Bar plot to show the comparison of accuracies among different classifiers</a:t>
            </a:r>
            <a:r>
              <a:rPr lang="en-IN"/>
              <a:t>.</a:t>
            </a:r>
            <a:endParaRPr lang="en-IN"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</a:p>
        </p:txBody>
      </p:sp>
      <p:sp>
        <p:nvSpPr>
          <p:cNvPr id="519" name="Google Shape;519;p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20" name="Google Shape;520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26694" y="2197769"/>
            <a:ext cx="9561093" cy="466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8c9271fd6d_0_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27" name="Google Shape;527;g28c9271fd6d_0_0"/>
          <p:cNvSpPr txBox="1"/>
          <p:nvPr/>
        </p:nvSpPr>
        <p:spPr>
          <a:xfrm>
            <a:off x="0" y="0"/>
            <a:ext cx="424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</a:rPr>
              <a:t>DEPLOYMENT</a:t>
            </a:r>
            <a:endParaRPr sz="3600" b="1">
              <a:solidFill>
                <a:schemeClr val="dk1"/>
              </a:solidFill>
            </a:endParaRPr>
          </a:p>
        </p:txBody>
      </p:sp>
      <p:pic>
        <p:nvPicPr>
          <p:cNvPr id="528" name="Google Shape;528;g28c9271fd6d_0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9950" y="891300"/>
            <a:ext cx="10317105" cy="53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8c9271fd6d_0_1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35" name="Google Shape;535;g28c9271fd6d_0_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11887199" cy="5123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c9271fd6d_0_17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2" name="Google Shape;542;g28c9271fd6d_0_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11887202" cy="573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8c9271fd6d_0_26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49" name="Google Shape;549;g28c9271fd6d_0_26"/>
          <p:cNvSpPr txBox="1"/>
          <p:nvPr/>
        </p:nvSpPr>
        <p:spPr>
          <a:xfrm>
            <a:off x="59204" y="83127"/>
            <a:ext cx="12021959" cy="750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dk1"/>
                </a:solidFill>
              </a:rPr>
              <a:t>Challenges faced</a:t>
            </a:r>
            <a:r>
              <a:rPr lang="en-IN" sz="2800" b="1" dirty="0" smtClean="0">
                <a:solidFill>
                  <a:schemeClr val="dk1"/>
                </a:solidFill>
              </a:rPr>
              <a:t>?</a:t>
            </a:r>
            <a:endParaRPr lang="en-IN" sz="2800" b="1" dirty="0" smtClean="0">
              <a:solidFill>
                <a:schemeClr val="dk1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1. The variables were Categorical </a:t>
            </a:r>
            <a:r>
              <a:rPr lang="en-US" sz="2800" dirty="0"/>
              <a:t>Variables </a:t>
            </a:r>
            <a:endParaRPr lang="en-US" sz="2800" dirty="0"/>
          </a:p>
          <a:p>
            <a:r>
              <a:rPr lang="en-US" sz="2800" dirty="0" smtClean="0"/>
              <a:t>    Solution :</a:t>
            </a:r>
            <a:r>
              <a:rPr lang="en-US" sz="2800" dirty="0"/>
              <a:t> </a:t>
            </a:r>
            <a:r>
              <a:rPr lang="en-US" sz="2800" dirty="0" smtClean="0"/>
              <a:t>Applied</a:t>
            </a:r>
            <a:r>
              <a:rPr lang="en-US" sz="2800" dirty="0"/>
              <a:t>  label encoding to convert   categorical data </a:t>
            </a:r>
            <a:r>
              <a:rPr lang="en-US" sz="2800" dirty="0" smtClean="0"/>
              <a:t>into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numerical </a:t>
            </a:r>
            <a:r>
              <a:rPr lang="en-US" sz="2800" dirty="0"/>
              <a:t>format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2. Evaluation of Metrics, choosing </a:t>
            </a:r>
            <a:r>
              <a:rPr lang="en-US" sz="2800" dirty="0"/>
              <a:t>appropriate evaluation metrics </a:t>
            </a:r>
            <a:endParaRPr lang="en-US" sz="2800" dirty="0"/>
          </a:p>
          <a:p>
            <a:r>
              <a:rPr lang="en-US" sz="2800" dirty="0" smtClean="0"/>
              <a:t>    Solution : Utilized</a:t>
            </a:r>
            <a:r>
              <a:rPr lang="en-US" sz="2800" dirty="0"/>
              <a:t> </a:t>
            </a:r>
            <a:r>
              <a:rPr lang="en-US" sz="2800" dirty="0" smtClean="0"/>
              <a:t>methods </a:t>
            </a:r>
            <a:r>
              <a:rPr lang="en-US" sz="2800" dirty="0"/>
              <a:t>like precision, recall, F1-score, and </a:t>
            </a:r>
            <a:r>
              <a:rPr lang="en-US" sz="2800" dirty="0" smtClean="0"/>
              <a:t>ROC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curve </a:t>
            </a:r>
            <a:r>
              <a:rPr lang="en-US" sz="2800" dirty="0"/>
              <a:t>for comprehensive model </a:t>
            </a:r>
            <a:r>
              <a:rPr lang="en-US" sz="2800" dirty="0" smtClean="0"/>
              <a:t>evaluation.</a:t>
            </a:r>
            <a:endParaRPr lang="en-US" sz="2800" dirty="0" smtClean="0"/>
          </a:p>
          <a:p>
            <a:r>
              <a:rPr lang="en-US" sz="2800" dirty="0" smtClean="0"/>
              <a:t>3. Platform </a:t>
            </a:r>
            <a:r>
              <a:rPr lang="en-US" sz="2800" dirty="0"/>
              <a:t>Selection for </a:t>
            </a:r>
            <a:r>
              <a:rPr lang="en-US" sz="2800" dirty="0" smtClean="0"/>
              <a:t>Deployment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Solution : Deployed </a:t>
            </a:r>
            <a:r>
              <a:rPr lang="en-US" sz="2800" dirty="0"/>
              <a:t>the model on </a:t>
            </a:r>
            <a:r>
              <a:rPr lang="en-US" sz="2800" dirty="0" err="1"/>
              <a:t>Streamlit</a:t>
            </a:r>
            <a:r>
              <a:rPr lang="en-US" sz="2800" dirty="0"/>
              <a:t> Sharing for easy and </a:t>
            </a:r>
            <a:r>
              <a:rPr lang="en-US" sz="2800" dirty="0" smtClean="0"/>
              <a:t>free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hosting</a:t>
            </a:r>
            <a:r>
              <a:rPr lang="en-US" sz="2800" dirty="0"/>
              <a:t>.</a:t>
            </a:r>
            <a:endParaRPr lang="en-US" sz="2800" dirty="0"/>
          </a:p>
          <a:p>
            <a:br>
              <a:rPr lang="en-US" sz="2800" dirty="0"/>
            </a:br>
            <a:endParaRPr lang="en-US" sz="2800" dirty="0"/>
          </a:p>
          <a:p>
            <a:br>
              <a:rPr lang="en-US" sz="2800" dirty="0"/>
            </a:br>
            <a:endParaRPr lang="en-US" sz="2800" dirty="0"/>
          </a:p>
          <a:p>
            <a:br>
              <a:rPr lang="en-US" sz="2800" dirty="0"/>
            </a:b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8c9271fd6d_0_37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57" name="Google Shape;557;g28c9271fd6d_0_37"/>
          <p:cNvSpPr txBox="1"/>
          <p:nvPr/>
        </p:nvSpPr>
        <p:spPr>
          <a:xfrm>
            <a:off x="2394400" y="2956750"/>
            <a:ext cx="72714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>
                <a:solidFill>
                  <a:srgbClr val="3F3F3F"/>
                </a:solidFill>
              </a:rPr>
              <a:t>THANK YOU</a:t>
            </a:r>
            <a:endParaRPr sz="3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"/>
          <p:cNvSpPr txBox="1">
            <a:spLocks noGrp="1"/>
          </p:cNvSpPr>
          <p:nvPr>
            <p:ph type="title"/>
          </p:nvPr>
        </p:nvSpPr>
        <p:spPr>
          <a:xfrm>
            <a:off x="497606" y="899238"/>
            <a:ext cx="88026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 panose="020B0502020202020204"/>
              <a:buNone/>
            </a:pPr>
            <a:r>
              <a:rPr lang="en-IN" sz="3600" b="1"/>
              <a:t>PROJECT ARCHITECTURE</a:t>
            </a:r>
            <a:br>
              <a:rPr lang="en-IN" sz="3600" b="1"/>
            </a:br>
            <a:r>
              <a:rPr lang="en-IN" sz="3600" b="1"/>
              <a:t>     &amp; PROJECT  FLOW:</a:t>
            </a:r>
            <a:endParaRPr sz="3600" b="1"/>
          </a:p>
        </p:txBody>
      </p:sp>
      <p:sp>
        <p:nvSpPr>
          <p:cNvPr id="313" name="Google Shape;313;p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rgbClr val="88888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14" name="Google Shape;314;p3"/>
          <p:cNvGrpSpPr/>
          <p:nvPr/>
        </p:nvGrpSpPr>
        <p:grpSpPr>
          <a:xfrm>
            <a:off x="751126" y="1572550"/>
            <a:ext cx="9933545" cy="4957674"/>
            <a:chOff x="-54631" y="-46473"/>
            <a:chExt cx="9223347" cy="4957674"/>
          </a:xfrm>
        </p:grpSpPr>
        <p:sp>
          <p:nvSpPr>
            <p:cNvPr id="315" name="Google Shape;315;p3"/>
            <p:cNvSpPr/>
            <p:nvPr/>
          </p:nvSpPr>
          <p:spPr>
            <a:xfrm rot="-474801">
              <a:off x="575238" y="511325"/>
              <a:ext cx="8368845" cy="38420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6227" y="15000"/>
                  </a:quadBezTo>
                  <a:lnTo>
                    <a:pt x="105451" y="0"/>
                  </a:lnTo>
                  <a:lnTo>
                    <a:pt x="120000" y="24000"/>
                  </a:lnTo>
                  <a:lnTo>
                    <a:pt x="108555" y="60000"/>
                  </a:lnTo>
                  <a:lnTo>
                    <a:pt x="107779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D79A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553850" y="3774581"/>
              <a:ext cx="199270" cy="199270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0" y="3688102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3"/>
            <p:cNvSpPr txBox="1"/>
            <p:nvPr/>
          </p:nvSpPr>
          <p:spPr>
            <a:xfrm>
              <a:off x="-54631" y="3688101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5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 panose="020B0502020202020204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 panose="020B0502020202020204"/>
                  <a:ea typeface="Century Gothic" panose="020B0502020202020204"/>
                  <a:cs typeface="Century Gothic" panose="020B0502020202020204"/>
                  <a:sym typeface="Century Gothic" panose="020B0502020202020204"/>
                </a:rPr>
                <a:t>Data understanding</a:t>
              </a: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289634" y="3086010"/>
              <a:ext cx="321994" cy="302313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01688" y="2961138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" name="Google Shape;321;p3"/>
            <p:cNvSpPr txBox="1"/>
            <p:nvPr/>
          </p:nvSpPr>
          <p:spPr>
            <a:xfrm>
              <a:off x="-6231" y="2887635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2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 panose="020B0502020202020204"/>
                <a:buNone/>
              </a:pPr>
              <a:r>
                <a:rPr lang="en-IN" sz="1200" b="1" i="0" u="none" strike="noStrike" cap="none">
                  <a:solidFill>
                    <a:schemeClr val="dk1"/>
                  </a:solidFill>
                  <a:latin typeface="Century Gothic" panose="020B0502020202020204"/>
                  <a:ea typeface="Century Gothic" panose="020B0502020202020204"/>
                  <a:cs typeface="Century Gothic" panose="020B0502020202020204"/>
                  <a:sym typeface="Century Gothic" panose="020B0502020202020204"/>
                </a:rPr>
                <a:t>Data Preprocessing</a:t>
              </a: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283313" y="2394523"/>
              <a:ext cx="415869" cy="415869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71611" y="2319334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" name="Google Shape;324;p3"/>
            <p:cNvSpPr txBox="1"/>
            <p:nvPr/>
          </p:nvSpPr>
          <p:spPr>
            <a:xfrm>
              <a:off x="714338" y="2098235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3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 panose="020B0502020202020204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 panose="020B0502020202020204"/>
                  <a:ea typeface="Century Gothic" panose="020B0502020202020204"/>
                  <a:cs typeface="Century Gothic" panose="020B0502020202020204"/>
                  <a:sym typeface="Century Gothic" panose="020B0502020202020204"/>
                </a:rPr>
                <a:t>Exploratory Data Analysis</a:t>
              </a: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 panose="020B0502020202020204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 panose="020B0502020202020204"/>
                  <a:ea typeface="Century Gothic" panose="020B0502020202020204"/>
                  <a:cs typeface="Century Gothic" panose="020B0502020202020204"/>
                  <a:sym typeface="Century Gothic" panose="020B0502020202020204"/>
                </a:rPr>
                <a:t>(EDA)</a:t>
              </a: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960297" y="1197786"/>
              <a:ext cx="537164" cy="537164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608864" y="1342960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" name="Google Shape;327;p3"/>
            <p:cNvSpPr txBox="1"/>
            <p:nvPr/>
          </p:nvSpPr>
          <p:spPr>
            <a:xfrm>
              <a:off x="2024732" y="1415536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62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 panose="020B0502020202020204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 panose="020B0502020202020204"/>
                  <a:ea typeface="Century Gothic" panose="020B0502020202020204"/>
                  <a:cs typeface="Century Gothic" panose="020B0502020202020204"/>
                  <a:sym typeface="Century Gothic" panose="020B0502020202020204"/>
                </a:rPr>
                <a:t>Model Building</a:t>
              </a: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550855" y="681022"/>
              <a:ext cx="684451" cy="684451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375189" y="821989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3"/>
            <p:cNvSpPr txBox="1"/>
            <p:nvPr/>
          </p:nvSpPr>
          <p:spPr>
            <a:xfrm>
              <a:off x="3194056" y="826861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6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 panose="020B0502020202020204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 panose="020B0502020202020204"/>
                  <a:ea typeface="Century Gothic" panose="020B0502020202020204"/>
                  <a:cs typeface="Century Gothic" panose="020B0502020202020204"/>
                  <a:sym typeface="Century Gothic" panose="020B0502020202020204"/>
                </a:rPr>
                <a:t>Model Evaluation</a:t>
              </a:r>
              <a:endPara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31" name="Google Shape;331;p3"/>
          <p:cNvSpPr txBox="1"/>
          <p:nvPr/>
        </p:nvSpPr>
        <p:spPr>
          <a:xfrm>
            <a:off x="6920139" y="1922919"/>
            <a:ext cx="19335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IN" sz="11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Model deployment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2" name="Google Shape;332;p3"/>
          <p:cNvSpPr/>
          <p:nvPr/>
        </p:nvSpPr>
        <p:spPr>
          <a:xfrm>
            <a:off x="5374821" y="3429000"/>
            <a:ext cx="415869" cy="415869"/>
          </a:xfrm>
          <a:prstGeom prst="ellipse">
            <a:avLst/>
          </a:prstGeom>
          <a:gradFill>
            <a:gsLst>
              <a:gs pos="0">
                <a:srgbClr val="EC8150"/>
              </a:gs>
              <a:gs pos="100000">
                <a:srgbClr val="BA4E0C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843000" y="588475"/>
            <a:ext cx="495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 panose="020B0502020202020204"/>
              <a:buNone/>
            </a:pPr>
            <a:r>
              <a:rPr lang="en-IN" sz="3600" b="1">
                <a:solidFill>
                  <a:schemeClr val="dk1"/>
                </a:solidFill>
              </a:rPr>
              <a:t>DATA SET DETAILS:</a:t>
            </a:r>
            <a:endParaRPr sz="3600" b="1">
              <a:solidFill>
                <a:schemeClr val="dk1"/>
              </a:solidFill>
            </a:endParaRPr>
          </a:p>
        </p:txBody>
      </p:sp>
      <p:sp>
        <p:nvSpPr>
          <p:cNvPr id="338" name="Google Shape;338;p4"/>
          <p:cNvSpPr txBox="1">
            <a:spLocks noGrp="1"/>
          </p:cNvSpPr>
          <p:nvPr>
            <p:ph type="body" idx="1"/>
          </p:nvPr>
        </p:nvSpPr>
        <p:spPr>
          <a:xfrm>
            <a:off x="748308" y="2148767"/>
            <a:ext cx="10593388" cy="441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>
                <a:solidFill>
                  <a:schemeClr val="dk1"/>
                </a:solidFill>
              </a:rPr>
              <a:t>INDUSTRIAL RISK</a:t>
            </a:r>
            <a:r>
              <a:rPr lang="en-IN" sz="2000">
                <a:solidFill>
                  <a:schemeClr val="dk1"/>
                </a:solidFill>
              </a:rPr>
              <a:t> -   0=Low Risk, 0.5=Medium Risk, 1= High Risk.</a:t>
            </a:r>
            <a:endParaRPr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>
                <a:solidFill>
                  <a:schemeClr val="dk1"/>
                </a:solidFill>
              </a:rPr>
              <a:t>MANAGEMENT RISK</a:t>
            </a:r>
            <a:r>
              <a:rPr lang="en-IN" sz="2000">
                <a:solidFill>
                  <a:schemeClr val="dk1"/>
                </a:solidFill>
              </a:rPr>
              <a:t> - 0=Low Risk, 0.5=Medium Risk, 1= High Risk.</a:t>
            </a:r>
            <a:endParaRPr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>
                <a:solidFill>
                  <a:schemeClr val="dk1"/>
                </a:solidFill>
              </a:rPr>
              <a:t>FINANCIAL FLEXIBILITY</a:t>
            </a:r>
            <a:r>
              <a:rPr lang="en-IN" sz="2000" b="1" i="1" u="sng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- 0=Low Flexibility, 0.5=Medium Flexibility, 1= High Flexibility.</a:t>
            </a:r>
            <a:endParaRPr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>
                <a:solidFill>
                  <a:schemeClr val="dk1"/>
                </a:solidFill>
              </a:rPr>
              <a:t>CREDIBILITY</a:t>
            </a:r>
            <a:r>
              <a:rPr lang="en-IN" sz="2000" b="1" i="1" u="sng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- 0=Low Credibility, 0.5=Medium Credibility, 1= High Credibility.</a:t>
            </a:r>
            <a:endParaRPr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>
                <a:solidFill>
                  <a:schemeClr val="dk1"/>
                </a:solidFill>
              </a:rPr>
              <a:t>COMPETITIVENESS</a:t>
            </a:r>
            <a:r>
              <a:rPr lang="en-IN" sz="2000">
                <a:solidFill>
                  <a:schemeClr val="dk1"/>
                </a:solidFill>
              </a:rPr>
              <a:t> - 0=Low Competitiveness, 0.5=Medium Competitiveness,</a:t>
            </a:r>
            <a:endParaRPr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>
                <a:solidFill>
                  <a:schemeClr val="dk1"/>
                </a:solidFill>
              </a:rPr>
              <a:t>1= High Competitiveness.</a:t>
            </a:r>
            <a:endParaRPr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>
                <a:solidFill>
                  <a:schemeClr val="dk1"/>
                </a:solidFill>
              </a:rPr>
              <a:t>OPERATING RISK</a:t>
            </a:r>
            <a:r>
              <a:rPr lang="en-IN" sz="2000">
                <a:solidFill>
                  <a:schemeClr val="dk1"/>
                </a:solidFill>
              </a:rPr>
              <a:t> - 0=Low Risk, 0.5=Medium Risk, 1= High Risk</a:t>
            </a:r>
            <a:r>
              <a:rPr lang="en-IN" sz="33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>
                <a:solidFill>
                  <a:schemeClr val="dk1"/>
                </a:solidFill>
              </a:rPr>
              <a:t>CLASS – </a:t>
            </a:r>
            <a:r>
              <a:rPr lang="en-IN" sz="2000">
                <a:solidFill>
                  <a:schemeClr val="dk1"/>
                </a:solidFill>
              </a:rPr>
              <a:t>Bankruptcy, Non-bankruptcy (Target Variable)</a:t>
            </a:r>
            <a:endParaRPr>
              <a:solidFill>
                <a:schemeClr val="dk1"/>
              </a:solidFill>
            </a:endParaRPr>
          </a:p>
          <a:p>
            <a:pPr marL="304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4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4"/>
          <p:cNvSpPr txBox="1"/>
          <p:nvPr/>
        </p:nvSpPr>
        <p:spPr>
          <a:xfrm>
            <a:off x="921392" y="1452479"/>
            <a:ext cx="97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dataset contains 7 columns and 250 rows</a:t>
            </a:r>
            <a:r>
              <a:rPr lang="en-IN"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endParaRPr sz="17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"/>
          <p:cNvSpPr txBox="1">
            <a:spLocks noGrp="1"/>
          </p:cNvSpPr>
          <p:nvPr>
            <p:ph type="title"/>
          </p:nvPr>
        </p:nvSpPr>
        <p:spPr>
          <a:xfrm>
            <a:off x="1001260" y="583060"/>
            <a:ext cx="9404700" cy="7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3600" b="1"/>
              <a:t>Data Set with top 5 rows:</a:t>
            </a:r>
            <a:endParaRPr sz="3600" b="1"/>
          </a:p>
        </p:txBody>
      </p:sp>
      <p:sp>
        <p:nvSpPr>
          <p:cNvPr id="346" name="Google Shape;346;p5"/>
          <p:cNvSpPr txBox="1">
            <a:spLocks noGrp="1"/>
          </p:cNvSpPr>
          <p:nvPr>
            <p:ph type="body" idx="1"/>
          </p:nvPr>
        </p:nvSpPr>
        <p:spPr>
          <a:xfrm>
            <a:off x="3683861" y="2557735"/>
            <a:ext cx="4039498" cy="12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</a:p>
        </p:txBody>
      </p:sp>
      <p:sp>
        <p:nvSpPr>
          <p:cNvPr id="347" name="Google Shape;347;p5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rgbClr val="88888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" name="Google Shape;348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35375" y="2121800"/>
            <a:ext cx="9404699" cy="34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>
            <a:spLocks noGrp="1"/>
          </p:cNvSpPr>
          <p:nvPr>
            <p:ph type="title"/>
          </p:nvPr>
        </p:nvSpPr>
        <p:spPr>
          <a:xfrm>
            <a:off x="646111" y="428005"/>
            <a:ext cx="9404723" cy="117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 panose="020B0502020202020204"/>
              <a:buNone/>
            </a:pPr>
            <a:r>
              <a:rPr lang="en-IN" sz="3600" b="1"/>
              <a:t>EXPLORATORY DATA ANALYSIS</a:t>
            </a:r>
            <a:endParaRPr sz="3600" b="1"/>
          </a:p>
        </p:txBody>
      </p:sp>
      <p:sp>
        <p:nvSpPr>
          <p:cNvPr id="354" name="Google Shape;354;p8"/>
          <p:cNvSpPr txBox="1">
            <a:spLocks noGrp="1"/>
          </p:cNvSpPr>
          <p:nvPr>
            <p:ph type="body" idx="1"/>
          </p:nvPr>
        </p:nvSpPr>
        <p:spPr>
          <a:xfrm>
            <a:off x="646099" y="1225600"/>
            <a:ext cx="96030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Insight of different statistical distribution of features and label:</a:t>
            </a:r>
            <a:endParaRPr sz="2400"/>
          </a:p>
        </p:txBody>
      </p:sp>
      <p:sp>
        <p:nvSpPr>
          <p:cNvPr id="355" name="Google Shape;355;p8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rgbClr val="88888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" name="Google Shape;356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59600" y="2237046"/>
            <a:ext cx="8946550" cy="347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"/>
          <p:cNvSpPr txBox="1">
            <a:spLocks noGrp="1"/>
          </p:cNvSpPr>
          <p:nvPr>
            <p:ph type="title"/>
          </p:nvPr>
        </p:nvSpPr>
        <p:spPr>
          <a:xfrm>
            <a:off x="691978" y="249919"/>
            <a:ext cx="10860745" cy="8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 panose="020B0502020202020204"/>
              <a:buNone/>
            </a:pPr>
            <a:r>
              <a:rPr lang="en-IN" sz="3600" b="1"/>
              <a:t>EXPLORATORY DATA ANALYSIS  (EDA)</a:t>
            </a:r>
            <a:endParaRPr sz="3600" b="1"/>
          </a:p>
        </p:txBody>
      </p:sp>
      <p:sp>
        <p:nvSpPr>
          <p:cNvPr id="362" name="Google Shape;362;p6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rgbClr val="88888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63" name="Google Shape;36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557732" y="2126744"/>
            <a:ext cx="1995000" cy="1993800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4" name="Google Shape;364;p6"/>
          <p:cNvSpPr txBox="1"/>
          <p:nvPr/>
        </p:nvSpPr>
        <p:spPr>
          <a:xfrm>
            <a:off x="359925" y="1591350"/>
            <a:ext cx="81651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2600" b="0" i="0" u="none" strike="noStrike" cap="none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Exploratory Data Analysis (EDA) is </a:t>
            </a:r>
            <a:r>
              <a:rPr lang="en-IN" sz="2600" b="0" i="0" u="none" strike="noStrike" cap="none">
                <a:solidFill>
                  <a:srgbClr val="040C2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 approach that is used to analyze the data and discover patterns, or check assumptions in data with the help of statistical summaries and graphical representations</a:t>
            </a:r>
            <a:r>
              <a:rPr lang="en-IN" sz="2600" b="0" i="0" u="none" strike="noStrike" cap="none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 </a:t>
            </a:r>
            <a:r>
              <a:rPr lang="en-IN" sz="2600" b="0" i="0" u="none" strike="noStrike" cap="none">
                <a:solidFill>
                  <a:srgbClr val="4D515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IN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can also help determine if the statistical techniques you are considering for data analysis are appropriate.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870743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 panose="020B0502020202020204"/>
              <a:buNone/>
            </a:pPr>
            <a:r>
              <a:rPr lang="en-IN" sz="3600" b="1"/>
              <a:t>EXPLORATORY DATA ANALYSIS:</a:t>
            </a:r>
            <a:endParaRPr sz="3600" b="1"/>
          </a:p>
        </p:txBody>
      </p:sp>
      <p:sp>
        <p:nvSpPr>
          <p:cNvPr id="370" name="Google Shape;370;p7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rgbClr val="88888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1" name="Google Shape;371;p7"/>
          <p:cNvSpPr txBox="1">
            <a:spLocks noGrp="1"/>
          </p:cNvSpPr>
          <p:nvPr>
            <p:ph type="body" idx="1"/>
          </p:nvPr>
        </p:nvSpPr>
        <p:spPr>
          <a:xfrm>
            <a:off x="526559" y="1220405"/>
            <a:ext cx="894654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Checking Data types and Null values: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72" name="Google Shape;372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100" y="1859300"/>
            <a:ext cx="9719057" cy="38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title"/>
          </p:nvPr>
        </p:nvSpPr>
        <p:spPr>
          <a:xfrm>
            <a:off x="529996" y="20215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 panose="020B0502020202020204"/>
              <a:buNone/>
            </a:pPr>
            <a:r>
              <a:rPr lang="en-IN" sz="3600" b="1"/>
              <a:t>CORRELATION HEATMAP</a:t>
            </a:r>
            <a:endParaRPr sz="3600" b="1"/>
          </a:p>
        </p:txBody>
      </p:sp>
      <p:sp>
        <p:nvSpPr>
          <p:cNvPr id="378" name="Google Shape;378;p9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900">
              <a:solidFill>
                <a:srgbClr val="88888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9"/>
          <p:cNvSpPr txBox="1"/>
          <p:nvPr/>
        </p:nvSpPr>
        <p:spPr>
          <a:xfrm>
            <a:off x="616058" y="740250"/>
            <a:ext cx="799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Correlation between features and label: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" name="Google Shape;380;p9"/>
          <p:cNvSpPr txBox="1">
            <a:spLocks noGrp="1"/>
          </p:cNvSpPr>
          <p:nvPr>
            <p:ph type="body" idx="1"/>
          </p:nvPr>
        </p:nvSpPr>
        <p:spPr>
          <a:xfrm>
            <a:off x="4034118" y="2052918"/>
            <a:ext cx="3872753" cy="162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</a:p>
        </p:txBody>
      </p:sp>
      <p:pic>
        <p:nvPicPr>
          <p:cNvPr id="381" name="Google Shape;381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37950" y="1193525"/>
            <a:ext cx="6389376" cy="53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Presentation</Application>
  <PresentationFormat>Widescreen</PresentationFormat>
  <Paragraphs>188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</vt:lpstr>
      <vt:lpstr>Century Gothic</vt:lpstr>
      <vt:lpstr>Noto Sans Symbols</vt:lpstr>
      <vt:lpstr>Segoe Print</vt:lpstr>
      <vt:lpstr>Times New Roman</vt:lpstr>
      <vt:lpstr>Microsoft YaHei</vt:lpstr>
      <vt:lpstr>Arial Unicode MS</vt:lpstr>
      <vt:lpstr>Monoline</vt:lpstr>
      <vt:lpstr>BANKRUPTCY PREVENTION  GROUP NO : 2</vt:lpstr>
      <vt:lpstr>Business objective:</vt:lpstr>
      <vt:lpstr>PROJECT ARCHITECTURE      &amp; PROJECT  FLOW:</vt:lpstr>
      <vt:lpstr>DATA SET DETAILS:</vt:lpstr>
      <vt:lpstr>Data Set with top 5 rows:</vt:lpstr>
      <vt:lpstr>EXPLORATORY DATA ANALYSIS</vt:lpstr>
      <vt:lpstr>EXPLORATORY DATA ANALYSIS  (EDA)</vt:lpstr>
      <vt:lpstr>EXPLORATORY DATA ANALYSIS:</vt:lpstr>
      <vt:lpstr>CORRELATION HEATMAP</vt:lpstr>
      <vt:lpstr>PowerPoint 演示文稿</vt:lpstr>
      <vt:lpstr>PowerPoint 演示文稿</vt:lpstr>
      <vt:lpstr>PowerPoint 演示文稿</vt:lpstr>
      <vt:lpstr>COUNTPLOT FOR CLASS COLUMN</vt:lpstr>
      <vt:lpstr>COUNT GRAPH FOR WHOLE DATASET</vt:lpstr>
      <vt:lpstr>BOX PLOT BY CLASS</vt:lpstr>
      <vt:lpstr>DENSITY PLOT</vt:lpstr>
      <vt:lpstr>PAIRGRID  </vt:lpstr>
      <vt:lpstr>Model Building </vt:lpstr>
      <vt:lpstr>1. Logistic Regression</vt:lpstr>
      <vt:lpstr>2. Decision Tree Classifier</vt:lpstr>
      <vt:lpstr>3. Gradient Booster</vt:lpstr>
      <vt:lpstr>4. Random Forest</vt:lpstr>
      <vt:lpstr>5. Naïve Bayes</vt:lpstr>
      <vt:lpstr>Create a bar plot for the accuracy of each classifier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PREVENTION  GROUP NO : 2</dc:title>
  <dc:creator>HP</dc:creator>
  <cp:lastModifiedBy>G.S.AZARUDDIN</cp:lastModifiedBy>
  <cp:revision>3</cp:revision>
  <dcterms:created xsi:type="dcterms:W3CDTF">2024-09-18T16:02:26Z</dcterms:created>
  <dcterms:modified xsi:type="dcterms:W3CDTF">2024-09-18T16:08:28Z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51A16500FC8A46718A1600AEFB7A40E3</vt:lpwstr>
  </property>
  <property fmtid="{D5CDD505-2E9C-101B-9397-08002B2CF9AE}" pid="3" name="KSOProductBuildVer">
    <vt:lpwstr>1033-11.2.0.11537</vt:lpwstr>
  </property>
</Properties>
</file>