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1" r:id="rId5"/>
  </p:sldMasterIdLst>
  <p:notesMasterIdLst>
    <p:notesMasterId r:id="rId20"/>
  </p:notesMasterIdLst>
  <p:sldIdLst>
    <p:sldId id="269" r:id="rId6"/>
    <p:sldId id="259" r:id="rId7"/>
    <p:sldId id="302" r:id="rId8"/>
    <p:sldId id="303" r:id="rId9"/>
    <p:sldId id="304" r:id="rId10"/>
    <p:sldId id="305" r:id="rId11"/>
    <p:sldId id="307" r:id="rId12"/>
    <p:sldId id="309" r:id="rId13"/>
    <p:sldId id="310" r:id="rId14"/>
    <p:sldId id="312" r:id="rId15"/>
    <p:sldId id="313" r:id="rId16"/>
    <p:sldId id="316" r:id="rId17"/>
    <p:sldId id="314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kumar Subbiah" initials="SS" lastIdx="1" clrIdx="0">
    <p:extLst>
      <p:ext uri="{19B8F6BF-5375-455C-9EA6-DF929625EA0E}">
        <p15:presenceInfo xmlns:p15="http://schemas.microsoft.com/office/powerpoint/2012/main" userId="S::sivakumar.subbiah@elait.com::c3020296-95d8-49c0-8cd0-334029cae54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AECF"/>
    <a:srgbClr val="BFD9E8"/>
    <a:srgbClr val="000000"/>
    <a:srgbClr val="575757"/>
    <a:srgbClr val="2A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D19EC-7EF9-8641-352F-17658640805F}" v="16" dt="2021-06-29T04:37:34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Rajaraman" userId="S::divya.rajaraman@elait.com::f17d9d0e-1550-4913-a095-9eb2e57b2a1b" providerId="AD" clId="Web-{84AD19EC-7EF9-8641-352F-17658640805F}"/>
    <pc:docChg chg="modSld">
      <pc:chgData name="Divya Rajaraman" userId="S::divya.rajaraman@elait.com::f17d9d0e-1550-4913-a095-9eb2e57b2a1b" providerId="AD" clId="Web-{84AD19EC-7EF9-8641-352F-17658640805F}" dt="2021-06-29T04:37:34.046" v="6" actId="20577"/>
      <pc:docMkLst>
        <pc:docMk/>
      </pc:docMkLst>
      <pc:sldChg chg="modSp">
        <pc:chgData name="Divya Rajaraman" userId="S::divya.rajaraman@elait.com::f17d9d0e-1550-4913-a095-9eb2e57b2a1b" providerId="AD" clId="Web-{84AD19EC-7EF9-8641-352F-17658640805F}" dt="2021-06-29T04:37:34.046" v="6" actId="20577"/>
        <pc:sldMkLst>
          <pc:docMk/>
          <pc:sldMk cId="3030074200" sldId="314"/>
        </pc:sldMkLst>
        <pc:spChg chg="mod">
          <ac:chgData name="Divya Rajaraman" userId="S::divya.rajaraman@elait.com::f17d9d0e-1550-4913-a095-9eb2e57b2a1b" providerId="AD" clId="Web-{84AD19EC-7EF9-8641-352F-17658640805F}" dt="2021-06-29T04:37:34.046" v="6" actId="20577"/>
          <ac:spMkLst>
            <pc:docMk/>
            <pc:sldMk cId="3030074200" sldId="314"/>
            <ac:spMk id="6" creationId="{C6C67EB1-4378-40DC-9B00-71D5C09DAF9B}"/>
          </ac:spMkLst>
        </pc:spChg>
      </pc:sldChg>
      <pc:sldChg chg="modSp">
        <pc:chgData name="Divya Rajaraman" userId="S::divya.rajaraman@elait.com::f17d9d0e-1550-4913-a095-9eb2e57b2a1b" providerId="AD" clId="Web-{84AD19EC-7EF9-8641-352F-17658640805F}" dt="2021-06-29T04:26:02.586" v="2" actId="20577"/>
        <pc:sldMkLst>
          <pc:docMk/>
          <pc:sldMk cId="725805564" sldId="316"/>
        </pc:sldMkLst>
        <pc:spChg chg="mod">
          <ac:chgData name="Divya Rajaraman" userId="S::divya.rajaraman@elait.com::f17d9d0e-1550-4913-a095-9eb2e57b2a1b" providerId="AD" clId="Web-{84AD19EC-7EF9-8641-352F-17658640805F}" dt="2021-06-29T04:26:02.586" v="2" actId="20577"/>
          <ac:spMkLst>
            <pc:docMk/>
            <pc:sldMk cId="725805564" sldId="316"/>
            <ac:spMk id="6" creationId="{C6C67EB1-4378-40DC-9B00-71D5C09DAF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AE60-5D76-4791-8597-15E9C4D53385}" type="datetimeFigureOut">
              <a:rPr lang="en-ZA" smtClean="0"/>
              <a:t>2021/06/28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FAF3-147E-4D72-BBAA-9520619084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33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4825" y="3337038"/>
            <a:ext cx="2594566" cy="464043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/>
              <a:t>Empowering your data</a:t>
            </a:r>
            <a:br>
              <a:rPr lang="en-GB"/>
            </a:br>
            <a:r>
              <a:rPr lang="en-GB"/>
              <a:t>Empowering your business</a:t>
            </a:r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3B54C-7004-4CE7-8292-1576F711BC87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31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age Introduction Default One_ela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 rot="10800000">
            <a:off x="0" y="0"/>
            <a:ext cx="7548508" cy="6858000"/>
          </a:xfrm>
          <a:prstGeom prst="rect">
            <a:avLst/>
          </a:prstGeom>
          <a:solidFill>
            <a:srgbClr val="2A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253DCE0-8A6F-4785-9618-6642F096913F}"/>
              </a:ext>
            </a:extLst>
          </p:cNvPr>
          <p:cNvSpPr/>
          <p:nvPr userDrawn="1"/>
        </p:nvSpPr>
        <p:spPr>
          <a:xfrm rot="10800000">
            <a:off x="2019578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AD6B1-FB4F-4C53-BC3A-5BC4595CE816}"/>
              </a:ext>
            </a:extLst>
          </p:cNvPr>
          <p:cNvSpPr/>
          <p:nvPr userDrawn="1"/>
        </p:nvSpPr>
        <p:spPr>
          <a:xfrm>
            <a:off x="7543800" y="0"/>
            <a:ext cx="47590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9984" y="1602405"/>
            <a:ext cx="3296947" cy="1071349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ZA"/>
          </a:p>
        </p:txBody>
      </p:sp>
      <p:sp>
        <p:nvSpPr>
          <p:cNvPr id="71" name="Text Placeholder 49">
            <a:extLst>
              <a:ext uri="{FF2B5EF4-FFF2-40B4-BE49-F238E27FC236}">
                <a16:creationId xmlns:a16="http://schemas.microsoft.com/office/drawing/2014/main" id="{14E7DF4B-002F-4D23-8B71-A207BEC53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1602405"/>
            <a:ext cx="4390418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0E7436A8-ABC8-4034-A1BC-FFC1E1B35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984" y="2782472"/>
            <a:ext cx="3897216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sz="1200" noProof="0">
                <a:solidFill>
                  <a:schemeClr val="bg1"/>
                </a:solidFill>
              </a:defRPr>
            </a:lvl1pPr>
            <a:lvl2pPr>
              <a:defRPr sz="240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2588B-F286-4E24-BA30-FA3DBBFC09B1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1" name="Isosceles Triangle 3">
              <a:extLst>
                <a:ext uri="{FF2B5EF4-FFF2-40B4-BE49-F238E27FC236}">
                  <a16:creationId xmlns:a16="http://schemas.microsoft.com/office/drawing/2014/main" id="{7CE02E44-0110-4B2E-9AE3-6F71DDD2485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Isosceles Triangle 3">
              <a:extLst>
                <a:ext uri="{FF2B5EF4-FFF2-40B4-BE49-F238E27FC236}">
                  <a16:creationId xmlns:a16="http://schemas.microsoft.com/office/drawing/2014/main" id="{A3A4960C-3C38-4C63-92C6-397CCDD2E6C0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Isosceles Triangle 3">
              <a:extLst>
                <a:ext uri="{FF2B5EF4-FFF2-40B4-BE49-F238E27FC236}">
                  <a16:creationId xmlns:a16="http://schemas.microsoft.com/office/drawing/2014/main" id="{2C473A53-EF4F-4D94-BBB0-23D34AE99B01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Isosceles Triangle 3">
              <a:extLst>
                <a:ext uri="{FF2B5EF4-FFF2-40B4-BE49-F238E27FC236}">
                  <a16:creationId xmlns:a16="http://schemas.microsoft.com/office/drawing/2014/main" id="{650B4A17-6021-4034-AD11-8BE5A1F13D5F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Isosceles Triangle 3">
              <a:extLst>
                <a:ext uri="{FF2B5EF4-FFF2-40B4-BE49-F238E27FC236}">
                  <a16:creationId xmlns:a16="http://schemas.microsoft.com/office/drawing/2014/main" id="{17BBCDB9-7F5E-4FE2-A4F8-03419F6185A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Isosceles Triangle 3">
              <a:extLst>
                <a:ext uri="{FF2B5EF4-FFF2-40B4-BE49-F238E27FC236}">
                  <a16:creationId xmlns:a16="http://schemas.microsoft.com/office/drawing/2014/main" id="{3165E309-47E1-4713-ACF2-405774E3BE3D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Isosceles Triangle 3">
              <a:extLst>
                <a:ext uri="{FF2B5EF4-FFF2-40B4-BE49-F238E27FC236}">
                  <a16:creationId xmlns:a16="http://schemas.microsoft.com/office/drawing/2014/main" id="{09189E17-952D-4880-87B6-EBD8633429DA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5EC50178-9FDF-4050-8EF4-39C7AD25560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B7BAB-4423-49CF-A2F0-6F4762DE2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8CAA7D-E1B6-4343-B492-B2DA2F18B039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D043E90-51F1-4B59-B728-68F894532C0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Isosceles Triangle 3">
              <a:extLst>
                <a:ext uri="{FF2B5EF4-FFF2-40B4-BE49-F238E27FC236}">
                  <a16:creationId xmlns:a16="http://schemas.microsoft.com/office/drawing/2014/main" id="{B747E99D-7696-4450-B7D4-2387B8FE924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Isosceles Triangle 3">
              <a:extLst>
                <a:ext uri="{FF2B5EF4-FFF2-40B4-BE49-F238E27FC236}">
                  <a16:creationId xmlns:a16="http://schemas.microsoft.com/office/drawing/2014/main" id="{8AC09FCC-D7AE-476E-B7FE-AC037F0FBB4D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Isosceles Triangle 3">
              <a:extLst>
                <a:ext uri="{FF2B5EF4-FFF2-40B4-BE49-F238E27FC236}">
                  <a16:creationId xmlns:a16="http://schemas.microsoft.com/office/drawing/2014/main" id="{1CD7C5C4-C43A-47E6-B0A6-89794F15B505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Isosceles Triangle 3">
              <a:extLst>
                <a:ext uri="{FF2B5EF4-FFF2-40B4-BE49-F238E27FC236}">
                  <a16:creationId xmlns:a16="http://schemas.microsoft.com/office/drawing/2014/main" id="{7699F633-FF4E-4CC3-ACFF-8952BAD1B79E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Isosceles Triangle 3">
              <a:extLst>
                <a:ext uri="{FF2B5EF4-FFF2-40B4-BE49-F238E27FC236}">
                  <a16:creationId xmlns:a16="http://schemas.microsoft.com/office/drawing/2014/main" id="{4C86B7F6-E8F8-4FDB-BD77-BD3CBC1BD99B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Isosceles Triangle 3">
              <a:extLst>
                <a:ext uri="{FF2B5EF4-FFF2-40B4-BE49-F238E27FC236}">
                  <a16:creationId xmlns:a16="http://schemas.microsoft.com/office/drawing/2014/main" id="{0EF8FDB4-AC21-4408-A2D0-2E232851CED7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A53A3482-4F01-46D1-BDD3-B7477FD00641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22A62088-2E02-41F3-AC19-0B0224FD898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C485C32-FDAE-4502-BC9E-4B9E0F620098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A0287-7BE0-4851-A261-8B6BBCC262BA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02607-B6A9-4A0C-B782-A9473B074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56" name="Isosceles Triangle 3">
            <a:extLst>
              <a:ext uri="{FF2B5EF4-FFF2-40B4-BE49-F238E27FC236}">
                <a16:creationId xmlns:a16="http://schemas.microsoft.com/office/drawing/2014/main" id="{1D2F9A82-2AE0-4641-89C7-B9432A638587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50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12AE8B1-0554-4A7A-B37D-156B278B0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72" y="1924563"/>
            <a:ext cx="3722578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F68E3-7A38-4FEB-84FD-A12C28420197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50" name="Isosceles Triangle 3">
              <a:extLst>
                <a:ext uri="{FF2B5EF4-FFF2-40B4-BE49-F238E27FC236}">
                  <a16:creationId xmlns:a16="http://schemas.microsoft.com/office/drawing/2014/main" id="{ED0B33C2-F6CD-4562-9579-7E3D20450214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Isosceles Triangle 3">
              <a:extLst>
                <a:ext uri="{FF2B5EF4-FFF2-40B4-BE49-F238E27FC236}">
                  <a16:creationId xmlns:a16="http://schemas.microsoft.com/office/drawing/2014/main" id="{AFAB7FF6-8A81-41A3-ADBD-33F7312D14E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95336079-66FC-4A3F-B2CD-DADE098FDEB5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5236445F-3E03-4F8F-9B93-D753C874BB6C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A2BA9CD2-FB12-4BDD-8074-70D2844C4C0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51276940-3D58-41A7-91C8-08C29F064074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0691C31B-9BCE-4C8D-95C2-239F0C890C96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DE008EB-92F2-4801-BA4B-D35DDA54CFE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AC99A32C-2BFB-43E2-BA98-1DD33795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8B2A5DDC-AB44-4C7B-B381-DD24A56B9D95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3AFCB-6E36-4421-B226-D57FE361699E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8E11E7-1007-4CD2-98A9-FA6240804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7BAD0DA8-B8E2-43B3-9273-DB19C41C44CB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700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Points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30B43-93CE-4C24-B7C4-FB48EDF83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5811" y="1578622"/>
            <a:ext cx="9874006" cy="116457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F69D86B-7570-42BD-957F-3B046A47BE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5811" y="3067050"/>
            <a:ext cx="9874006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4DEE7F-239A-4899-9204-DED155116D53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DA411891-978F-47D8-94B7-863955829E45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Isosceles Triangle 3">
              <a:extLst>
                <a:ext uri="{FF2B5EF4-FFF2-40B4-BE49-F238E27FC236}">
                  <a16:creationId xmlns:a16="http://schemas.microsoft.com/office/drawing/2014/main" id="{8269CE25-1A76-407F-A10B-D6233793268F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E0D02B47-1FD6-434B-9C3E-778B33D0FB69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0FC81527-48EA-42E8-9103-D5AEF54C6E98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8D10CC0B-940C-4CD5-9830-3350A70F8A16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8C001878-8B15-4155-90A4-E4E70467BD6A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8CFE34C7-5E49-4C88-BE2F-ECBC78443F64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0FB041F-E4AD-40D7-A105-C158707C8155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6C65CB0-F709-4D80-860B-2D5AA771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A991021A-785A-4523-9934-0C76AC6F6DC6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475A7D-5294-4C33-AF62-A620675B8F7C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FFB555-9F02-4FEB-88D7-19887956E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C01BD928-D668-42B5-B0C4-FD33DEF707CD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85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411EE-D25E-4698-849C-43EFCDBCF144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9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3B54C-7004-4CE7-8292-1576F711BC87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7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age Introduction Default One_ela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 rot="10800000">
            <a:off x="0" y="0"/>
            <a:ext cx="7548508" cy="6858000"/>
          </a:xfrm>
          <a:prstGeom prst="rect">
            <a:avLst/>
          </a:prstGeom>
          <a:solidFill>
            <a:srgbClr val="2A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253DCE0-8A6F-4785-9618-6642F096913F}"/>
              </a:ext>
            </a:extLst>
          </p:cNvPr>
          <p:cNvSpPr/>
          <p:nvPr userDrawn="1"/>
        </p:nvSpPr>
        <p:spPr>
          <a:xfrm rot="10800000">
            <a:off x="2019578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AD6B1-FB4F-4C53-BC3A-5BC4595CE816}"/>
              </a:ext>
            </a:extLst>
          </p:cNvPr>
          <p:cNvSpPr/>
          <p:nvPr userDrawn="1"/>
        </p:nvSpPr>
        <p:spPr>
          <a:xfrm>
            <a:off x="7543800" y="0"/>
            <a:ext cx="47590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9984" y="1602405"/>
            <a:ext cx="3296947" cy="1071349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ZA"/>
          </a:p>
        </p:txBody>
      </p:sp>
      <p:sp>
        <p:nvSpPr>
          <p:cNvPr id="71" name="Text Placeholder 49">
            <a:extLst>
              <a:ext uri="{FF2B5EF4-FFF2-40B4-BE49-F238E27FC236}">
                <a16:creationId xmlns:a16="http://schemas.microsoft.com/office/drawing/2014/main" id="{14E7DF4B-002F-4D23-8B71-A207BEC53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1602405"/>
            <a:ext cx="4390418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0E7436A8-ABC8-4034-A1BC-FFC1E1B35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984" y="2782472"/>
            <a:ext cx="3897216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sz="1200" noProof="0">
                <a:solidFill>
                  <a:schemeClr val="bg1"/>
                </a:solidFill>
              </a:defRPr>
            </a:lvl1pPr>
            <a:lvl2pPr>
              <a:defRPr sz="240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2588B-F286-4E24-BA30-FA3DBBFC09B1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1" name="Isosceles Triangle 3">
              <a:extLst>
                <a:ext uri="{FF2B5EF4-FFF2-40B4-BE49-F238E27FC236}">
                  <a16:creationId xmlns:a16="http://schemas.microsoft.com/office/drawing/2014/main" id="{7CE02E44-0110-4B2E-9AE3-6F71DDD2485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Isosceles Triangle 3">
              <a:extLst>
                <a:ext uri="{FF2B5EF4-FFF2-40B4-BE49-F238E27FC236}">
                  <a16:creationId xmlns:a16="http://schemas.microsoft.com/office/drawing/2014/main" id="{A3A4960C-3C38-4C63-92C6-397CCDD2E6C0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Isosceles Triangle 3">
              <a:extLst>
                <a:ext uri="{FF2B5EF4-FFF2-40B4-BE49-F238E27FC236}">
                  <a16:creationId xmlns:a16="http://schemas.microsoft.com/office/drawing/2014/main" id="{2C473A53-EF4F-4D94-BBB0-23D34AE99B01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Isosceles Triangle 3">
              <a:extLst>
                <a:ext uri="{FF2B5EF4-FFF2-40B4-BE49-F238E27FC236}">
                  <a16:creationId xmlns:a16="http://schemas.microsoft.com/office/drawing/2014/main" id="{650B4A17-6021-4034-AD11-8BE5A1F13D5F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Isosceles Triangle 3">
              <a:extLst>
                <a:ext uri="{FF2B5EF4-FFF2-40B4-BE49-F238E27FC236}">
                  <a16:creationId xmlns:a16="http://schemas.microsoft.com/office/drawing/2014/main" id="{17BBCDB9-7F5E-4FE2-A4F8-03419F6185A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Isosceles Triangle 3">
              <a:extLst>
                <a:ext uri="{FF2B5EF4-FFF2-40B4-BE49-F238E27FC236}">
                  <a16:creationId xmlns:a16="http://schemas.microsoft.com/office/drawing/2014/main" id="{3165E309-47E1-4713-ACF2-405774E3BE3D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Isosceles Triangle 3">
              <a:extLst>
                <a:ext uri="{FF2B5EF4-FFF2-40B4-BE49-F238E27FC236}">
                  <a16:creationId xmlns:a16="http://schemas.microsoft.com/office/drawing/2014/main" id="{09189E17-952D-4880-87B6-EBD8633429DA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5EC50178-9FDF-4050-8EF4-39C7AD25560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B7BAB-4423-49CF-A2F0-6F4762DE2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8CAA7D-E1B6-4343-B492-B2DA2F18B039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D043E90-51F1-4B59-B728-68F894532C0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Isosceles Triangle 3">
              <a:extLst>
                <a:ext uri="{FF2B5EF4-FFF2-40B4-BE49-F238E27FC236}">
                  <a16:creationId xmlns:a16="http://schemas.microsoft.com/office/drawing/2014/main" id="{B747E99D-7696-4450-B7D4-2387B8FE924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Isosceles Triangle 3">
              <a:extLst>
                <a:ext uri="{FF2B5EF4-FFF2-40B4-BE49-F238E27FC236}">
                  <a16:creationId xmlns:a16="http://schemas.microsoft.com/office/drawing/2014/main" id="{8AC09FCC-D7AE-476E-B7FE-AC037F0FBB4D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Isosceles Triangle 3">
              <a:extLst>
                <a:ext uri="{FF2B5EF4-FFF2-40B4-BE49-F238E27FC236}">
                  <a16:creationId xmlns:a16="http://schemas.microsoft.com/office/drawing/2014/main" id="{1CD7C5C4-C43A-47E6-B0A6-89794F15B505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Isosceles Triangle 3">
              <a:extLst>
                <a:ext uri="{FF2B5EF4-FFF2-40B4-BE49-F238E27FC236}">
                  <a16:creationId xmlns:a16="http://schemas.microsoft.com/office/drawing/2014/main" id="{7699F633-FF4E-4CC3-ACFF-8952BAD1B79E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Isosceles Triangle 3">
              <a:extLst>
                <a:ext uri="{FF2B5EF4-FFF2-40B4-BE49-F238E27FC236}">
                  <a16:creationId xmlns:a16="http://schemas.microsoft.com/office/drawing/2014/main" id="{4C86B7F6-E8F8-4FDB-BD77-BD3CBC1BD99B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Isosceles Triangle 3">
              <a:extLst>
                <a:ext uri="{FF2B5EF4-FFF2-40B4-BE49-F238E27FC236}">
                  <a16:creationId xmlns:a16="http://schemas.microsoft.com/office/drawing/2014/main" id="{0EF8FDB4-AC21-4408-A2D0-2E232851CED7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A53A3482-4F01-46D1-BDD3-B7477FD00641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22A62088-2E02-41F3-AC19-0B0224FD898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C485C32-FDAE-4502-BC9E-4B9E0F620098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A0287-7BE0-4851-A261-8B6BBCC262BA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02607-B6A9-4A0C-B782-A9473B0741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56" name="Isosceles Triangle 3">
            <a:extLst>
              <a:ext uri="{FF2B5EF4-FFF2-40B4-BE49-F238E27FC236}">
                <a16:creationId xmlns:a16="http://schemas.microsoft.com/office/drawing/2014/main" id="{1D2F9A82-2AE0-4641-89C7-B9432A638587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2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12AE8B1-0554-4A7A-B37D-156B278B0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72" y="1924563"/>
            <a:ext cx="3722578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F68E3-7A38-4FEB-84FD-A12C28420197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50" name="Isosceles Triangle 3">
              <a:extLst>
                <a:ext uri="{FF2B5EF4-FFF2-40B4-BE49-F238E27FC236}">
                  <a16:creationId xmlns:a16="http://schemas.microsoft.com/office/drawing/2014/main" id="{ED0B33C2-F6CD-4562-9579-7E3D20450214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Isosceles Triangle 3">
              <a:extLst>
                <a:ext uri="{FF2B5EF4-FFF2-40B4-BE49-F238E27FC236}">
                  <a16:creationId xmlns:a16="http://schemas.microsoft.com/office/drawing/2014/main" id="{AFAB7FF6-8A81-41A3-ADBD-33F7312D14E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95336079-66FC-4A3F-B2CD-DADE098FDEB5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5236445F-3E03-4F8F-9B93-D753C874BB6C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A2BA9CD2-FB12-4BDD-8074-70D2844C4C0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51276940-3D58-41A7-91C8-08C29F064074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0691C31B-9BCE-4C8D-95C2-239F0C890C96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DE008EB-92F2-4801-BA4B-D35DDA54CFE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AC99A32C-2BFB-43E2-BA98-1DD33795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8B2A5DDC-AB44-4C7B-B381-DD24A56B9D95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3AFCB-6E36-4421-B226-D57FE361699E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8E11E7-1007-4CD2-98A9-FA6240804C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7BAD0DA8-B8E2-43B3-9273-DB19C41C44CB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968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Points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30B43-93CE-4C24-B7C4-FB48EDF83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5811" y="1578622"/>
            <a:ext cx="9874006" cy="116457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F69D86B-7570-42BD-957F-3B046A47BE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5811" y="3067050"/>
            <a:ext cx="9874006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4DEE7F-239A-4899-9204-DED155116D53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DA411891-978F-47D8-94B7-863955829E45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Isosceles Triangle 3">
              <a:extLst>
                <a:ext uri="{FF2B5EF4-FFF2-40B4-BE49-F238E27FC236}">
                  <a16:creationId xmlns:a16="http://schemas.microsoft.com/office/drawing/2014/main" id="{8269CE25-1A76-407F-A10B-D6233793268F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E0D02B47-1FD6-434B-9C3E-778B33D0FB69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0FC81527-48EA-42E8-9103-D5AEF54C6E98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8D10CC0B-940C-4CD5-9830-3350A70F8A16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8C001878-8B15-4155-90A4-E4E70467BD6A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8CFE34C7-5E49-4C88-BE2F-ECBC78443F64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0FB041F-E4AD-40D7-A105-C158707C8155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6C65CB0-F709-4D80-860B-2D5AA771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A991021A-785A-4523-9934-0C76AC6F6DC6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475A7D-5294-4C33-AF62-A620675B8F7C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FFB555-9F02-4FEB-88D7-19887956E3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C01BD928-D668-42B5-B0C4-FD33DEF707CD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4825" y="3337038"/>
            <a:ext cx="2594566" cy="464043"/>
          </a:xfrm>
        </p:spPr>
        <p:txBody>
          <a:bodyPr anchor="t">
            <a:normAutofit/>
          </a:bodyPr>
          <a:lstStyle>
            <a:lvl1pPr algn="r">
              <a:lnSpc>
                <a:spcPct val="100000"/>
              </a:lnSpc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GB"/>
              <a:t>Empowering your data</a:t>
            </a:r>
            <a:br>
              <a:rPr lang="en-GB"/>
            </a:br>
            <a:r>
              <a:rPr lang="en-GB"/>
              <a:t>Empowering your business</a:t>
            </a:r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2731482"/>
            <a:ext cx="2109286" cy="4640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411EE-D25E-4698-849C-43EFCDBCF144}"/>
              </a:ext>
            </a:extLst>
          </p:cNvPr>
          <p:cNvSpPr txBox="1"/>
          <p:nvPr userDrawn="1"/>
        </p:nvSpPr>
        <p:spPr>
          <a:xfrm>
            <a:off x="8124825" y="3337037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1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3257-E75B-496C-BF2D-AADFF84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1B79-A025-4C09-8102-112E8A08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DB2B-3433-4B8A-B2A6-619EA013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F123-1F36-489B-AC5F-0A3401572808}" type="datetimeFigureOut">
              <a:rPr lang="en-ZA" smtClean="0"/>
              <a:t>2021/06/28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9255-954F-4707-B97E-2AF4E63F4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8A35-9F06-4577-88CD-28AA9C83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E04C7-2541-437C-9D7B-55FE7DB1DCB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49813" y="6705600"/>
            <a:ext cx="2336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Elait Limited. All Rights Reserved. Internal.</a:t>
            </a:r>
          </a:p>
        </p:txBody>
      </p:sp>
    </p:spTree>
    <p:extLst>
      <p:ext uri="{BB962C8B-B14F-4D97-AF65-F5344CB8AC3E}">
        <p14:creationId xmlns:p14="http://schemas.microsoft.com/office/powerpoint/2010/main" val="12391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79" r:id="rId3"/>
    <p:sldLayoutId id="2147483678" r:id="rId4"/>
    <p:sldLayoutId id="2147483649" r:id="rId5"/>
    <p:sldLayoutId id="2147483673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3257-E75B-496C-BF2D-AADFF84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1B79-A025-4C09-8102-112E8A08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DB2B-3433-4B8A-B2A6-619EA013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F123-1F36-489B-AC5F-0A3401572808}" type="datetimeFigureOut">
              <a:rPr lang="en-ZA" smtClean="0"/>
              <a:t>2021/06/28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9255-954F-4707-B97E-2AF4E63F4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8A35-9F06-4577-88CD-28AA9C83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5543D-147C-47DF-929B-649A3B688F4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49813" y="6705600"/>
            <a:ext cx="23368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Elait Limited. All Rights Reserved. Internal.</a:t>
            </a:r>
          </a:p>
        </p:txBody>
      </p:sp>
    </p:spTree>
    <p:extLst>
      <p:ext uri="{BB962C8B-B14F-4D97-AF65-F5344CB8AC3E}">
        <p14:creationId xmlns:p14="http://schemas.microsoft.com/office/powerpoint/2010/main" val="157391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63CA5-7D2E-40B1-A0B5-7791E77201FA}"/>
              </a:ext>
            </a:extLst>
          </p:cNvPr>
          <p:cNvSpPr txBox="1"/>
          <p:nvPr/>
        </p:nvSpPr>
        <p:spPr>
          <a:xfrm>
            <a:off x="5486400" y="1519084"/>
            <a:ext cx="3746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DDL: View, Index, Sequence, Synonym</a:t>
            </a:r>
          </a:p>
        </p:txBody>
      </p:sp>
    </p:spTree>
    <p:extLst>
      <p:ext uri="{BB962C8B-B14F-4D97-AF65-F5344CB8AC3E}">
        <p14:creationId xmlns:p14="http://schemas.microsoft.com/office/powerpoint/2010/main" val="51116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4" y="1682559"/>
            <a:ext cx="106491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273239"/>
                </a:solidFill>
                <a:effectLst/>
                <a:ea typeface="Calibri" panose="020F0502020204030204" pitchFamily="34" charset="0"/>
              </a:rPr>
              <a:t>Sequence is a set of integers 1, 2, 3, … that are generated and supported by some database systems to produce unique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</a:rPr>
              <a:t>A sequence in PostgreSQL is a user-defined schema-bound object that generates a sequence of integers based on a specified specification.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8E5E43-4A9C-42E1-800E-6D733B290F95}"/>
              </a:ext>
            </a:extLst>
          </p:cNvPr>
          <p:cNvSpPr txBox="1">
            <a:spLocks/>
          </p:cNvSpPr>
          <p:nvPr/>
        </p:nvSpPr>
        <p:spPr>
          <a:xfrm>
            <a:off x="1031534" y="863851"/>
            <a:ext cx="7978181" cy="61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75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What is Sequence?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78D00-59D9-488A-A6FF-95BA901D269C}"/>
              </a:ext>
            </a:extLst>
          </p:cNvPr>
          <p:cNvSpPr txBox="1"/>
          <p:nvPr/>
        </p:nvSpPr>
        <p:spPr>
          <a:xfrm>
            <a:off x="1257761" y="2814784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Create Sequence</a:t>
            </a:r>
          </a:p>
          <a:p>
            <a:r>
              <a:rPr lang="en-US" dirty="0"/>
              <a:t>CREATE SEQUENCE JOB_SEQ1 start 400;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4698A-9D47-454D-974D-4EE6BC73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61" y="3472962"/>
            <a:ext cx="9778949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756B3-EF4D-408E-814B-331AE4CD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74" y="5323395"/>
            <a:ext cx="7429500" cy="96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A9381-D987-4D51-B79D-BC09421A4C31}"/>
              </a:ext>
            </a:extLst>
          </p:cNvPr>
          <p:cNvSpPr txBox="1"/>
          <p:nvPr/>
        </p:nvSpPr>
        <p:spPr>
          <a:xfrm>
            <a:off x="1257760" y="4605187"/>
            <a:ext cx="841718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Insert Sequence:</a:t>
            </a:r>
          </a:p>
          <a:p>
            <a:r>
              <a:rPr lang="en-US" dirty="0"/>
              <a:t>INSERT INTO JOBS_DUP values (</a:t>
            </a:r>
            <a:r>
              <a:rPr lang="en-US" dirty="0" err="1"/>
              <a:t>nextval</a:t>
            </a:r>
            <a:r>
              <a:rPr lang="en-US" dirty="0"/>
              <a:t>('JOB_SEQ1'), 'IT', 900000, 99000);</a:t>
            </a:r>
          </a:p>
        </p:txBody>
      </p:sp>
    </p:spTree>
    <p:extLst>
      <p:ext uri="{BB962C8B-B14F-4D97-AF65-F5344CB8AC3E}">
        <p14:creationId xmlns:p14="http://schemas.microsoft.com/office/powerpoint/2010/main" val="166046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Sequence Continue..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AFE7C-E04B-4967-B87F-CB90798E4BE1}"/>
              </a:ext>
            </a:extLst>
          </p:cNvPr>
          <p:cNvSpPr txBox="1"/>
          <p:nvPr/>
        </p:nvSpPr>
        <p:spPr>
          <a:xfrm>
            <a:off x="1031535" y="669853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Alter Sequence</a:t>
            </a:r>
          </a:p>
          <a:p>
            <a:r>
              <a:rPr lang="en-US" dirty="0"/>
              <a:t>ALTER SEQUENCE JOB_SEQ1 restart start with 500;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3C41-EDEC-4A81-8A46-8436BA092018}"/>
              </a:ext>
            </a:extLst>
          </p:cNvPr>
          <p:cNvSpPr txBox="1"/>
          <p:nvPr/>
        </p:nvSpPr>
        <p:spPr>
          <a:xfrm>
            <a:off x="1031535" y="3886373"/>
            <a:ext cx="857754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Drop Sequence</a:t>
            </a:r>
          </a:p>
          <a:p>
            <a:r>
              <a:rPr lang="en-US" dirty="0"/>
              <a:t>DROP SEQUENCE JOB_SEQ1;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AB970-63C8-495B-8093-301C9376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5" y="1587411"/>
            <a:ext cx="10244138" cy="752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9F1F5-81AF-4DDB-B5A1-05FF68C56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20" y="2485731"/>
            <a:ext cx="5819599" cy="1128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3D804D-9200-4639-9EA1-31AEA92300BF}"/>
              </a:ext>
            </a:extLst>
          </p:cNvPr>
          <p:cNvSpPr txBox="1"/>
          <p:nvPr/>
        </p:nvSpPr>
        <p:spPr>
          <a:xfrm>
            <a:off x="1031535" y="278562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CURRVAL('JOB_SEQ1');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B88E41-5DA3-4BD8-87E8-5BB9AE012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32" y="4946232"/>
            <a:ext cx="8577547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7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Sequence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4" y="1682559"/>
            <a:ext cx="1064918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+mn-lt"/>
                <a:cs typeface="+mn-lt"/>
              </a:rPr>
              <a:t>Sequence is a set of integers 1, 2, 3, … that are generated and supported by some database systems to produce unique values</a:t>
            </a:r>
            <a:r>
              <a:rPr lang="en-GB" dirty="0">
                <a:solidFill>
                  <a:srgbClr val="262626"/>
                </a:solidFill>
                <a:ea typeface="+mn-lt"/>
              </a:rPr>
              <a:t>.</a:t>
            </a:r>
            <a:r>
              <a:rPr lang="en-GB" dirty="0">
                <a:solidFill>
                  <a:srgbClr val="273239"/>
                </a:solidFill>
                <a:ea typeface="Calibri" panose="020F0502020204030204" pitchFamily="34" charset="0"/>
              </a:rPr>
              <a:t> </a:t>
            </a:r>
            <a:endParaRPr lang="en-GB" sz="1800" dirty="0">
              <a:solidFill>
                <a:srgbClr val="273239"/>
              </a:solidFill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</a:rPr>
              <a:t>A sequence in PostgreSQL is a user-defined schema-bound object that generates a sequence of integers based on a specified specification.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8E5E43-4A9C-42E1-800E-6D733B290F95}"/>
              </a:ext>
            </a:extLst>
          </p:cNvPr>
          <p:cNvSpPr txBox="1">
            <a:spLocks/>
          </p:cNvSpPr>
          <p:nvPr/>
        </p:nvSpPr>
        <p:spPr>
          <a:xfrm>
            <a:off x="1031534" y="863851"/>
            <a:ext cx="7978181" cy="61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75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What is Sequence?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F78D00-59D9-488A-A6FF-95BA901D269C}"/>
              </a:ext>
            </a:extLst>
          </p:cNvPr>
          <p:cNvSpPr txBox="1"/>
          <p:nvPr/>
        </p:nvSpPr>
        <p:spPr>
          <a:xfrm>
            <a:off x="1257761" y="2814784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Create Sequence</a:t>
            </a:r>
          </a:p>
          <a:p>
            <a:r>
              <a:rPr lang="en-US" dirty="0"/>
              <a:t>CREATE SEQUENCE JOB_SEQ1 start 400;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4698A-9D47-454D-974D-4EE6BC73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61" y="3472962"/>
            <a:ext cx="9778949" cy="819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756B3-EF4D-408E-814B-331AE4CD9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74" y="5323395"/>
            <a:ext cx="7429500" cy="962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A9381-D987-4D51-B79D-BC09421A4C31}"/>
              </a:ext>
            </a:extLst>
          </p:cNvPr>
          <p:cNvSpPr txBox="1"/>
          <p:nvPr/>
        </p:nvSpPr>
        <p:spPr>
          <a:xfrm>
            <a:off x="1257760" y="4605187"/>
            <a:ext cx="841718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Insert Sequence:</a:t>
            </a:r>
          </a:p>
          <a:p>
            <a:r>
              <a:rPr lang="en-US" dirty="0"/>
              <a:t>INSERT INTO JOBS_DUP values (</a:t>
            </a:r>
            <a:r>
              <a:rPr lang="en-US" dirty="0" err="1"/>
              <a:t>nextval</a:t>
            </a:r>
            <a:r>
              <a:rPr lang="en-US" dirty="0"/>
              <a:t>('JOB_SEQ1'), 'IT', 900000, 99000);</a:t>
            </a:r>
          </a:p>
        </p:txBody>
      </p:sp>
    </p:spTree>
    <p:extLst>
      <p:ext uri="{BB962C8B-B14F-4D97-AF65-F5344CB8AC3E}">
        <p14:creationId xmlns:p14="http://schemas.microsoft.com/office/powerpoint/2010/main" val="72580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4" y="1221162"/>
            <a:ext cx="10649188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73239"/>
                </a:solidFill>
                <a:ea typeface="Calibri" panose="020F0502020204030204" pitchFamily="34" charset="0"/>
              </a:rPr>
              <a:t>A</a:t>
            </a:r>
            <a:r>
              <a:rPr lang="en-GB" sz="1800" dirty="0">
                <a:solidFill>
                  <a:srgbClr val="273239"/>
                </a:solidFill>
                <a:effectLst/>
                <a:ea typeface="Calibri" panose="020F0502020204030204" pitchFamily="34" charset="0"/>
              </a:rPr>
              <a:t> </a:t>
            </a:r>
            <a:r>
              <a:rPr lang="en-US" b="1" dirty="0">
                <a:effectLst/>
              </a:rPr>
              <a:t>SYNONYM</a:t>
            </a:r>
            <a:r>
              <a:rPr lang="en-US" dirty="0">
                <a:effectLst/>
              </a:rPr>
              <a:t> provides another name for database object, referred to as original object, that may exist on a local or another server.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/>
              <a:t>It is used to simplify accessing the objects by creating another name for the object.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/>
              <a:t>We can also say Synonym is an alias of the object.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/>
              <a:t>To create a synonym, a user should have admin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database administrator can create a public synonym accessible to all users and can specifically grant the </a:t>
            </a:r>
            <a:r>
              <a:rPr lang="en-US" b="1" dirty="0"/>
              <a:t>CREATE PUBLIC SYNONYM </a:t>
            </a:r>
            <a:r>
              <a:rPr lang="en-US" dirty="0"/>
              <a:t>privilege to any user, and that user can create public synonyms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8E5E43-4A9C-42E1-800E-6D733B290F95}"/>
              </a:ext>
            </a:extLst>
          </p:cNvPr>
          <p:cNvSpPr txBox="1">
            <a:spLocks/>
          </p:cNvSpPr>
          <p:nvPr/>
        </p:nvSpPr>
        <p:spPr>
          <a:xfrm>
            <a:off x="1031534" y="681731"/>
            <a:ext cx="7978181" cy="61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75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What is Synonyms?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F8F07-F13E-4568-B5E6-33C512FFEC78}"/>
              </a:ext>
            </a:extLst>
          </p:cNvPr>
          <p:cNvSpPr txBox="1"/>
          <p:nvPr/>
        </p:nvSpPr>
        <p:spPr>
          <a:xfrm>
            <a:off x="1031534" y="334995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Synonym:</a:t>
            </a:r>
          </a:p>
          <a:p>
            <a:r>
              <a:rPr lang="en-US" dirty="0"/>
              <a:t>CREATE SYNONYM syn1 FOR employees_dup2;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1CEFB-2BED-4B91-8F56-9647B83F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4" y="4068917"/>
            <a:ext cx="9749537" cy="1343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871D03-3177-4C63-8A05-D469EBE44D36}"/>
              </a:ext>
            </a:extLst>
          </p:cNvPr>
          <p:cNvSpPr txBox="1"/>
          <p:nvPr/>
        </p:nvSpPr>
        <p:spPr>
          <a:xfrm>
            <a:off x="1166351" y="552993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Drop Synonym:</a:t>
            </a:r>
          </a:p>
          <a:p>
            <a:r>
              <a:rPr lang="en-US" dirty="0"/>
              <a:t>DROP SYNONYM syn1;</a:t>
            </a:r>
          </a:p>
        </p:txBody>
      </p:sp>
    </p:spTree>
    <p:extLst>
      <p:ext uri="{BB962C8B-B14F-4D97-AF65-F5344CB8AC3E}">
        <p14:creationId xmlns:p14="http://schemas.microsoft.com/office/powerpoint/2010/main" val="3030074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EC3C9-555A-4F0C-B908-9907C294BB35}"/>
              </a:ext>
            </a:extLst>
          </p:cNvPr>
          <p:cNvSpPr txBox="1"/>
          <p:nvPr/>
        </p:nvSpPr>
        <p:spPr>
          <a:xfrm>
            <a:off x="3649024" y="2198330"/>
            <a:ext cx="53606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Thank You</a:t>
            </a:r>
            <a:endParaRPr lang="en-US" sz="3600" b="1" i="0" kern="1200" dirty="0">
              <a:solidFill>
                <a:schemeClr val="accent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86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518C2-DDAB-474C-85E1-DB51F8EC6EFA}"/>
              </a:ext>
            </a:extLst>
          </p:cNvPr>
          <p:cNvSpPr txBox="1"/>
          <p:nvPr/>
        </p:nvSpPr>
        <p:spPr>
          <a:xfrm>
            <a:off x="5161936" y="840657"/>
            <a:ext cx="3937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ZA" sz="3200" b="1" dirty="0">
                <a:solidFill>
                  <a:schemeClr val="accent1"/>
                </a:solidFill>
                <a:latin typeface="+mj-lt"/>
              </a:rPr>
              <a:t>AGENDA</a:t>
            </a:r>
            <a:endParaRPr lang="en-US" sz="3200" b="1" i="0" kern="1200" dirty="0">
              <a:solidFill>
                <a:srgbClr val="000000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7FBF7-9A41-4736-8CF6-E574AE8EB57F}"/>
              </a:ext>
            </a:extLst>
          </p:cNvPr>
          <p:cNvSpPr txBox="1"/>
          <p:nvPr/>
        </p:nvSpPr>
        <p:spPr>
          <a:xfrm>
            <a:off x="4984955" y="1887794"/>
            <a:ext cx="57518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accent1"/>
                </a:solidFill>
                <a:latin typeface="+mn-lt"/>
              </a:rPr>
              <a:t>What is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1"/>
                </a:solidFill>
              </a:rPr>
              <a:t>Create/Alter/Drop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accent1"/>
                </a:solidFill>
                <a:latin typeface="+mn-lt"/>
              </a:rPr>
              <a:t>What is Index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accent1"/>
                </a:solidFill>
                <a:latin typeface="+mn-lt"/>
              </a:rPr>
              <a:t>Create/ Alter/Drop Index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accent1"/>
                </a:solidFill>
                <a:latin typeface="+mn-lt"/>
              </a:rPr>
              <a:t>What is Sequence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sz="1800" dirty="0">
                <a:solidFill>
                  <a:schemeClr val="accent1"/>
                </a:solidFill>
                <a:latin typeface="+mn-lt"/>
              </a:rPr>
              <a:t>Create/Alter/Drop Sequence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accent1"/>
                </a:solidFill>
              </a:rPr>
              <a:t>What is Synonyms.</a:t>
            </a:r>
            <a:br>
              <a:rPr lang="en-ZA" sz="1800" dirty="0">
                <a:solidFill>
                  <a:schemeClr val="accent1"/>
                </a:solidFill>
                <a:latin typeface="+mn-lt"/>
              </a:rPr>
            </a:br>
            <a:br>
              <a:rPr lang="en-ZA" sz="1800" dirty="0">
                <a:solidFill>
                  <a:schemeClr val="accent1"/>
                </a:solidFill>
                <a:latin typeface="+mn-lt"/>
              </a:rPr>
            </a:br>
            <a:br>
              <a:rPr lang="en-ZA" sz="1800" dirty="0">
                <a:solidFill>
                  <a:schemeClr val="accent1"/>
                </a:solidFill>
                <a:latin typeface="+mn-lt"/>
              </a:rPr>
            </a:br>
            <a:br>
              <a:rPr lang="en-ZA" sz="1800" dirty="0">
                <a:solidFill>
                  <a:schemeClr val="accent1"/>
                </a:solidFill>
                <a:latin typeface="+mn-lt"/>
              </a:rPr>
            </a:br>
            <a:br>
              <a:rPr lang="en-ZA" sz="1800" dirty="0">
                <a:solidFill>
                  <a:schemeClr val="accent1"/>
                </a:solidFill>
                <a:latin typeface="+mn-lt"/>
              </a:rPr>
            </a:br>
            <a:br>
              <a:rPr lang="en-ZA" sz="2000" dirty="0">
                <a:solidFill>
                  <a:schemeClr val="accent1"/>
                </a:solidFill>
              </a:rPr>
            </a:br>
            <a:br>
              <a:rPr lang="en-US" sz="1400" dirty="0">
                <a:latin typeface="Calibri"/>
                <a:cs typeface="Calibri"/>
              </a:rPr>
            </a:br>
            <a:br>
              <a:rPr lang="en-US" sz="1400" dirty="0">
                <a:latin typeface="Calibri"/>
                <a:cs typeface="Calibri"/>
              </a:rPr>
            </a:br>
            <a:br>
              <a:rPr lang="en-US" sz="1400" dirty="0">
                <a:solidFill>
                  <a:srgbClr val="262626"/>
                </a:solidFill>
              </a:rPr>
            </a:br>
            <a:br>
              <a:rPr lang="en-US" sz="1400" dirty="0">
                <a:latin typeface="Calibri"/>
                <a:cs typeface="Calibri"/>
              </a:rPr>
            </a:br>
            <a:br>
              <a:rPr lang="en-US" sz="1400" dirty="0">
                <a:latin typeface="Calibri"/>
                <a:cs typeface="Calibri"/>
              </a:rPr>
            </a:br>
            <a:endParaRPr lang="en-US" sz="18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00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A739C-6306-4368-8EC7-E85FCCFB4A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1D77BF-0386-422E-B9EB-4AFC462930EB}"/>
              </a:ext>
            </a:extLst>
          </p:cNvPr>
          <p:cNvSpPr txBox="1">
            <a:spLocks/>
          </p:cNvSpPr>
          <p:nvPr/>
        </p:nvSpPr>
        <p:spPr>
          <a:xfrm>
            <a:off x="1043441" y="910415"/>
            <a:ext cx="7978181" cy="61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75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What is View?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81FA4C5-FC5A-4F82-BEE1-E65A09C46664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22A48-7B65-4F29-B448-430CEF3C3888}"/>
              </a:ext>
            </a:extLst>
          </p:cNvPr>
          <p:cNvSpPr txBox="1"/>
          <p:nvPr/>
        </p:nvSpPr>
        <p:spPr>
          <a:xfrm>
            <a:off x="1045369" y="1712118"/>
            <a:ext cx="102560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is a virtual table that consists of subsets of columns 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single or multiple tables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sub query may return you single row of data or multiple row of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Properties: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 view helps simplify the complexity of a query because you can query a view, which is based on a complex query, using a simple SELECT statement.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Like a table, you can grant permission to users through a view that contains specific data that the users are authorized to see.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view provides a consistent layer even the columns of underlying table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71EC826-982E-4E39-866B-1A95226FF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View Continue..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0FCD00D-D3F0-4A5E-9D0B-F58629EF940E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1A713-FB52-4F29-9582-2516294F2304}"/>
              </a:ext>
            </a:extLst>
          </p:cNvPr>
          <p:cNvSpPr txBox="1"/>
          <p:nvPr/>
        </p:nvSpPr>
        <p:spPr>
          <a:xfrm>
            <a:off x="1031535" y="813683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Single table view:</a:t>
            </a:r>
          </a:p>
          <a:p>
            <a:r>
              <a:rPr lang="en-US" dirty="0"/>
              <a:t>CREATE VIEW </a:t>
            </a:r>
            <a:r>
              <a:rPr lang="en-US" dirty="0" err="1"/>
              <a:t>emp_details</a:t>
            </a:r>
            <a:r>
              <a:rPr lang="en-US" dirty="0"/>
              <a:t> AS SELECT </a:t>
            </a:r>
            <a:r>
              <a:rPr lang="en-US" dirty="0" err="1"/>
              <a:t>employee_id</a:t>
            </a:r>
            <a:r>
              <a:rPr lang="en-US" dirty="0"/>
              <a:t>, </a:t>
            </a:r>
          </a:p>
          <a:p>
            <a:r>
              <a:rPr lang="en-US" dirty="0" err="1"/>
              <a:t>first_name</a:t>
            </a:r>
            <a:r>
              <a:rPr lang="en-US" dirty="0"/>
              <a:t> || ' ' || </a:t>
            </a:r>
            <a:r>
              <a:rPr lang="en-US" dirty="0" err="1"/>
              <a:t>last_name</a:t>
            </a:r>
            <a:r>
              <a:rPr lang="en-US" dirty="0"/>
              <a:t> as </a:t>
            </a:r>
            <a:r>
              <a:rPr lang="en-US" dirty="0" err="1"/>
              <a:t>Emp_Name</a:t>
            </a:r>
            <a:r>
              <a:rPr lang="en-US" dirty="0"/>
              <a:t>,</a:t>
            </a:r>
          </a:p>
          <a:p>
            <a:r>
              <a:rPr lang="en-US" dirty="0" err="1"/>
              <a:t>manager_id</a:t>
            </a:r>
            <a:r>
              <a:rPr lang="en-US" dirty="0"/>
              <a:t>, salary, department FROM employees_dup2;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251569-6900-46EA-BA98-B1042E96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044789"/>
            <a:ext cx="8732921" cy="1886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4D9E1C-3A25-4F9F-97C1-1E7CD6642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6" y="4358892"/>
            <a:ext cx="880227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View Continue..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5" y="695424"/>
            <a:ext cx="81926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View using multiple tables:</a:t>
            </a:r>
          </a:p>
          <a:p>
            <a:r>
              <a:rPr lang="en-US" dirty="0"/>
              <a:t>CREATE VIEW </a:t>
            </a:r>
            <a:r>
              <a:rPr lang="en-US" dirty="0" err="1"/>
              <a:t>emp_dep_view</a:t>
            </a:r>
            <a:r>
              <a:rPr lang="en-US" dirty="0"/>
              <a:t> AS SELECT </a:t>
            </a:r>
            <a:r>
              <a:rPr lang="en-US" dirty="0" err="1"/>
              <a:t>A.first_name</a:t>
            </a:r>
            <a:r>
              <a:rPr lang="en-US" dirty="0"/>
              <a:t>|| ' '||</a:t>
            </a:r>
            <a:r>
              <a:rPr lang="en-US" dirty="0" err="1"/>
              <a:t>A.last_name</a:t>
            </a:r>
            <a:r>
              <a:rPr lang="en-US" dirty="0"/>
              <a:t> AS </a:t>
            </a:r>
            <a:r>
              <a:rPr lang="en-US" dirty="0" err="1"/>
              <a:t>Emp_Name</a:t>
            </a:r>
            <a:r>
              <a:rPr lang="en-US" dirty="0"/>
              <a:t> ,</a:t>
            </a:r>
            <a:r>
              <a:rPr lang="en-US" dirty="0" err="1"/>
              <a:t>A.salary</a:t>
            </a:r>
            <a:r>
              <a:rPr lang="en-US" dirty="0"/>
              <a:t> ,</a:t>
            </a:r>
            <a:r>
              <a:rPr lang="en-US" dirty="0" err="1"/>
              <a:t>B.job_id</a:t>
            </a:r>
            <a:endParaRPr lang="en-US" dirty="0"/>
          </a:p>
          <a:p>
            <a:r>
              <a:rPr lang="en-US" dirty="0"/>
              <a:t>,</a:t>
            </a:r>
            <a:r>
              <a:rPr lang="en-US" dirty="0" err="1"/>
              <a:t>B.job_title</a:t>
            </a:r>
            <a:r>
              <a:rPr lang="en-US" dirty="0"/>
              <a:t> </a:t>
            </a:r>
          </a:p>
          <a:p>
            <a:r>
              <a:rPr lang="en-US" dirty="0"/>
              <a:t>FROM  employees_dup2 A</a:t>
            </a:r>
          </a:p>
          <a:p>
            <a:r>
              <a:rPr lang="en-US" dirty="0"/>
              <a:t>,</a:t>
            </a:r>
            <a:r>
              <a:rPr lang="en-US" dirty="0" err="1"/>
              <a:t>jobs_ins_dup</a:t>
            </a:r>
            <a:r>
              <a:rPr lang="en-US" dirty="0"/>
              <a:t> B </a:t>
            </a:r>
          </a:p>
          <a:p>
            <a:r>
              <a:rPr lang="en-US" dirty="0"/>
              <a:t>WHERE </a:t>
            </a:r>
            <a:r>
              <a:rPr lang="en-US" dirty="0" err="1"/>
              <a:t>A.job_id</a:t>
            </a:r>
            <a:r>
              <a:rPr lang="en-US" dirty="0"/>
              <a:t> = </a:t>
            </a:r>
            <a:r>
              <a:rPr lang="en-US" dirty="0" err="1"/>
              <a:t>B.job_id</a:t>
            </a:r>
            <a:r>
              <a:rPr lang="en-US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75515-E527-4B7A-B322-F8B101D0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5" y="2783098"/>
            <a:ext cx="10270379" cy="2147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19F1B-B0B9-4A82-B687-2A7701E8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4" y="5102225"/>
            <a:ext cx="10270379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View Continue..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5" y="695424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Alter view:</a:t>
            </a:r>
          </a:p>
          <a:p>
            <a:r>
              <a:rPr lang="en-US" dirty="0"/>
              <a:t>ALTER VIEW </a:t>
            </a:r>
            <a:r>
              <a:rPr lang="en-US" dirty="0" err="1"/>
              <a:t>emp_details</a:t>
            </a:r>
            <a:r>
              <a:rPr lang="en-US" dirty="0"/>
              <a:t> RENAME TO </a:t>
            </a:r>
            <a:r>
              <a:rPr lang="en-US" dirty="0" err="1"/>
              <a:t>vwEmp_Details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26C65-9752-4DD9-8332-B19F825C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03" y="1650372"/>
            <a:ext cx="10248900" cy="67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1DC85-2057-42D1-AC7D-697C2D05BBEA}"/>
              </a:ext>
            </a:extLst>
          </p:cNvPr>
          <p:cNvSpPr txBox="1"/>
          <p:nvPr/>
        </p:nvSpPr>
        <p:spPr>
          <a:xfrm>
            <a:off x="1151603" y="3904949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Drop view:</a:t>
            </a:r>
          </a:p>
          <a:p>
            <a:r>
              <a:rPr lang="en-US" dirty="0"/>
              <a:t>DROP VIEW </a:t>
            </a:r>
            <a:r>
              <a:rPr lang="en-US" dirty="0" err="1"/>
              <a:t>vwEmp_Details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3C5C8-57A4-49EE-ACF4-7D54043F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00" y="4670419"/>
            <a:ext cx="10248900" cy="1343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3EBA5-F392-483C-8615-1DE6920D6044}"/>
              </a:ext>
            </a:extLst>
          </p:cNvPr>
          <p:cNvSpPr txBox="1"/>
          <p:nvPr/>
        </p:nvSpPr>
        <p:spPr>
          <a:xfrm>
            <a:off x="1151603" y="2473562"/>
            <a:ext cx="102489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Create or Replace Existing View </a:t>
            </a:r>
          </a:p>
          <a:p>
            <a:r>
              <a:rPr lang="en-US" dirty="0"/>
              <a:t>CREATE OR REPLACE VIEW VWEmp1 AS SELECT EMPNO,DNAME, SAL FROM EMP_DUP </a:t>
            </a:r>
          </a:p>
          <a:p>
            <a:r>
              <a:rPr lang="en-US" dirty="0"/>
              <a:t>INNER JOIN DEPT_DUP </a:t>
            </a:r>
          </a:p>
          <a:p>
            <a:r>
              <a:rPr lang="en-US" dirty="0"/>
              <a:t>ON EMP_DUP.DEPTNO=DEPT_DUP.DEPTNO</a:t>
            </a:r>
          </a:p>
          <a:p>
            <a:r>
              <a:rPr lang="en-US" dirty="0"/>
              <a:t>WHERE JOB='SALESMAN';</a:t>
            </a:r>
          </a:p>
        </p:txBody>
      </p:sp>
    </p:spTree>
    <p:extLst>
      <p:ext uri="{BB962C8B-B14F-4D97-AF65-F5344CB8AC3E}">
        <p14:creationId xmlns:p14="http://schemas.microsoft.com/office/powerpoint/2010/main" val="271325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7EB1-4378-40DC-9B00-71D5C09DAF9B}"/>
              </a:ext>
            </a:extLst>
          </p:cNvPr>
          <p:cNvSpPr txBox="1"/>
          <p:nvPr/>
        </p:nvSpPr>
        <p:spPr>
          <a:xfrm>
            <a:off x="1031534" y="1682559"/>
            <a:ext cx="106491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Indexes are special lookup tables that the database search engine can use to speed up data retrieval.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Simply put, an index is a pointer to data in a table.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very similar to an index in the back of a book.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Indexing feature can be used to obtain fast access to data based on some transformation of the basic data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Cluster Index is created by default when a primary key is defined to the table.</a:t>
            </a: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8E5E43-4A9C-42E1-800E-6D733B290F95}"/>
              </a:ext>
            </a:extLst>
          </p:cNvPr>
          <p:cNvSpPr txBox="1">
            <a:spLocks/>
          </p:cNvSpPr>
          <p:nvPr/>
        </p:nvSpPr>
        <p:spPr>
          <a:xfrm>
            <a:off x="1031534" y="863851"/>
            <a:ext cx="7978181" cy="616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575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1"/>
                </a:solidFill>
              </a:rPr>
              <a:t>What is Index?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3EDB75-C7A4-4AD3-A020-12E82AE1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534" y="3978134"/>
            <a:ext cx="9985887" cy="1143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78D00-59D9-488A-A6FF-95BA901D269C}"/>
              </a:ext>
            </a:extLst>
          </p:cNvPr>
          <p:cNvSpPr txBox="1"/>
          <p:nvPr/>
        </p:nvSpPr>
        <p:spPr>
          <a:xfrm>
            <a:off x="1103056" y="3090446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Create Index</a:t>
            </a:r>
          </a:p>
          <a:p>
            <a:r>
              <a:rPr lang="en-US" dirty="0"/>
              <a:t>CREATE INDEX </a:t>
            </a:r>
            <a:r>
              <a:rPr lang="en-US" dirty="0" err="1"/>
              <a:t>Index_sal</a:t>
            </a:r>
            <a:r>
              <a:rPr lang="en-US" dirty="0"/>
              <a:t> ON employees_dup2 (Salary Desc);</a:t>
            </a:r>
          </a:p>
        </p:txBody>
      </p:sp>
    </p:spTree>
    <p:extLst>
      <p:ext uri="{BB962C8B-B14F-4D97-AF65-F5344CB8AC3E}">
        <p14:creationId xmlns:p14="http://schemas.microsoft.com/office/powerpoint/2010/main" val="361320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Index Continue..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5064-549A-4325-9F27-01BD50F2082D}"/>
              </a:ext>
            </a:extLst>
          </p:cNvPr>
          <p:cNvSpPr txBox="1"/>
          <p:nvPr/>
        </p:nvSpPr>
        <p:spPr>
          <a:xfrm>
            <a:off x="817040" y="721362"/>
            <a:ext cx="8192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Cluster Index:</a:t>
            </a:r>
          </a:p>
          <a:p>
            <a:r>
              <a:rPr lang="en-US" dirty="0"/>
              <a:t>CLUSTER employees_dup2 USING </a:t>
            </a:r>
            <a:r>
              <a:rPr lang="en-US" dirty="0" err="1"/>
              <a:t>Indx_sal</a:t>
            </a:r>
            <a:r>
              <a:rPr lang="en-US" dirty="0"/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79BD0-323D-42AC-B2A3-5F96EDA52A63}"/>
              </a:ext>
            </a:extLst>
          </p:cNvPr>
          <p:cNvSpPr txBox="1"/>
          <p:nvPr/>
        </p:nvSpPr>
        <p:spPr>
          <a:xfrm>
            <a:off x="817040" y="3571875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View Index</a:t>
            </a:r>
          </a:p>
          <a:p>
            <a:r>
              <a:rPr lang="en-US" dirty="0"/>
              <a:t>CREATE INDEX </a:t>
            </a:r>
            <a:r>
              <a:rPr lang="en-US" dirty="0" err="1"/>
              <a:t>Index_sal</a:t>
            </a:r>
            <a:r>
              <a:rPr lang="en-US" dirty="0"/>
              <a:t> ON employees_dup2 (Salary Desc);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A2026F-FDC0-49E1-A861-ABE9417B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0" y="4409863"/>
            <a:ext cx="9997210" cy="1894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702116-E39D-4545-9C60-E9F8CB38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4" y="1367693"/>
            <a:ext cx="9782715" cy="20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B59BCB-C6F5-4826-A9B7-59C16C90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/>
          <a:lstStyle/>
          <a:p>
            <a:r>
              <a:rPr lang="en-US" dirty="0"/>
              <a:t>Index Continue..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C725913-5ACA-4A8D-B29F-BF68EA6B0BD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/>
              <a:t>© Elait Limited. Confidential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6E645-A532-47DF-9199-ACD6BF0E0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82" y="1679507"/>
            <a:ext cx="9997209" cy="1400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BAFE7C-E04B-4967-B87F-CB90798E4BE1}"/>
              </a:ext>
            </a:extLst>
          </p:cNvPr>
          <p:cNvSpPr txBox="1"/>
          <p:nvPr/>
        </p:nvSpPr>
        <p:spPr>
          <a:xfrm>
            <a:off x="1031535" y="669853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Alter Index</a:t>
            </a:r>
          </a:p>
          <a:p>
            <a:r>
              <a:rPr lang="en-US" dirty="0"/>
              <a:t>ALTER INDEX  </a:t>
            </a:r>
            <a:r>
              <a:rPr lang="en-US" dirty="0" err="1"/>
              <a:t>Index_sal</a:t>
            </a:r>
            <a:r>
              <a:rPr lang="en-US" dirty="0"/>
              <a:t> RENAME TO </a:t>
            </a:r>
            <a:r>
              <a:rPr lang="en-US" dirty="0" err="1"/>
              <a:t>Indx_sal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3C41-EDEC-4A81-8A46-8436BA092018}"/>
              </a:ext>
            </a:extLst>
          </p:cNvPr>
          <p:cNvSpPr txBox="1"/>
          <p:nvPr/>
        </p:nvSpPr>
        <p:spPr>
          <a:xfrm>
            <a:off x="1097395" y="3373745"/>
            <a:ext cx="819267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Drop Index</a:t>
            </a:r>
          </a:p>
          <a:p>
            <a:r>
              <a:rPr lang="en-US" dirty="0"/>
              <a:t>DROP INDEX </a:t>
            </a:r>
            <a:r>
              <a:rPr lang="en-US" dirty="0" err="1"/>
              <a:t>Indx_sal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19C79-ED45-407B-9DCF-839486609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82" y="4344916"/>
            <a:ext cx="4957218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44546A"/>
      </a:dk2>
      <a:lt2>
        <a:srgbClr val="76AECF"/>
      </a:lt2>
      <a:accent1>
        <a:srgbClr val="2A79A7"/>
      </a:accent1>
      <a:accent2>
        <a:srgbClr val="02305E"/>
      </a:accent2>
      <a:accent3>
        <a:srgbClr val="BFD9E9"/>
      </a:accent3>
      <a:accent4>
        <a:srgbClr val="46A7BA"/>
      </a:accent4>
      <a:accent5>
        <a:srgbClr val="5B9BD5"/>
      </a:accent5>
      <a:accent6>
        <a:srgbClr val="51A37E"/>
      </a:accent6>
      <a:hlink>
        <a:srgbClr val="02305E"/>
      </a:hlink>
      <a:folHlink>
        <a:srgbClr val="4D4D4D"/>
      </a:folHlink>
    </a:clrScheme>
    <a:fontScheme name="Custom 1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kern="1200" dirty="0" smtClean="0">
            <a:solidFill>
              <a:srgbClr val="000000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262626"/>
      </a:dk1>
      <a:lt1>
        <a:sysClr val="window" lastClr="FFFFFF"/>
      </a:lt1>
      <a:dk2>
        <a:srgbClr val="44546A"/>
      </a:dk2>
      <a:lt2>
        <a:srgbClr val="76AECF"/>
      </a:lt2>
      <a:accent1>
        <a:srgbClr val="2A79A7"/>
      </a:accent1>
      <a:accent2>
        <a:srgbClr val="02305E"/>
      </a:accent2>
      <a:accent3>
        <a:srgbClr val="BFD9E9"/>
      </a:accent3>
      <a:accent4>
        <a:srgbClr val="46A7BA"/>
      </a:accent4>
      <a:accent5>
        <a:srgbClr val="5B9BD5"/>
      </a:accent5>
      <a:accent6>
        <a:srgbClr val="51A37E"/>
      </a:accent6>
      <a:hlink>
        <a:srgbClr val="02305E"/>
      </a:hlink>
      <a:folHlink>
        <a:srgbClr val="4D4D4D"/>
      </a:folHlink>
    </a:clrScheme>
    <a:fontScheme name="Custom 1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kern="1200" dirty="0" smtClean="0">
            <a:solidFill>
              <a:srgbClr val="000000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a135228-3d75-4fa4-9ea7-21a981c9e1ea">
      <UserInfo>
        <DisplayName>Radha Hari</DisplayName>
        <AccountId>18</AccountId>
        <AccountType/>
      </UserInfo>
      <UserInfo>
        <DisplayName>Ragasudha Karuppanan</DisplayName>
        <AccountId>90</AccountId>
        <AccountType/>
      </UserInfo>
      <UserInfo>
        <DisplayName>Shanmuk Daita</DisplayName>
        <AccountId>85</AccountId>
        <AccountType/>
      </UserInfo>
      <UserInfo>
        <DisplayName>Gopu Venkat</DisplayName>
        <AccountId>27</AccountId>
        <AccountType/>
      </UserInfo>
      <UserInfo>
        <DisplayName>Srilakshmi Suresh</DisplayName>
        <AccountId>95</AccountId>
        <AccountType/>
      </UserInfo>
      <UserInfo>
        <DisplayName>Sreeni Rao</DisplayName>
        <AccountId>16</AccountId>
        <AccountType/>
      </UserInfo>
      <UserInfo>
        <DisplayName>Senthil.Kumar</DisplayName>
        <AccountId>70</AccountId>
        <AccountType/>
      </UserInfo>
      <UserInfo>
        <DisplayName>Suresh Vaidhyanathan</DisplayName>
        <AccountId>96</AccountId>
        <AccountType/>
      </UserInfo>
      <UserInfo>
        <DisplayName>Sivakumar Subbiah</DisplayName>
        <AccountId>23</AccountId>
        <AccountType/>
      </UserInfo>
      <UserInfo>
        <DisplayName>Ranganathan Rajendran</DisplayName>
        <AccountId>93</AccountId>
        <AccountType/>
      </UserInfo>
      <UserInfo>
        <DisplayName>suganya sathish</DisplayName>
        <AccountId>28</AccountId>
        <AccountType/>
      </UserInfo>
    </SharedWithUsers>
    <LastModified xmlns="7e02f12b-c8e1-4b11-b4d2-1a996b4ed7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87170907546D4E9E09EC7A283F8D5B" ma:contentTypeVersion="11" ma:contentTypeDescription="Create a new document." ma:contentTypeScope="" ma:versionID="affb212b0cb40536671e29484dff4751">
  <xsd:schema xmlns:xsd="http://www.w3.org/2001/XMLSchema" xmlns:xs="http://www.w3.org/2001/XMLSchema" xmlns:p="http://schemas.microsoft.com/office/2006/metadata/properties" xmlns:ns2="7e02f12b-c8e1-4b11-b4d2-1a996b4ed762" xmlns:ns3="da135228-3d75-4fa4-9ea7-21a981c9e1ea" targetNamespace="http://schemas.microsoft.com/office/2006/metadata/properties" ma:root="true" ma:fieldsID="2ee86e221581cd384b10e2dd3f3f0477" ns2:_="" ns3:_="">
    <xsd:import namespace="7e02f12b-c8e1-4b11-b4d2-1a996b4ed762"/>
    <xsd:import namespace="da135228-3d75-4fa4-9ea7-21a981c9e1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astModifi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2f12b-c8e1-4b11-b4d2-1a996b4e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astModified" ma:index="18" nillable="true" ma:displayName="Last Modified" ma:format="DateTime" ma:internalName="LastModifi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35228-3d75-4fa4-9ea7-21a981c9e1e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E08856-ADF2-4A8D-A960-E2E5A29C9922}">
  <ds:schemaRefs>
    <ds:schemaRef ds:uri="http://purl.org/dc/elements/1.1/"/>
    <ds:schemaRef ds:uri="http://schemas.microsoft.com/office/2006/documentManagement/types"/>
    <ds:schemaRef ds:uri="da135228-3d75-4fa4-9ea7-21a981c9e1e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e02f12b-c8e1-4b11-b4d2-1a996b4ed762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F901A5-1CBB-4262-AB3F-588B10166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E1B52A-A20A-4157-995C-F50B030ED7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2f12b-c8e1-4b11-b4d2-1a996b4ed762"/>
    <ds:schemaRef ds:uri="da135228-3d75-4fa4-9ea7-21a981c9e1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881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1_Office Theme</vt:lpstr>
      <vt:lpstr>PowerPoint Presentation</vt:lpstr>
      <vt:lpstr>PowerPoint Presentation</vt:lpstr>
      <vt:lpstr>View</vt:lpstr>
      <vt:lpstr>View Continue..</vt:lpstr>
      <vt:lpstr>View Continue..</vt:lpstr>
      <vt:lpstr>View Continue..</vt:lpstr>
      <vt:lpstr>Index</vt:lpstr>
      <vt:lpstr>Index Continue..</vt:lpstr>
      <vt:lpstr>Index Continue..</vt:lpstr>
      <vt:lpstr>Sequence</vt:lpstr>
      <vt:lpstr>Sequence Continue..</vt:lpstr>
      <vt:lpstr>Sequence</vt:lpstr>
      <vt:lpstr>Synonyms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ravindran.govindaraj@elait.com</dc:creator>
  <cp:lastModifiedBy>Kirti Sharma</cp:lastModifiedBy>
  <cp:revision>1524</cp:revision>
  <dcterms:created xsi:type="dcterms:W3CDTF">2019-10-14T11:56:12Z</dcterms:created>
  <dcterms:modified xsi:type="dcterms:W3CDTF">2021-06-29T04:37:42Z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0x0101004087170907546D4E9E09EC7A283F8D5B</vt:lpwstr>
  </property>
  <property fmtid="{D5CDD505-2E9C-101B-9397-08002B2CF9AE}" pid="3" name="Order">
    <vt:r8>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MSIP_Label_a1a03e4e-1b8d-4e8e-bbb4-8dcb3b21fb62_Enabled">
    <vt:lpwstr>true</vt:lpwstr>
  </property>
  <property fmtid="{D5CDD505-2E9C-101B-9397-08002B2CF9AE}" pid="11" name="MSIP_Label_a1a03e4e-1b8d-4e8e-bbb4-8dcb3b21fb62_SetDate">
    <vt:lpwstr>2021-06-14T11:58:12Z</vt:lpwstr>
  </property>
  <property fmtid="{D5CDD505-2E9C-101B-9397-08002B2CF9AE}" pid="12" name="MSIP_Label_a1a03e4e-1b8d-4e8e-bbb4-8dcb3b21fb62_Method">
    <vt:lpwstr>Privileged</vt:lpwstr>
  </property>
  <property fmtid="{D5CDD505-2E9C-101B-9397-08002B2CF9AE}" pid="13" name="MSIP_Label_a1a03e4e-1b8d-4e8e-bbb4-8dcb3b21fb62_Name">
    <vt:lpwstr>Internal Label</vt:lpwstr>
  </property>
  <property fmtid="{D5CDD505-2E9C-101B-9397-08002B2CF9AE}" pid="14" name="MSIP_Label_a1a03e4e-1b8d-4e8e-bbb4-8dcb3b21fb62_SiteId">
    <vt:lpwstr>d98e16c4-4ec4-4b35-ad39-b3d3da3e4972</vt:lpwstr>
  </property>
  <property fmtid="{D5CDD505-2E9C-101B-9397-08002B2CF9AE}" pid="15" name="MSIP_Label_a1a03e4e-1b8d-4e8e-bbb4-8dcb3b21fb62_ActionId">
    <vt:lpwstr>fb67e49d-7acc-4dee-908e-5e60b22351b5</vt:lpwstr>
  </property>
  <property fmtid="{D5CDD505-2E9C-101B-9397-08002B2CF9AE}" pid="16" name="MSIP_Label_a1a03e4e-1b8d-4e8e-bbb4-8dcb3b21fb62_ContentBits">
    <vt:lpwstr>2</vt:lpwstr>
  </property>
  <property fmtid="{D5CDD505-2E9C-101B-9397-08002B2CF9AE}" pid="17" name="ClassificationContentMarkingFooterLocations">
    <vt:lpwstr>Office Theme:8\1_Office Theme:8</vt:lpwstr>
  </property>
  <property fmtid="{D5CDD505-2E9C-101B-9397-08002B2CF9AE}" pid="18" name="ClassificationContentMarkingFooterText">
    <vt:lpwstr>© Elait Limited. All Rights Reserved. Internal.</vt:lpwstr>
  </property>
</Properties>
</file>