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14"/>
  </p:notesMasterIdLst>
  <p:handoutMasterIdLst>
    <p:handoutMasterId r:id="rId15"/>
  </p:handoutMasterIdLst>
  <p:sldIdLst>
    <p:sldId id="333" r:id="rId2"/>
    <p:sldId id="298" r:id="rId3"/>
    <p:sldId id="296" r:id="rId4"/>
    <p:sldId id="297" r:id="rId5"/>
    <p:sldId id="345" r:id="rId6"/>
    <p:sldId id="295" r:id="rId7"/>
    <p:sldId id="344" r:id="rId8"/>
    <p:sldId id="309" r:id="rId9"/>
    <p:sldId id="336" r:id="rId10"/>
    <p:sldId id="337" r:id="rId11"/>
    <p:sldId id="310" r:id="rId12"/>
    <p:sldId id="311" r:id="rId13"/>
  </p:sldIdLst>
  <p:sldSz cx="9144000" cy="6858000" type="screen4x3"/>
  <p:notesSz cx="7302500" cy="95885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FF"/>
    <a:srgbClr val="FFFF00"/>
    <a:srgbClr val="0000FF"/>
    <a:srgbClr val="FFFF66"/>
    <a:srgbClr val="CCECFF"/>
    <a:srgbClr val="99FFCC"/>
    <a:srgbClr val="FF0000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53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-1404" y="-72"/>
      </p:cViewPr>
      <p:guideLst>
        <p:guide orient="horz" pos="3020"/>
        <p:guide pos="230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10" tIns="46917" rIns="95510" bIns="469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notes styles</a:t>
            </a:r>
          </a:p>
          <a:p>
            <a:pPr lvl="0"/>
            <a:r>
              <a:rPr lang="en-US" altLang="en-US" smtClean="0"/>
              <a:t>Second Level</a:t>
            </a:r>
          </a:p>
          <a:p>
            <a:pPr lvl="0"/>
            <a:r>
              <a:rPr lang="en-US" altLang="en-US" smtClean="0"/>
              <a:t>Third Level</a:t>
            </a:r>
          </a:p>
          <a:p>
            <a:pPr lvl="0"/>
            <a:r>
              <a:rPr lang="en-US" altLang="en-US" smtClean="0"/>
              <a:t>Fourth Level</a:t>
            </a:r>
          </a:p>
          <a:p>
            <a:pPr lvl="0"/>
            <a:r>
              <a:rPr lang="en-US" altLang="en-US" smtClean="0"/>
              <a:t>Fifth Level</a:t>
            </a:r>
          </a:p>
        </p:txBody>
      </p:sp>
      <p:sp>
        <p:nvSpPr>
          <p:cNvPr id="2051" name="Rectangle 3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62063" y="725488"/>
            <a:ext cx="4778375" cy="3582987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63650" y="725488"/>
            <a:ext cx="4778375" cy="3582987"/>
          </a:xfrm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4538"/>
            <a:ext cx="5353050" cy="4314825"/>
          </a:xfrm>
        </p:spPr>
        <p:txBody>
          <a:bodyPr/>
          <a:lstStyle/>
          <a:p>
            <a:r>
              <a:rPr lang="en-US" altLang="en-US"/>
              <a:t>write on the board the decision variables</a:t>
            </a:r>
          </a:p>
          <a:p>
            <a:r>
              <a:rPr lang="en-US" altLang="en-US"/>
              <a:t>the objective function </a:t>
            </a:r>
          </a:p>
          <a:p>
            <a:r>
              <a:rPr lang="en-US" altLang="en-US"/>
              <a:t>and the constraints.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bg>
      <p:bgPr>
        <a:solidFill>
          <a:srgbClr val="00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381000" y="0"/>
            <a:ext cx="1447800" cy="6856413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61961"/>
                  <a:invGamma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bg1">
                  <a:gamma/>
                  <a:shade val="61961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685800" y="2438400"/>
            <a:ext cx="8456613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15294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41148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b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dt" sz="quarter" idx="2"/>
          </p:nvPr>
        </p:nvSpPr>
        <p:spPr>
          <a:xfrm>
            <a:off x="6858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172200"/>
            <a:ext cx="2895600" cy="457200"/>
          </a:xfrm>
        </p:spPr>
        <p:txBody>
          <a:bodyPr/>
          <a:lstStyle>
            <a:lvl1pPr algn="ctr">
              <a:defRPr sz="1400" b="0"/>
            </a:lvl1pPr>
          </a:lstStyle>
          <a:p>
            <a:r>
              <a:rPr lang="en-US" altLang="en-US"/>
              <a:t>MIT and James Orlin</a:t>
            </a:r>
          </a:p>
        </p:txBody>
      </p:sp>
      <p:sp>
        <p:nvSpPr>
          <p:cNvPr id="70664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4756B5E-FB00-4C1D-B2AB-1D5301E64C4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0665" name="Rectangle 9"/>
          <p:cNvSpPr>
            <a:spLocks noChangeArrowheads="1"/>
          </p:cNvSpPr>
          <p:nvPr/>
        </p:nvSpPr>
        <p:spPr bwMode="auto">
          <a:xfrm>
            <a:off x="0" y="3505200"/>
            <a:ext cx="47244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r>
              <a:rPr lang="en-US" altLang="en-US"/>
              <a:t>MIT and James Orlin </a:t>
            </a:r>
            <a:r>
              <a:rPr lang="en-US" altLang="en-US">
                <a:cs typeface="Times New Roman" panose="02020603050405020304" pitchFamily="18" charset="0"/>
              </a:rPr>
              <a:t>©2003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9F8680-3E3C-44DA-90D2-2248FF9E49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179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r>
              <a:rPr lang="en-US" altLang="en-US"/>
              <a:t>MIT and James Orlin </a:t>
            </a:r>
            <a:r>
              <a:rPr lang="en-US" altLang="en-US">
                <a:cs typeface="Times New Roman" panose="02020603050405020304" pitchFamily="18" charset="0"/>
              </a:rPr>
              <a:t>©2003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BFA7F7-3BF8-4B18-A8DA-F94D4C057C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107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r>
              <a:rPr lang="en-US" altLang="en-US"/>
              <a:t>MIT and James Orlin </a:t>
            </a:r>
            <a:r>
              <a:rPr lang="en-US" altLang="en-US">
                <a:cs typeface="Times New Roman" panose="02020603050405020304" pitchFamily="18" charset="0"/>
              </a:rPr>
              <a:t>©2003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1AC3AE-B9C3-447D-A789-B9EDBCA68B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100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r>
              <a:rPr lang="en-US" altLang="en-US"/>
              <a:t>MIT and James Orlin </a:t>
            </a:r>
            <a:r>
              <a:rPr lang="en-US" altLang="en-US">
                <a:cs typeface="Times New Roman" panose="02020603050405020304" pitchFamily="18" charset="0"/>
              </a:rPr>
              <a:t>©2003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8ADF03-0935-4B74-B988-8DC0540478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473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r>
              <a:rPr lang="en-US" altLang="en-US"/>
              <a:t>MIT and James Orlin </a:t>
            </a:r>
            <a:r>
              <a:rPr lang="en-US" altLang="en-US">
                <a:cs typeface="Times New Roman" panose="02020603050405020304" pitchFamily="18" charset="0"/>
              </a:rPr>
              <a:t>©2003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F3A894-6AFF-4513-A9BA-AB8A6913D5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29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r>
              <a:rPr lang="en-US" altLang="en-US"/>
              <a:t>MIT and James Orlin </a:t>
            </a:r>
            <a:r>
              <a:rPr lang="en-US" altLang="en-US">
                <a:cs typeface="Times New Roman" panose="02020603050405020304" pitchFamily="18" charset="0"/>
              </a:rPr>
              <a:t>©2003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671178-8D59-4F52-BF47-345953BAEB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46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r>
              <a:rPr lang="en-US" altLang="en-US"/>
              <a:t>MIT and James Orlin </a:t>
            </a:r>
            <a:r>
              <a:rPr lang="en-US" altLang="en-US">
                <a:cs typeface="Times New Roman" panose="02020603050405020304" pitchFamily="18" charset="0"/>
              </a:rPr>
              <a:t>©2003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1B3229-03ED-4613-8257-BEF8A8D1A4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161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r>
              <a:rPr lang="en-US" altLang="en-US"/>
              <a:t>MIT and James Orlin </a:t>
            </a:r>
            <a:r>
              <a:rPr lang="en-US" altLang="en-US">
                <a:cs typeface="Times New Roman" panose="02020603050405020304" pitchFamily="18" charset="0"/>
              </a:rPr>
              <a:t>©2003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62E285-F4E4-46BB-9FED-BCAA52444A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0058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r>
              <a:rPr lang="en-US" altLang="en-US"/>
              <a:t>MIT and James Orlin </a:t>
            </a:r>
            <a:r>
              <a:rPr lang="en-US" altLang="en-US">
                <a:cs typeface="Times New Roman" panose="02020603050405020304" pitchFamily="18" charset="0"/>
              </a:rPr>
              <a:t>©2003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EBBB1E-D7CD-4633-8087-D307CD6F16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79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r>
              <a:rPr lang="en-US" altLang="en-US"/>
              <a:t>MIT and James Orlin </a:t>
            </a:r>
            <a:r>
              <a:rPr lang="en-US" altLang="en-US">
                <a:cs typeface="Times New Roman" panose="02020603050405020304" pitchFamily="18" charset="0"/>
              </a:rPr>
              <a:t>©2003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2BB786-A3ED-4125-8B3B-EF9FE9B46C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228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8" name="Rectangle 10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9639" name="Rectangle 10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9640" name="Rectangle 10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864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69641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endParaRPr lang="en-US" altLang="en-US"/>
          </a:p>
          <a:p>
            <a:r>
              <a:rPr lang="en-US" altLang="en-US"/>
              <a:t>MIT and James Orlin </a:t>
            </a:r>
            <a:r>
              <a:rPr lang="en-US" altLang="en-US">
                <a:cs typeface="Times New Roman" panose="02020603050405020304" pitchFamily="18" charset="0"/>
              </a:rPr>
              <a:t>©2003</a:t>
            </a:r>
            <a:endParaRPr lang="en-US" altLang="en-US"/>
          </a:p>
        </p:txBody>
      </p:sp>
      <p:sp>
        <p:nvSpPr>
          <p:cNvPr id="69642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1988C33-85F9-461B-87E5-C8EA2902202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9" grpId="0" build="p" bldLvl="2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6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63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6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63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6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63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6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63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6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63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 kern="12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FF"/>
          </a:solidFill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FF"/>
          </a:solidFill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FF"/>
          </a:solidFill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FF"/>
          </a:solidFill>
          <a:latin typeface="Times New Roman" panose="02020603050405020304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FF"/>
          </a:solidFill>
          <a:latin typeface="Times New Roman" panose="02020603050405020304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FF"/>
          </a:solidFill>
          <a:latin typeface="Times New Roman" panose="02020603050405020304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FF"/>
          </a:solidFill>
          <a:latin typeface="Times New Roman" panose="02020603050405020304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FF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le:///D:\PowerPoints\Jim%20Orlin%20PowerPoint%20Presentation\Chapter%2001\01_MSR_Marketing.xls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MIT and James Orlin </a:t>
            </a:r>
            <a:r>
              <a:rPr lang="en-US" altLang="en-US">
                <a:cs typeface="Times New Roman" panose="02020603050405020304" pitchFamily="18" charset="0"/>
              </a:rPr>
              <a:t>©2003</a:t>
            </a: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C6BD-CEB2-4CEA-A056-020F9B2BA4DF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Programming  (our first tool, and probably the most important one.)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minimize or maximize a linear objective</a:t>
            </a:r>
          </a:p>
          <a:p>
            <a:r>
              <a:rPr lang="en-US" altLang="en-US"/>
              <a:t>subject to linear equalities and inequalities</a:t>
            </a:r>
          </a:p>
          <a:p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maximize  </a:t>
            </a:r>
            <a:r>
              <a:rPr lang="en-US" altLang="en-US">
                <a:solidFill>
                  <a:srgbClr val="FF0000"/>
                </a:solidFill>
              </a:rPr>
              <a:t>    3x +   4y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/>
              <a:t>subject to     </a:t>
            </a:r>
            <a:r>
              <a:rPr lang="en-US" altLang="en-US">
                <a:solidFill>
                  <a:srgbClr val="FF0000"/>
                </a:solidFill>
              </a:rPr>
              <a:t>5x +   8y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>
                <a:solidFill>
                  <a:srgbClr val="FF0000"/>
                </a:solidFill>
                <a:sym typeface="Symbol" panose="05050102010706020507" pitchFamily="18" charset="2"/>
              </a:rPr>
              <a:t>24</a:t>
            </a:r>
            <a:endParaRPr lang="en-US" altLang="en-US">
              <a:solidFill>
                <a:srgbClr val="FF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FF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>
                <a:solidFill>
                  <a:srgbClr val="FF0000"/>
                </a:solidFill>
                <a:sym typeface="Symbol" panose="05050102010706020507" pitchFamily="18" charset="2"/>
              </a:rPr>
              <a:t>x, y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 </a:t>
            </a:r>
            <a:r>
              <a:rPr lang="en-US" altLang="en-US">
                <a:solidFill>
                  <a:srgbClr val="FF0000"/>
                </a:solidFill>
                <a:sym typeface="Symbol" panose="05050102010706020507" pitchFamily="18" charset="2"/>
              </a:rPr>
              <a:t>0</a:t>
            </a:r>
            <a:endParaRPr lang="en-US" altLang="en-US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0948" name="Text Box 4"/>
          <p:cNvSpPr txBox="1">
            <a:spLocks noChangeArrowheads="1"/>
          </p:cNvSpPr>
          <p:nvPr/>
        </p:nvSpPr>
        <p:spPr bwMode="auto">
          <a:xfrm>
            <a:off x="990600" y="4800600"/>
            <a:ext cx="7391400" cy="45720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A </a:t>
            </a:r>
            <a:r>
              <a:rPr lang="en-US" altLang="en-US" b="1" i="1" u="sng">
                <a:solidFill>
                  <a:srgbClr val="FF0000"/>
                </a:solidFill>
                <a:latin typeface="Arial" panose="020B0604020202020204" pitchFamily="34" charset="0"/>
              </a:rPr>
              <a:t>feasible solution</a:t>
            </a:r>
            <a:r>
              <a:rPr lang="en-US" altLang="en-US" b="1">
                <a:latin typeface="Arial" panose="020B0604020202020204" pitchFamily="34" charset="0"/>
              </a:rPr>
              <a:t> satisfies all of the constraints.</a:t>
            </a:r>
          </a:p>
        </p:txBody>
      </p:sp>
      <p:sp>
        <p:nvSpPr>
          <p:cNvPr id="210949" name="Text Box 5"/>
          <p:cNvSpPr txBox="1">
            <a:spLocks noChangeArrowheads="1"/>
          </p:cNvSpPr>
          <p:nvPr/>
        </p:nvSpPr>
        <p:spPr bwMode="auto">
          <a:xfrm>
            <a:off x="990600" y="5257800"/>
            <a:ext cx="7391400" cy="45720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x = 1, y = 1 is feasible;  x = 1, y = 3 is </a:t>
            </a:r>
            <a:r>
              <a:rPr lang="en-US" altLang="en-US" b="1" i="1" u="sng">
                <a:solidFill>
                  <a:srgbClr val="FF0000"/>
                </a:solidFill>
                <a:latin typeface="Arial" panose="020B0604020202020204" pitchFamily="34" charset="0"/>
              </a:rPr>
              <a:t>infeasible</a:t>
            </a:r>
            <a:r>
              <a:rPr lang="en-US" altLang="en-US" b="1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10950" name="Text Box 6"/>
          <p:cNvSpPr txBox="1">
            <a:spLocks noChangeArrowheads="1"/>
          </p:cNvSpPr>
          <p:nvPr/>
        </p:nvSpPr>
        <p:spPr bwMode="auto">
          <a:xfrm>
            <a:off x="990600" y="5715000"/>
            <a:ext cx="7391400" cy="45720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An </a:t>
            </a:r>
            <a:r>
              <a:rPr lang="en-US" altLang="en-US" b="1" i="1" u="sng">
                <a:solidFill>
                  <a:srgbClr val="FF0000"/>
                </a:solidFill>
                <a:latin typeface="Arial" panose="020B0604020202020204" pitchFamily="34" charset="0"/>
              </a:rPr>
              <a:t>optimal solution</a:t>
            </a:r>
            <a:r>
              <a:rPr lang="en-US" altLang="en-US" b="1">
                <a:latin typeface="Arial" panose="020B0604020202020204" pitchFamily="34" charset="0"/>
              </a:rPr>
              <a:t> is the best feasible solution.</a:t>
            </a:r>
          </a:p>
        </p:txBody>
      </p:sp>
      <p:sp>
        <p:nvSpPr>
          <p:cNvPr id="210951" name="Text Box 7"/>
          <p:cNvSpPr txBox="1">
            <a:spLocks noChangeArrowheads="1"/>
          </p:cNvSpPr>
          <p:nvPr/>
        </p:nvSpPr>
        <p:spPr bwMode="auto">
          <a:xfrm>
            <a:off x="990600" y="6172200"/>
            <a:ext cx="7391400" cy="45720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The optimal solution is x = 4.8, y = 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8" grpId="0" animBg="1" autoUpdateAnimBg="0"/>
      <p:bldP spid="210949" grpId="0" animBg="1" autoUpdateAnimBg="0"/>
      <p:bldP spid="210950" grpId="0" animBg="1" autoUpdateAnimBg="0"/>
      <p:bldP spid="210951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MIT and James Orlin </a:t>
            </a:r>
            <a:r>
              <a:rPr lang="en-US" altLang="en-US">
                <a:cs typeface="Times New Roman" panose="02020603050405020304" pitchFamily="18" charset="0"/>
              </a:rPr>
              <a:t>©2003</a:t>
            </a: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E6C6-9EDF-4B26-A0BF-A0BF3A612593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An integer program is a linear program plus constraints that some or all of the variables are integer valued.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>
                <a:solidFill>
                  <a:srgbClr val="FF0000"/>
                </a:solidFill>
                <a:latin typeface="Helvetica" panose="020B0604020202020204" pitchFamily="34" charset="0"/>
              </a:rPr>
              <a:t> </a:t>
            </a:r>
            <a:r>
              <a:rPr lang="en-US" altLang="en-US">
                <a:solidFill>
                  <a:srgbClr val="FF0000"/>
                </a:solidFill>
                <a:latin typeface="Helvetica" panose="020B0604020202020204" pitchFamily="34" charset="0"/>
              </a:rPr>
              <a:t>Maximize    	3x</a:t>
            </a:r>
            <a:r>
              <a:rPr lang="en-US" altLang="en-US" baseline="-25000">
                <a:solidFill>
                  <a:srgbClr val="FF0000"/>
                </a:solidFill>
                <a:latin typeface="Helvetica" panose="020B0604020202020204" pitchFamily="34" charset="0"/>
              </a:rPr>
              <a:t>1</a:t>
            </a:r>
            <a:r>
              <a:rPr lang="en-US" altLang="en-US">
                <a:solidFill>
                  <a:srgbClr val="FF0000"/>
                </a:solidFill>
                <a:latin typeface="Helvetica" panose="020B0604020202020204" pitchFamily="34" charset="0"/>
              </a:rPr>
              <a:t> + 4x</a:t>
            </a:r>
            <a:r>
              <a:rPr lang="en-US" altLang="en-US" baseline="-25000">
                <a:solidFill>
                  <a:srgbClr val="FF0000"/>
                </a:solidFill>
                <a:latin typeface="Helvetica" panose="020B0604020202020204" pitchFamily="34" charset="0"/>
              </a:rPr>
              <a:t>2</a:t>
            </a:r>
            <a:r>
              <a:rPr lang="en-US" altLang="en-US">
                <a:solidFill>
                  <a:srgbClr val="FF0000"/>
                </a:solidFill>
                <a:latin typeface="Helvetica" panose="020B0604020202020204" pitchFamily="34" charset="0"/>
              </a:rPr>
              <a:t> - 3x</a:t>
            </a:r>
            <a:r>
              <a:rPr lang="en-US" altLang="en-US" baseline="-25000">
                <a:solidFill>
                  <a:srgbClr val="FF0000"/>
                </a:solidFill>
                <a:latin typeface="Helvetica" panose="020B0604020202020204" pitchFamily="34" charset="0"/>
              </a:rPr>
              <a:t>3</a:t>
            </a:r>
            <a:endParaRPr lang="en-US" altLang="en-US">
              <a:solidFill>
                <a:srgbClr val="FF0000"/>
              </a:solidFill>
              <a:latin typeface="Helvetica" panose="020B0604020202020204" pitchFamily="34" charset="0"/>
            </a:endParaRPr>
          </a:p>
          <a:p>
            <a:pPr lvl="2">
              <a:spcBef>
                <a:spcPts val="200"/>
              </a:spcBef>
              <a:spcAft>
                <a:spcPts val="200"/>
              </a:spcAft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Helvetica" panose="020B0604020202020204" pitchFamily="34" charset="0"/>
              </a:rPr>
              <a:t>			3x</a:t>
            </a:r>
            <a:r>
              <a:rPr lang="en-US" altLang="en-US" sz="2400" baseline="-25000">
                <a:solidFill>
                  <a:srgbClr val="FF0000"/>
                </a:solidFill>
                <a:latin typeface="Helvetica" panose="020B0604020202020204" pitchFamily="34" charset="0"/>
              </a:rPr>
              <a:t>1</a:t>
            </a:r>
            <a:r>
              <a:rPr lang="en-US" altLang="en-US" sz="2400">
                <a:solidFill>
                  <a:srgbClr val="FF0000"/>
                </a:solidFill>
                <a:latin typeface="Helvetica" panose="020B0604020202020204" pitchFamily="34" charset="0"/>
              </a:rPr>
              <a:t> +  2x</a:t>
            </a:r>
            <a:r>
              <a:rPr lang="en-US" altLang="en-US" sz="2400" baseline="-25000">
                <a:solidFill>
                  <a:srgbClr val="FF0000"/>
                </a:solidFill>
                <a:latin typeface="Helvetica" panose="020B0604020202020204" pitchFamily="34" charset="0"/>
              </a:rPr>
              <a:t>2</a:t>
            </a:r>
            <a:r>
              <a:rPr lang="en-US" altLang="en-US" sz="2400">
                <a:solidFill>
                  <a:srgbClr val="FF0000"/>
                </a:solidFill>
                <a:latin typeface="Helvetica" panose="020B0604020202020204" pitchFamily="34" charset="0"/>
              </a:rPr>
              <a:t> -  x</a:t>
            </a:r>
            <a:r>
              <a:rPr lang="en-US" altLang="en-US" sz="2400" baseline="-25000">
                <a:solidFill>
                  <a:srgbClr val="FF0000"/>
                </a:solidFill>
                <a:latin typeface="Helvetica" panose="020B0604020202020204" pitchFamily="34" charset="0"/>
              </a:rPr>
              <a:t>3 </a:t>
            </a:r>
            <a:r>
              <a:rPr lang="en-US" altLang="en-US" sz="2400">
                <a:solidFill>
                  <a:srgbClr val="FF0000"/>
                </a:solidFill>
                <a:latin typeface="Helvetica" panose="020B0604020202020204" pitchFamily="34" charset="0"/>
              </a:rPr>
              <a:t> </a:t>
            </a:r>
            <a:r>
              <a:rPr lang="en-US" altLang="en-US" sz="2400">
                <a:solidFill>
                  <a:srgbClr val="FF0000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  </a:t>
            </a:r>
            <a:r>
              <a:rPr lang="en-US" altLang="en-US" sz="2400">
                <a:solidFill>
                  <a:srgbClr val="FF0000"/>
                </a:solidFill>
                <a:latin typeface="Helvetica" panose="020B0604020202020204" pitchFamily="34" charset="0"/>
              </a:rPr>
              <a:t> 17</a:t>
            </a:r>
          </a:p>
          <a:p>
            <a:pPr lvl="2">
              <a:spcBef>
                <a:spcPts val="200"/>
              </a:spcBef>
              <a:spcAft>
                <a:spcPts val="200"/>
              </a:spcAft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Helvetica" panose="020B0604020202020204" pitchFamily="34" charset="0"/>
              </a:rPr>
              <a:t>			           3x</a:t>
            </a:r>
            <a:r>
              <a:rPr lang="en-US" altLang="en-US" sz="2400" baseline="-25000">
                <a:solidFill>
                  <a:srgbClr val="FF0000"/>
                </a:solidFill>
                <a:latin typeface="Helvetica" panose="020B0604020202020204" pitchFamily="34" charset="0"/>
              </a:rPr>
              <a:t>2</a:t>
            </a:r>
            <a:r>
              <a:rPr lang="en-US" altLang="en-US" sz="2400">
                <a:solidFill>
                  <a:srgbClr val="FF0000"/>
                </a:solidFill>
                <a:latin typeface="Helvetica" panose="020B0604020202020204" pitchFamily="34" charset="0"/>
              </a:rPr>
              <a:t> -  x</a:t>
            </a:r>
            <a:r>
              <a:rPr lang="en-US" altLang="en-US" sz="2400" baseline="-25000">
                <a:solidFill>
                  <a:srgbClr val="FF0000"/>
                </a:solidFill>
                <a:latin typeface="Helvetica" panose="020B0604020202020204" pitchFamily="34" charset="0"/>
              </a:rPr>
              <a:t>3 </a:t>
            </a:r>
            <a:r>
              <a:rPr lang="en-US" altLang="en-US" sz="2400">
                <a:solidFill>
                  <a:srgbClr val="FF0000"/>
                </a:solidFill>
                <a:latin typeface="Helvetica" panose="020B0604020202020204" pitchFamily="34" charset="0"/>
              </a:rPr>
              <a:t> </a:t>
            </a:r>
            <a:r>
              <a:rPr lang="en-US" altLang="en-US" sz="2400">
                <a:solidFill>
                  <a:srgbClr val="FF0000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=  </a:t>
            </a:r>
            <a:r>
              <a:rPr lang="en-US" altLang="en-US" sz="2400">
                <a:solidFill>
                  <a:srgbClr val="FF0000"/>
                </a:solidFill>
                <a:latin typeface="Helvetica" panose="020B0604020202020204" pitchFamily="34" charset="0"/>
              </a:rPr>
              <a:t> 14</a:t>
            </a:r>
          </a:p>
          <a:p>
            <a:pPr lvl="2">
              <a:spcBef>
                <a:spcPts val="200"/>
              </a:spcBef>
              <a:spcAft>
                <a:spcPts val="200"/>
              </a:spcAft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Helvetica" panose="020B0604020202020204" pitchFamily="34" charset="0"/>
              </a:rPr>
              <a:t>			x</a:t>
            </a:r>
            <a:r>
              <a:rPr lang="en-US" altLang="en-US" sz="2400" baseline="-25000">
                <a:solidFill>
                  <a:srgbClr val="FF0000"/>
                </a:solidFill>
                <a:latin typeface="Helvetica" panose="020B0604020202020204" pitchFamily="34" charset="0"/>
              </a:rPr>
              <a:t>1 </a:t>
            </a:r>
            <a:r>
              <a:rPr lang="en-US" altLang="en-US" sz="2400">
                <a:solidFill>
                  <a:srgbClr val="FF0000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 0</a:t>
            </a:r>
            <a:r>
              <a:rPr lang="en-US" altLang="en-US" sz="2400">
                <a:solidFill>
                  <a:srgbClr val="FF0000"/>
                </a:solidFill>
                <a:latin typeface="Helvetica" panose="020B0604020202020204" pitchFamily="34" charset="0"/>
              </a:rPr>
              <a:t>, x</a:t>
            </a:r>
            <a:r>
              <a:rPr lang="en-US" altLang="en-US" sz="2400" baseline="-25000">
                <a:solidFill>
                  <a:srgbClr val="FF0000"/>
                </a:solidFill>
                <a:latin typeface="Helvetica" panose="020B0604020202020204" pitchFamily="34" charset="0"/>
              </a:rPr>
              <a:t>2 </a:t>
            </a:r>
            <a:r>
              <a:rPr lang="en-US" altLang="en-US" sz="2400">
                <a:solidFill>
                  <a:srgbClr val="FF0000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 0</a:t>
            </a:r>
            <a:r>
              <a:rPr lang="en-US" altLang="en-US" sz="2400">
                <a:solidFill>
                  <a:srgbClr val="FF0000"/>
                </a:solidFill>
                <a:latin typeface="Helvetica" panose="020B0604020202020204" pitchFamily="34" charset="0"/>
              </a:rPr>
              <a:t>, x</a:t>
            </a:r>
            <a:r>
              <a:rPr lang="en-US" altLang="en-US" sz="2400" baseline="-25000">
                <a:solidFill>
                  <a:srgbClr val="FF0000"/>
                </a:solidFill>
                <a:latin typeface="Helvetica" panose="020B0604020202020204" pitchFamily="34" charset="0"/>
              </a:rPr>
              <a:t>3</a:t>
            </a:r>
            <a:r>
              <a:rPr lang="en-US" altLang="en-US" sz="2400">
                <a:solidFill>
                  <a:srgbClr val="FF0000"/>
                </a:solidFill>
                <a:latin typeface="Helvetica" panose="020B0604020202020204" pitchFamily="34" charset="0"/>
              </a:rPr>
              <a:t> </a:t>
            </a:r>
            <a:r>
              <a:rPr lang="en-US" altLang="en-US" sz="2400">
                <a:solidFill>
                  <a:srgbClr val="FF0000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 0 and </a:t>
            </a:r>
            <a:endParaRPr lang="en-US" altLang="en-US" sz="2400">
              <a:solidFill>
                <a:srgbClr val="FF0000"/>
              </a:solidFill>
              <a:latin typeface="Helvetica" panose="020B0604020202020204" pitchFamily="34" charset="0"/>
            </a:endParaRPr>
          </a:p>
          <a:p>
            <a:pPr lvl="2">
              <a:spcBef>
                <a:spcPts val="200"/>
              </a:spcBef>
              <a:spcAft>
                <a:spcPts val="200"/>
              </a:spcAft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Helvetica" panose="020B0604020202020204" pitchFamily="34" charset="0"/>
              </a:rPr>
              <a:t>			x</a:t>
            </a:r>
            <a:r>
              <a:rPr lang="en-US" altLang="en-US" sz="2400" baseline="-25000">
                <a:solidFill>
                  <a:srgbClr val="FF0000"/>
                </a:solidFill>
                <a:latin typeface="Helvetica" panose="020B0604020202020204" pitchFamily="34" charset="0"/>
              </a:rPr>
              <a:t>1 </a:t>
            </a:r>
            <a:r>
              <a:rPr lang="en-US" altLang="en-US" sz="2400">
                <a:solidFill>
                  <a:srgbClr val="FF0000"/>
                </a:solidFill>
                <a:latin typeface="Helvetica" panose="020B0604020202020204" pitchFamily="34" charset="0"/>
              </a:rPr>
              <a:t>, x</a:t>
            </a:r>
            <a:r>
              <a:rPr lang="en-US" altLang="en-US" sz="2400" baseline="-25000">
                <a:solidFill>
                  <a:srgbClr val="FF0000"/>
                </a:solidFill>
                <a:latin typeface="Helvetica" panose="020B0604020202020204" pitchFamily="34" charset="0"/>
              </a:rPr>
              <a:t>2</a:t>
            </a:r>
            <a:r>
              <a:rPr lang="en-US" altLang="en-US" sz="2400">
                <a:solidFill>
                  <a:srgbClr val="FF0000"/>
                </a:solidFill>
                <a:latin typeface="Helvetica" panose="020B0604020202020204" pitchFamily="34" charset="0"/>
              </a:rPr>
              <a:t>, x</a:t>
            </a:r>
            <a:r>
              <a:rPr lang="en-US" altLang="en-US" sz="2400" baseline="-25000">
                <a:solidFill>
                  <a:srgbClr val="FF0000"/>
                </a:solidFill>
                <a:latin typeface="Helvetica" panose="020B0604020202020204" pitchFamily="34" charset="0"/>
              </a:rPr>
              <a:t>3</a:t>
            </a:r>
            <a:r>
              <a:rPr lang="en-US" altLang="en-US" sz="2400">
                <a:solidFill>
                  <a:srgbClr val="FF0000"/>
                </a:solidFill>
                <a:latin typeface="Helvetica" panose="020B0604020202020204" pitchFamily="34" charset="0"/>
              </a:rPr>
              <a:t> </a:t>
            </a:r>
            <a:r>
              <a:rPr lang="en-US" altLang="en-US" sz="2400">
                <a:solidFill>
                  <a:srgbClr val="FF0000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are all integers </a:t>
            </a:r>
            <a:endParaRPr lang="en-US" altLang="en-US" sz="2400">
              <a:solidFill>
                <a:srgbClr val="FF0000"/>
              </a:solidFill>
              <a:latin typeface="Helvetica" panose="020B0604020202020204" pitchFamily="34" charset="0"/>
            </a:endParaRPr>
          </a:p>
          <a:p>
            <a:pPr lvl="2">
              <a:spcBef>
                <a:spcPts val="200"/>
              </a:spcBef>
              <a:spcAft>
                <a:spcPts val="200"/>
              </a:spcAft>
              <a:buFontTx/>
              <a:buNone/>
            </a:pPr>
            <a:endParaRPr lang="en-US" altLang="en-US" sz="240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MIT and James Orlin </a:t>
            </a:r>
            <a:r>
              <a:rPr lang="en-US" altLang="en-US">
                <a:cs typeface="Times New Roman" panose="02020603050405020304" pitchFamily="18" charset="0"/>
              </a:rPr>
              <a:t>©2003</a:t>
            </a:r>
            <a:endParaRPr lang="en-US" alt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C75F-71B1-4897-8770-812B67F12EB6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Algebraic formulation with equality constraints</a:t>
            </a:r>
          </a:p>
        </p:txBody>
      </p:sp>
      <p:graphicFrame>
        <p:nvGraphicFramePr>
          <p:cNvPr id="177156" name="Object 4"/>
          <p:cNvGraphicFramePr>
            <a:graphicFrameLocks noChangeAspect="1"/>
          </p:cNvGraphicFramePr>
          <p:nvPr/>
        </p:nvGraphicFramePr>
        <p:xfrm>
          <a:off x="4038600" y="2057400"/>
          <a:ext cx="1320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62" name="Equation" r:id="rId3" imgW="1320480" imgH="1218960" progId="Equation.DSMT4">
                  <p:embed/>
                </p:oleObj>
              </mc:Choice>
              <mc:Fallback>
                <p:oleObj name="Equation" r:id="rId3" imgW="1320480" imgH="1218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057400"/>
                        <a:ext cx="1320800" cy="121920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7" name="Object 5"/>
          <p:cNvGraphicFramePr>
            <a:graphicFrameLocks noChangeAspect="1"/>
          </p:cNvGraphicFramePr>
          <p:nvPr/>
        </p:nvGraphicFramePr>
        <p:xfrm>
          <a:off x="3721100" y="3860800"/>
          <a:ext cx="46736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63" name="Equation" r:id="rId5" imgW="4673520" imgH="1218960" progId="Equation.DSMT4">
                  <p:embed/>
                </p:oleObj>
              </mc:Choice>
              <mc:Fallback>
                <p:oleObj name="Equation" r:id="rId5" imgW="4673520" imgH="12189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3860800"/>
                        <a:ext cx="4673600" cy="121920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8" name="Object 6"/>
          <p:cNvGraphicFramePr>
            <a:graphicFrameLocks noChangeAspect="1"/>
          </p:cNvGraphicFramePr>
          <p:nvPr/>
        </p:nvGraphicFramePr>
        <p:xfrm>
          <a:off x="4470400" y="5689600"/>
          <a:ext cx="3606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64" name="Equation" r:id="rId7" imgW="3606480" imgH="583920" progId="Equation.DSMT4">
                  <p:embed/>
                </p:oleObj>
              </mc:Choice>
              <mc:Fallback>
                <p:oleObj name="Equation" r:id="rId7" imgW="3606480" imgH="5839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5689600"/>
                        <a:ext cx="3606800" cy="58420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60" name="Text Box 8"/>
          <p:cNvSpPr txBox="1">
            <a:spLocks noChangeArrowheads="1"/>
          </p:cNvSpPr>
          <p:nvPr/>
        </p:nvSpPr>
        <p:spPr bwMode="auto">
          <a:xfrm>
            <a:off x="990600" y="2362200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latin typeface="Arial" panose="020B0604020202020204" pitchFamily="34" charset="0"/>
              </a:rPr>
              <a:t>Max or min</a:t>
            </a:r>
          </a:p>
        </p:txBody>
      </p:sp>
      <p:sp>
        <p:nvSpPr>
          <p:cNvPr id="177161" name="Text Box 9"/>
          <p:cNvSpPr txBox="1">
            <a:spLocks noChangeArrowheads="1"/>
          </p:cNvSpPr>
          <p:nvPr/>
        </p:nvSpPr>
        <p:spPr bwMode="auto">
          <a:xfrm>
            <a:off x="990600" y="4191000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>
                <a:latin typeface="Arial" panose="020B0604020202020204" pitchFamily="34" charset="0"/>
              </a:rPr>
              <a:t>subject 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60" grpId="0" autoUpdateAnimBg="0"/>
      <p:bldP spid="17716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MIT and James Orlin </a:t>
            </a:r>
            <a:r>
              <a:rPr lang="en-US" altLang="en-US">
                <a:cs typeface="Times New Roman" panose="02020603050405020304" pitchFamily="18" charset="0"/>
              </a:rPr>
              <a:t>©2003</a:t>
            </a: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1BF0-8572-464C-BC5D-8B50CF4AC409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 altLang="en-US" b="0">
                <a:solidFill>
                  <a:schemeClr val="tx1"/>
                </a:solidFill>
                <a:latin typeface="Helvetica" panose="020B0604020202020204" pitchFamily="34" charset="0"/>
              </a:rPr>
              <a:t>Linear Programming Assumptions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305800" cy="4114800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FFFF99"/>
                </a:solidFill>
              </a:rPr>
              <a:t>		</a:t>
            </a:r>
            <a:r>
              <a:rPr lang="en-US" altLang="en-US">
                <a:solidFill>
                  <a:srgbClr val="FF0000"/>
                </a:solidFill>
              </a:rPr>
              <a:t>Maximize          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4W + 3P</a:t>
            </a:r>
            <a:r>
              <a:rPr lang="en-US" altLang="en-US">
                <a:solidFill>
                  <a:srgbClr val="FF0000"/>
                </a:solidFill>
              </a:rPr>
              <a:t>		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                                 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1.5W +  P   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    15</a:t>
            </a:r>
          </a:p>
          <a:p>
            <a:pPr>
              <a:lnSpc>
                <a:spcPct val="5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>
                <a:sym typeface="Symbol" panose="05050102010706020507" pitchFamily="18" charset="2"/>
              </a:rPr>
              <a:t>		                       	</a:t>
            </a:r>
            <a:r>
              <a:rPr lang="en-US" altLang="en-US">
                <a:solidFill>
                  <a:srgbClr val="FFFF99"/>
                </a:solidFill>
                <a:sym typeface="Symbol" panose="05050102010706020507" pitchFamily="18" charset="2"/>
              </a:rPr>
              <a:t> ….</a:t>
            </a:r>
            <a:r>
              <a:rPr lang="en-US" altLang="en-US">
                <a:solidFill>
                  <a:srgbClr val="FFFF99"/>
                </a:solidFill>
              </a:rPr>
              <a:t> </a:t>
            </a:r>
            <a:endParaRPr lang="en-US" altLang="en-US" sz="2800">
              <a:solidFill>
                <a:srgbClr val="33CC33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Proportionality Assumption</a:t>
            </a:r>
            <a:r>
              <a:rPr lang="en-US" altLang="en-US">
                <a:solidFill>
                  <a:srgbClr val="33CC33"/>
                </a:solidFill>
              </a:rPr>
              <a:t> </a:t>
            </a:r>
            <a:r>
              <a:rPr lang="en-US" altLang="en-US" sz="2000"/>
              <a:t>Contribution from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000"/>
              <a:t> is proportional to</a:t>
            </a:r>
            <a:r>
              <a:rPr lang="en-US" altLang="en-US" sz="2000">
                <a:solidFill>
                  <a:srgbClr val="FF0000"/>
                </a:solidFill>
              </a:rPr>
              <a:t>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000">
                <a:solidFill>
                  <a:srgbClr val="FF0000"/>
                </a:solidFill>
              </a:rPr>
              <a:t> </a:t>
            </a:r>
            <a:r>
              <a:rPr lang="en-US" altLang="en-US" sz="2000"/>
              <a:t>	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Additivity Assumption</a:t>
            </a:r>
            <a:r>
              <a:rPr lang="en-US" altLang="en-US">
                <a:solidFill>
                  <a:srgbClr val="33CC33"/>
                </a:solidFill>
              </a:rPr>
              <a:t> </a:t>
            </a:r>
            <a:r>
              <a:rPr lang="en-US" altLang="en-US" sz="2000"/>
              <a:t>Contribution to objective function from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000"/>
              <a:t> is independent of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000"/>
              <a:t>.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Divisibility Assumption</a:t>
            </a:r>
            <a:r>
              <a:rPr lang="en-US" altLang="en-US" sz="2000">
                <a:solidFill>
                  <a:srgbClr val="FFFF99"/>
                </a:solidFill>
              </a:rPr>
              <a:t>  </a:t>
            </a:r>
            <a:r>
              <a:rPr lang="en-US" altLang="en-US" sz="2000"/>
              <a:t>Each variable is allowed to assume fractional values.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i="1">
                <a:solidFill>
                  <a:srgbClr val="FF0000"/>
                </a:solidFill>
              </a:rPr>
              <a:t>Certainty Assumption.</a:t>
            </a:r>
            <a:r>
              <a:rPr lang="en-US" altLang="en-US" sz="2000" i="1">
                <a:solidFill>
                  <a:srgbClr val="FF0000"/>
                </a:solidFill>
              </a:rPr>
              <a:t> </a:t>
            </a:r>
            <a:r>
              <a:rPr lang="en-US" altLang="en-US" sz="2000"/>
              <a:t> Each linear coefficient of the objective function and constraints is known (and is not a random variable).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MIT and James Orlin </a:t>
            </a:r>
            <a:r>
              <a:rPr lang="en-US" altLang="en-US">
                <a:cs typeface="Times New Roman" panose="02020603050405020304" pitchFamily="18" charset="0"/>
              </a:rPr>
              <a:t>©2003</a:t>
            </a: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4D069-E4E2-4ED5-9DA5-77E9331EE97E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altLang="en-US"/>
              <a:t>Terminology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763000" cy="49530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40000"/>
              </a:spcAft>
            </a:pPr>
            <a:r>
              <a:rPr lang="en-US" altLang="en-US" sz="2800" i="1" u="sng">
                <a:solidFill>
                  <a:srgbClr val="FF0000"/>
                </a:solidFill>
              </a:rPr>
              <a:t>Decision variables</a:t>
            </a:r>
            <a:r>
              <a:rPr lang="en-US" altLang="en-US" sz="2800" i="1">
                <a:solidFill>
                  <a:srgbClr val="FF0000"/>
                </a:solidFill>
              </a:rPr>
              <a:t>:</a:t>
            </a:r>
            <a:r>
              <a:rPr lang="en-US" altLang="en-US" sz="2800"/>
              <a:t> e.g., x and y.  </a:t>
            </a:r>
          </a:p>
          <a:p>
            <a:pPr lvl="1">
              <a:spcBef>
                <a:spcPct val="0"/>
              </a:spcBef>
            </a:pPr>
            <a:r>
              <a:rPr lang="en-US" altLang="en-US"/>
              <a:t>In general, there are quantities you can control to improve your objective which should completely describe the set of decisions to be made.  </a:t>
            </a:r>
          </a:p>
          <a:p>
            <a:pPr lvl="1">
              <a:spcBef>
                <a:spcPct val="0"/>
              </a:spcBef>
            </a:pPr>
            <a:endParaRPr lang="en-US" altLang="en-US"/>
          </a:p>
          <a:p>
            <a:pPr>
              <a:spcBef>
                <a:spcPct val="0"/>
              </a:spcBef>
              <a:spcAft>
                <a:spcPct val="40000"/>
              </a:spcAft>
            </a:pPr>
            <a:r>
              <a:rPr lang="en-US" altLang="en-US" sz="2800" i="1" u="sng">
                <a:solidFill>
                  <a:srgbClr val="FF0000"/>
                </a:solidFill>
              </a:rPr>
              <a:t>Constraints</a:t>
            </a:r>
            <a:r>
              <a:rPr lang="en-US" altLang="en-US" sz="2800" i="1">
                <a:solidFill>
                  <a:srgbClr val="FF0000"/>
                </a:solidFill>
              </a:rPr>
              <a:t>:</a:t>
            </a:r>
            <a:r>
              <a:rPr lang="en-US" altLang="en-US" sz="2800">
                <a:solidFill>
                  <a:srgbClr val="FF0000"/>
                </a:solidFill>
              </a:rPr>
              <a:t> </a:t>
            </a:r>
            <a:r>
              <a:rPr lang="en-US" altLang="en-US" sz="2800">
                <a:solidFill>
                  <a:schemeClr val="tx2"/>
                </a:solidFill>
              </a:rPr>
              <a:t>e.g.,</a:t>
            </a:r>
            <a:r>
              <a:rPr lang="en-US" altLang="en-US" sz="2800">
                <a:solidFill>
                  <a:srgbClr val="FF0000"/>
                </a:solidFill>
              </a:rPr>
              <a:t> </a:t>
            </a:r>
            <a:r>
              <a:rPr lang="en-US" altLang="en-US" sz="2800">
                <a:solidFill>
                  <a:schemeClr val="tx2"/>
                </a:solidFill>
              </a:rPr>
              <a:t>5x +  8y</a:t>
            </a:r>
            <a:r>
              <a:rPr lang="en-US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sz="2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sz="2800">
                <a:solidFill>
                  <a:schemeClr val="tx2"/>
                </a:solidFill>
                <a:sym typeface="Symbol" panose="05050102010706020507" pitchFamily="18" charset="2"/>
              </a:rPr>
              <a:t>24</a:t>
            </a:r>
            <a:r>
              <a:rPr lang="en-US" altLang="en-US" sz="2800">
                <a:solidFill>
                  <a:schemeClr val="tx2"/>
                </a:solidFill>
              </a:rPr>
              <a:t> , </a:t>
            </a:r>
            <a:r>
              <a:rPr lang="en-US" altLang="en-US" sz="2800">
                <a:solidFill>
                  <a:schemeClr val="tx2"/>
                </a:solidFill>
                <a:sym typeface="Symbol" panose="05050102010706020507" pitchFamily="18" charset="2"/>
              </a:rPr>
              <a:t>x</a:t>
            </a:r>
            <a:r>
              <a:rPr lang="en-US" altLang="en-US" sz="2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 </a:t>
            </a:r>
            <a:r>
              <a:rPr lang="en-US" altLang="en-US" sz="2800">
                <a:solidFill>
                  <a:schemeClr val="tx2"/>
                </a:solidFill>
                <a:sym typeface="Symbol" panose="05050102010706020507" pitchFamily="18" charset="2"/>
              </a:rPr>
              <a:t>0</a:t>
            </a:r>
            <a:r>
              <a:rPr lang="en-US" altLang="en-US" sz="2800">
                <a:solidFill>
                  <a:schemeClr val="tx2"/>
                </a:solidFill>
              </a:rPr>
              <a:t> ,</a:t>
            </a:r>
            <a:r>
              <a:rPr lang="en-US" altLang="en-US" sz="2800">
                <a:solidFill>
                  <a:schemeClr val="tx2"/>
                </a:solidFill>
                <a:sym typeface="Symbol" panose="05050102010706020507" pitchFamily="18" charset="2"/>
              </a:rPr>
              <a:t> y</a:t>
            </a:r>
            <a:r>
              <a:rPr lang="en-US" altLang="en-US" sz="2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 </a:t>
            </a:r>
            <a:r>
              <a:rPr lang="en-US" altLang="en-US" sz="2800">
                <a:solidFill>
                  <a:schemeClr val="tx2"/>
                </a:solidFill>
                <a:sym typeface="Symbol" panose="05050102010706020507" pitchFamily="18" charset="2"/>
              </a:rPr>
              <a:t>0</a:t>
            </a:r>
            <a:r>
              <a:rPr lang="en-US" altLang="en-US" sz="2800">
                <a:solidFill>
                  <a:schemeClr val="tx2"/>
                </a:solidFill>
              </a:rPr>
              <a:t> </a:t>
            </a:r>
          </a:p>
          <a:p>
            <a:pPr lvl="1">
              <a:spcBef>
                <a:spcPct val="0"/>
              </a:spcBef>
              <a:spcAft>
                <a:spcPct val="40000"/>
              </a:spcAft>
            </a:pPr>
            <a:r>
              <a:rPr lang="en-US" altLang="en-US"/>
              <a:t>Limitations on the values of the decision variables. </a:t>
            </a:r>
            <a:r>
              <a:rPr lang="en-US" altLang="en-US" sz="2400"/>
              <a:t> </a:t>
            </a:r>
          </a:p>
          <a:p>
            <a:pPr>
              <a:spcBef>
                <a:spcPct val="0"/>
              </a:spcBef>
              <a:spcAft>
                <a:spcPct val="40000"/>
              </a:spcAft>
            </a:pPr>
            <a:r>
              <a:rPr lang="en-US" altLang="en-US" sz="2800" i="1" u="sng">
                <a:solidFill>
                  <a:srgbClr val="FF0000"/>
                </a:solidFill>
              </a:rPr>
              <a:t>Objective Function</a:t>
            </a:r>
            <a:r>
              <a:rPr lang="en-US" altLang="en-US" sz="2800" i="1">
                <a:solidFill>
                  <a:srgbClr val="FF0000"/>
                </a:solidFill>
              </a:rPr>
              <a:t>.</a:t>
            </a:r>
            <a:r>
              <a:rPr lang="en-US" altLang="en-US" sz="2800">
                <a:solidFill>
                  <a:srgbClr val="FF0000"/>
                </a:solidFill>
              </a:rPr>
              <a:t> </a:t>
            </a:r>
            <a:r>
              <a:rPr lang="en-US" altLang="en-US" sz="2800"/>
              <a:t>  e.g., </a:t>
            </a:r>
            <a:r>
              <a:rPr lang="en-US" altLang="en-US" sz="2800">
                <a:solidFill>
                  <a:schemeClr val="tx2"/>
                </a:solidFill>
              </a:rPr>
              <a:t>3x +   4y</a:t>
            </a:r>
            <a:r>
              <a:rPr lang="en-US" altLang="en-US" sz="2800"/>
              <a:t> </a:t>
            </a:r>
          </a:p>
          <a:p>
            <a:pPr lvl="1">
              <a:spcBef>
                <a:spcPct val="0"/>
              </a:spcBef>
            </a:pPr>
            <a:r>
              <a:rPr lang="en-US" altLang="en-US"/>
              <a:t>Value measure used to rank alternatives</a:t>
            </a:r>
          </a:p>
          <a:p>
            <a:pPr lvl="1">
              <a:spcBef>
                <a:spcPct val="0"/>
              </a:spcBef>
            </a:pPr>
            <a:r>
              <a:rPr lang="en-US" altLang="en-US"/>
              <a:t>Seek to maximize or minimize this objective</a:t>
            </a:r>
          </a:p>
          <a:p>
            <a:pPr lvl="1">
              <a:spcBef>
                <a:spcPct val="0"/>
              </a:spcBef>
              <a:spcAft>
                <a:spcPct val="40000"/>
              </a:spcAft>
            </a:pPr>
            <a:r>
              <a:rPr lang="en-US" altLang="en-US"/>
              <a:t>examples:  maximize NPV, minimize cost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MIT and James Orlin </a:t>
            </a:r>
            <a:r>
              <a:rPr lang="en-US" altLang="en-US">
                <a:cs typeface="Times New Roman" panose="02020603050405020304" pitchFamily="18" charset="0"/>
              </a:rPr>
              <a:t>©2003</a:t>
            </a:r>
            <a:endParaRPr lang="en-US" altLang="en-US"/>
          </a:p>
        </p:txBody>
      </p:sp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98DD7-04A9-4D2F-9D07-93B2C4AC931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MSR Marketing Inc.</a:t>
            </a:r>
            <a:br>
              <a:rPr lang="en-US" altLang="en-US"/>
            </a:br>
            <a:r>
              <a:rPr lang="en-US" altLang="en-US" sz="1600"/>
              <a:t>adapted from Frontline Systems</a:t>
            </a:r>
            <a:endParaRPr lang="en-US" altLang="en-US"/>
          </a:p>
        </p:txBody>
      </p:sp>
      <p:sp>
        <p:nvSpPr>
          <p:cNvPr id="160772" name="Text Box 4"/>
          <p:cNvSpPr txBox="1">
            <a:spLocks noChangeArrowheads="1"/>
          </p:cNvSpPr>
          <p:nvPr/>
        </p:nvSpPr>
        <p:spPr bwMode="auto">
          <a:xfrm>
            <a:off x="228600" y="1905000"/>
            <a:ext cx="8610600" cy="161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800" b="1"/>
              <a:t>Need to choose ads to reach at least 1.5 million people</a:t>
            </a:r>
            <a:endParaRPr lang="en-US" altLang="en-US"/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b="1"/>
              <a:t>Minimize Cost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b="1"/>
              <a:t>Upper bound on number of ads of each type</a:t>
            </a:r>
          </a:p>
        </p:txBody>
      </p:sp>
      <p:grpSp>
        <p:nvGrpSpPr>
          <p:cNvPr id="160807" name="Group 39"/>
          <p:cNvGrpSpPr>
            <a:grpSpLocks/>
          </p:cNvGrpSpPr>
          <p:nvPr/>
        </p:nvGrpSpPr>
        <p:grpSpPr bwMode="auto">
          <a:xfrm>
            <a:off x="762000" y="3429000"/>
            <a:ext cx="7696200" cy="3022600"/>
            <a:chOff x="0" y="8"/>
            <a:chExt cx="2591" cy="1904"/>
          </a:xfrm>
        </p:grpSpPr>
        <p:sp>
          <p:nvSpPr>
            <p:cNvPr id="160773" name="Rectangle 5"/>
            <p:cNvSpPr>
              <a:spLocks noChangeArrowheads="1"/>
            </p:cNvSpPr>
            <p:nvPr/>
          </p:nvSpPr>
          <p:spPr bwMode="auto">
            <a:xfrm>
              <a:off x="8" y="8"/>
              <a:ext cx="117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en-US" alt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160774" name="Rectangle 6"/>
            <p:cNvSpPr>
              <a:spLocks noChangeArrowheads="1"/>
            </p:cNvSpPr>
            <p:nvPr/>
          </p:nvSpPr>
          <p:spPr bwMode="auto">
            <a:xfrm>
              <a:off x="1186" y="8"/>
              <a:ext cx="41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r>
                <a:rPr lang="en-US" altLang="en-US" sz="2000" b="1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endParaRPr lang="en-US" altLang="en-US" sz="2000" b="1">
                <a:solidFill>
                  <a:srgbClr val="0000FF"/>
                </a:solidFill>
                <a:cs typeface="Times New Roman" panose="02020603050405020304" pitchFamily="18" charset="0"/>
              </a:endParaRPr>
            </a:p>
            <a:p>
              <a:endParaRPr lang="en-US" alt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160775" name="Rectangle 7"/>
            <p:cNvSpPr>
              <a:spLocks noChangeArrowheads="1"/>
            </p:cNvSpPr>
            <p:nvPr/>
          </p:nvSpPr>
          <p:spPr bwMode="auto">
            <a:xfrm>
              <a:off x="1597" y="8"/>
              <a:ext cx="41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r>
                <a:rPr lang="en-US" altLang="en-US" sz="2000" b="1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endParaRPr lang="en-US" altLang="en-US" sz="2000" b="1">
                <a:solidFill>
                  <a:srgbClr val="0000FF"/>
                </a:solidFill>
                <a:cs typeface="Times New Roman" panose="02020603050405020304" pitchFamily="18" charset="0"/>
              </a:endParaRPr>
            </a:p>
            <a:p>
              <a:endParaRPr lang="en-US" alt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160776" name="Rectangle 8"/>
            <p:cNvSpPr>
              <a:spLocks noChangeArrowheads="1"/>
            </p:cNvSpPr>
            <p:nvPr/>
          </p:nvSpPr>
          <p:spPr bwMode="auto">
            <a:xfrm>
              <a:off x="2008" y="8"/>
              <a:ext cx="52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r>
                <a:rPr lang="en-US" altLang="en-US" sz="2000" b="1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endParaRPr lang="en-US" altLang="en-US" sz="2000" b="1">
                <a:solidFill>
                  <a:srgbClr val="0000FF"/>
                </a:solidFill>
                <a:cs typeface="Times New Roman" panose="02020603050405020304" pitchFamily="18" charset="0"/>
              </a:endParaRPr>
            </a:p>
            <a:p>
              <a:endParaRPr lang="en-US" alt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160777" name="Rectangle 9"/>
            <p:cNvSpPr>
              <a:spLocks noChangeArrowheads="1"/>
            </p:cNvSpPr>
            <p:nvPr/>
          </p:nvSpPr>
          <p:spPr bwMode="auto">
            <a:xfrm>
              <a:off x="8" y="392"/>
              <a:ext cx="75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r>
                <a:rPr lang="en-US" altLang="en-US" sz="2000" b="1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endParaRPr lang="en-US" altLang="en-US" sz="2000" b="1">
                <a:solidFill>
                  <a:srgbClr val="0000FF"/>
                </a:solidFill>
                <a:cs typeface="Times New Roman" panose="02020603050405020304" pitchFamily="18" charset="0"/>
              </a:endParaRPr>
            </a:p>
            <a:p>
              <a:endParaRPr lang="en-US" alt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160778" name="Rectangle 10"/>
            <p:cNvSpPr>
              <a:spLocks noChangeArrowheads="1"/>
            </p:cNvSpPr>
            <p:nvPr/>
          </p:nvSpPr>
          <p:spPr bwMode="auto">
            <a:xfrm>
              <a:off x="759" y="392"/>
              <a:ext cx="41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pPr algn="ctr"/>
              <a:r>
                <a:rPr lang="en-US" altLang="en-US" sz="2000" b="1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TV</a:t>
              </a:r>
              <a:endParaRPr lang="en-US" altLang="en-US" sz="2000" b="1">
                <a:solidFill>
                  <a:srgbClr val="0000FF"/>
                </a:solidFill>
                <a:cs typeface="Times New Roman" panose="02020603050405020304" pitchFamily="18" charset="0"/>
              </a:endParaRPr>
            </a:p>
            <a:p>
              <a:pPr algn="ctr"/>
              <a:endParaRPr lang="en-US" alt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160779" name="Rectangle 11"/>
            <p:cNvSpPr>
              <a:spLocks noChangeArrowheads="1"/>
            </p:cNvSpPr>
            <p:nvPr/>
          </p:nvSpPr>
          <p:spPr bwMode="auto">
            <a:xfrm>
              <a:off x="1170" y="392"/>
              <a:ext cx="41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pPr algn="ctr"/>
              <a:r>
                <a:rPr lang="en-US" altLang="en-US" sz="2000" b="1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Radio</a:t>
              </a:r>
              <a:endParaRPr lang="en-US" altLang="en-US" sz="2000" b="1">
                <a:solidFill>
                  <a:srgbClr val="0000FF"/>
                </a:solidFill>
                <a:cs typeface="Times New Roman" panose="02020603050405020304" pitchFamily="18" charset="0"/>
              </a:endParaRPr>
            </a:p>
            <a:p>
              <a:pPr algn="ctr"/>
              <a:endParaRPr lang="en-US" alt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160780" name="Rectangle 12"/>
            <p:cNvSpPr>
              <a:spLocks noChangeArrowheads="1"/>
            </p:cNvSpPr>
            <p:nvPr/>
          </p:nvSpPr>
          <p:spPr bwMode="auto">
            <a:xfrm>
              <a:off x="1581" y="392"/>
              <a:ext cx="41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pPr algn="ctr"/>
              <a:r>
                <a:rPr lang="en-US" altLang="en-US" sz="2000" b="1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Mail</a:t>
              </a:r>
              <a:endParaRPr lang="en-US" altLang="en-US" sz="2000" b="1">
                <a:solidFill>
                  <a:srgbClr val="0000FF"/>
                </a:solidFill>
                <a:cs typeface="Times New Roman" panose="02020603050405020304" pitchFamily="18" charset="0"/>
              </a:endParaRPr>
            </a:p>
            <a:p>
              <a:pPr algn="ctr"/>
              <a:endParaRPr lang="en-US" alt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160781" name="Rectangle 13"/>
            <p:cNvSpPr>
              <a:spLocks noChangeArrowheads="1"/>
            </p:cNvSpPr>
            <p:nvPr/>
          </p:nvSpPr>
          <p:spPr bwMode="auto">
            <a:xfrm>
              <a:off x="1992" y="392"/>
              <a:ext cx="52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r>
                <a:rPr lang="en-US" altLang="en-US" sz="2000" b="1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Newspaper</a:t>
              </a:r>
              <a:endParaRPr lang="en-US" altLang="en-US" sz="2000" b="1">
                <a:solidFill>
                  <a:srgbClr val="0000FF"/>
                </a:solidFill>
                <a:cs typeface="Times New Roman" panose="02020603050405020304" pitchFamily="18" charset="0"/>
              </a:endParaRPr>
            </a:p>
            <a:p>
              <a:endParaRPr lang="en-US" alt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160782" name="Rectangle 14"/>
            <p:cNvSpPr>
              <a:spLocks noChangeArrowheads="1"/>
            </p:cNvSpPr>
            <p:nvPr/>
          </p:nvSpPr>
          <p:spPr bwMode="auto">
            <a:xfrm>
              <a:off x="8" y="776"/>
              <a:ext cx="75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r>
                <a:rPr lang="en-US" altLang="en-US" sz="2000" b="1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Audience Size   </a:t>
              </a:r>
            </a:p>
            <a:p>
              <a:endParaRPr lang="en-US" alt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160783" name="Rectangle 15"/>
            <p:cNvSpPr>
              <a:spLocks noChangeArrowheads="1"/>
            </p:cNvSpPr>
            <p:nvPr/>
          </p:nvSpPr>
          <p:spPr bwMode="auto">
            <a:xfrm>
              <a:off x="759" y="776"/>
              <a:ext cx="41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pPr algn="ctr"/>
              <a:r>
                <a:rPr lang="en-US" altLang="en-US" sz="2000" b="1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50,000</a:t>
              </a:r>
              <a:endParaRPr lang="en-US" altLang="en-US" sz="2000" b="1">
                <a:solidFill>
                  <a:srgbClr val="0000FF"/>
                </a:solidFill>
                <a:cs typeface="Times New Roman" panose="02020603050405020304" pitchFamily="18" charset="0"/>
              </a:endParaRPr>
            </a:p>
            <a:p>
              <a:pPr algn="ctr"/>
              <a:endParaRPr lang="en-US" alt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160784" name="Rectangle 16"/>
            <p:cNvSpPr>
              <a:spLocks noChangeArrowheads="1"/>
            </p:cNvSpPr>
            <p:nvPr/>
          </p:nvSpPr>
          <p:spPr bwMode="auto">
            <a:xfrm>
              <a:off x="1170" y="776"/>
              <a:ext cx="41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pPr algn="ctr"/>
              <a:r>
                <a:rPr lang="en-US" altLang="en-US" sz="2000" b="1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25,000</a:t>
              </a:r>
              <a:endParaRPr lang="en-US" altLang="en-US" sz="2000" b="1">
                <a:solidFill>
                  <a:srgbClr val="0000FF"/>
                </a:solidFill>
                <a:cs typeface="Times New Roman" panose="02020603050405020304" pitchFamily="18" charset="0"/>
              </a:endParaRPr>
            </a:p>
            <a:p>
              <a:pPr algn="ctr"/>
              <a:endParaRPr lang="en-US" alt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160785" name="Rectangle 17"/>
            <p:cNvSpPr>
              <a:spLocks noChangeArrowheads="1"/>
            </p:cNvSpPr>
            <p:nvPr/>
          </p:nvSpPr>
          <p:spPr bwMode="auto">
            <a:xfrm>
              <a:off x="1581" y="776"/>
              <a:ext cx="41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pPr algn="ctr"/>
              <a:r>
                <a:rPr lang="en-US" altLang="en-US" sz="2000" b="1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20,000</a:t>
              </a:r>
              <a:endParaRPr lang="en-US" altLang="en-US" sz="2000" b="1">
                <a:solidFill>
                  <a:srgbClr val="0000FF"/>
                </a:solidFill>
                <a:cs typeface="Times New Roman" panose="02020603050405020304" pitchFamily="18" charset="0"/>
              </a:endParaRPr>
            </a:p>
            <a:p>
              <a:pPr algn="ctr"/>
              <a:endParaRPr lang="en-US" alt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160786" name="Rectangle 18"/>
            <p:cNvSpPr>
              <a:spLocks noChangeArrowheads="1"/>
            </p:cNvSpPr>
            <p:nvPr/>
          </p:nvSpPr>
          <p:spPr bwMode="auto">
            <a:xfrm>
              <a:off x="1992" y="776"/>
              <a:ext cx="52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pPr algn="ctr"/>
              <a:r>
                <a:rPr lang="en-US" altLang="en-US" sz="2000" b="1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15,000</a:t>
              </a:r>
              <a:endParaRPr lang="en-US" altLang="en-US" sz="2000" b="1">
                <a:solidFill>
                  <a:srgbClr val="0000FF"/>
                </a:solidFill>
                <a:cs typeface="Times New Roman" panose="02020603050405020304" pitchFamily="18" charset="0"/>
              </a:endParaRPr>
            </a:p>
            <a:p>
              <a:pPr algn="ctr"/>
              <a:endParaRPr lang="en-US" alt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160787" name="Rectangle 19"/>
            <p:cNvSpPr>
              <a:spLocks noChangeArrowheads="1"/>
            </p:cNvSpPr>
            <p:nvPr/>
          </p:nvSpPr>
          <p:spPr bwMode="auto">
            <a:xfrm>
              <a:off x="8" y="1160"/>
              <a:ext cx="75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r>
                <a:rPr lang="en-US" altLang="en-US" sz="2000" b="1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Cost/Ad</a:t>
              </a:r>
              <a:endParaRPr lang="en-US" altLang="en-US" sz="2000" b="1">
                <a:solidFill>
                  <a:srgbClr val="0000FF"/>
                </a:solidFill>
                <a:cs typeface="Times New Roman" panose="02020603050405020304" pitchFamily="18" charset="0"/>
              </a:endParaRPr>
            </a:p>
            <a:p>
              <a:endParaRPr lang="en-US" alt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160788" name="Rectangle 20"/>
            <p:cNvSpPr>
              <a:spLocks noChangeArrowheads="1"/>
            </p:cNvSpPr>
            <p:nvPr/>
          </p:nvSpPr>
          <p:spPr bwMode="auto">
            <a:xfrm>
              <a:off x="759" y="1160"/>
              <a:ext cx="41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pPr algn="ctr"/>
              <a:r>
                <a:rPr lang="en-US" altLang="en-US" sz="2000" b="1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$500 </a:t>
              </a:r>
              <a:endParaRPr lang="en-US" altLang="en-US" sz="2000" b="1">
                <a:solidFill>
                  <a:srgbClr val="0000FF"/>
                </a:solidFill>
                <a:cs typeface="Times New Roman" panose="02020603050405020304" pitchFamily="18" charset="0"/>
              </a:endParaRPr>
            </a:p>
            <a:p>
              <a:pPr algn="ctr"/>
              <a:endParaRPr lang="en-US" alt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160789" name="Rectangle 21"/>
            <p:cNvSpPr>
              <a:spLocks noChangeArrowheads="1"/>
            </p:cNvSpPr>
            <p:nvPr/>
          </p:nvSpPr>
          <p:spPr bwMode="auto">
            <a:xfrm>
              <a:off x="1170" y="1160"/>
              <a:ext cx="41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pPr algn="ctr"/>
              <a:r>
                <a:rPr lang="en-US" altLang="en-US" sz="2000" b="1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$200 </a:t>
              </a:r>
              <a:endParaRPr lang="en-US" altLang="en-US" sz="2000" b="1">
                <a:solidFill>
                  <a:srgbClr val="0000FF"/>
                </a:solidFill>
                <a:cs typeface="Times New Roman" panose="02020603050405020304" pitchFamily="18" charset="0"/>
              </a:endParaRPr>
            </a:p>
            <a:p>
              <a:pPr algn="ctr"/>
              <a:endParaRPr lang="en-US" alt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160790" name="Rectangle 22"/>
            <p:cNvSpPr>
              <a:spLocks noChangeArrowheads="1"/>
            </p:cNvSpPr>
            <p:nvPr/>
          </p:nvSpPr>
          <p:spPr bwMode="auto">
            <a:xfrm>
              <a:off x="1581" y="1160"/>
              <a:ext cx="41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pPr algn="ctr"/>
              <a:r>
                <a:rPr lang="en-US" altLang="en-US" sz="2000" b="1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$250 </a:t>
              </a:r>
              <a:endParaRPr lang="en-US" altLang="en-US" sz="2000" b="1">
                <a:solidFill>
                  <a:srgbClr val="0000FF"/>
                </a:solidFill>
                <a:cs typeface="Times New Roman" panose="02020603050405020304" pitchFamily="18" charset="0"/>
              </a:endParaRPr>
            </a:p>
            <a:p>
              <a:pPr algn="ctr"/>
              <a:endParaRPr lang="en-US" alt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160791" name="Rectangle 23"/>
            <p:cNvSpPr>
              <a:spLocks noChangeArrowheads="1"/>
            </p:cNvSpPr>
            <p:nvPr/>
          </p:nvSpPr>
          <p:spPr bwMode="auto">
            <a:xfrm>
              <a:off x="1992" y="1160"/>
              <a:ext cx="52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pPr algn="ctr"/>
              <a:r>
                <a:rPr lang="en-US" altLang="en-US" sz="2000" b="1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$125 </a:t>
              </a:r>
              <a:endParaRPr lang="en-US" altLang="en-US" sz="2000" b="1">
                <a:solidFill>
                  <a:srgbClr val="0000FF"/>
                </a:solidFill>
                <a:cs typeface="Times New Roman" panose="02020603050405020304" pitchFamily="18" charset="0"/>
              </a:endParaRPr>
            </a:p>
            <a:p>
              <a:pPr algn="ctr"/>
              <a:endParaRPr lang="en-US" altLang="en-US" sz="2000" b="1">
                <a:solidFill>
                  <a:srgbClr val="0000FF"/>
                </a:solidFill>
              </a:endParaRPr>
            </a:p>
          </p:txBody>
        </p:sp>
        <p:grpSp>
          <p:nvGrpSpPr>
            <p:cNvPr id="160798" name="Group 30"/>
            <p:cNvGrpSpPr>
              <a:grpSpLocks/>
            </p:cNvGrpSpPr>
            <p:nvPr/>
          </p:nvGrpSpPr>
          <p:grpSpPr bwMode="auto">
            <a:xfrm>
              <a:off x="0" y="1536"/>
              <a:ext cx="767" cy="376"/>
              <a:chOff x="0" y="1536"/>
              <a:chExt cx="767" cy="376"/>
            </a:xfrm>
          </p:grpSpPr>
          <p:sp>
            <p:nvSpPr>
              <p:cNvPr id="160792" name="Rectangle 24"/>
              <p:cNvSpPr>
                <a:spLocks noChangeArrowheads="1"/>
              </p:cNvSpPr>
              <p:nvPr/>
            </p:nvSpPr>
            <p:spPr bwMode="auto">
              <a:xfrm>
                <a:off x="8" y="1544"/>
                <a:ext cx="751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r>
                  <a:rPr lang="en-US" altLang="en-US" sz="2000" b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Max # of ads</a:t>
                </a:r>
                <a:endParaRPr lang="en-US" altLang="en-US" sz="2000" b="1">
                  <a:solidFill>
                    <a:srgbClr val="0000FF"/>
                  </a:solidFill>
                  <a:cs typeface="Times New Roman" panose="02020603050405020304" pitchFamily="18" charset="0"/>
                </a:endParaRPr>
              </a:p>
              <a:p>
                <a:endParaRPr lang="en-US" altLang="en-US" sz="20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160797" name="Rectangle 29"/>
              <p:cNvSpPr>
                <a:spLocks noChangeArrowheads="1"/>
              </p:cNvSpPr>
              <p:nvPr/>
            </p:nvSpPr>
            <p:spPr bwMode="auto">
              <a:xfrm>
                <a:off x="0" y="1536"/>
                <a:ext cx="767" cy="376"/>
              </a:xfrm>
              <a:prstGeom prst="rect">
                <a:avLst/>
              </a:prstGeom>
              <a:noFill/>
              <a:ln w="0" cap="sq">
                <a:solidFill>
                  <a:srgbClr val="A0A0A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0800" name="Group 32"/>
            <p:cNvGrpSpPr>
              <a:grpSpLocks/>
            </p:cNvGrpSpPr>
            <p:nvPr/>
          </p:nvGrpSpPr>
          <p:grpSpPr bwMode="auto">
            <a:xfrm>
              <a:off x="767" y="1536"/>
              <a:ext cx="427" cy="376"/>
              <a:chOff x="767" y="1536"/>
              <a:chExt cx="427" cy="376"/>
            </a:xfrm>
          </p:grpSpPr>
          <p:sp>
            <p:nvSpPr>
              <p:cNvPr id="160793" name="Rectangle 25"/>
              <p:cNvSpPr>
                <a:spLocks noChangeArrowheads="1"/>
              </p:cNvSpPr>
              <p:nvPr/>
            </p:nvSpPr>
            <p:spPr bwMode="auto">
              <a:xfrm>
                <a:off x="775" y="1544"/>
                <a:ext cx="411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algn="ctr"/>
                <a:r>
                  <a:rPr lang="en-US" altLang="en-US" sz="2000" b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</a:t>
                </a:r>
                <a:endParaRPr lang="en-US" altLang="en-US" sz="2000" b="1">
                  <a:solidFill>
                    <a:srgbClr val="0000FF"/>
                  </a:solidFill>
                  <a:cs typeface="Times New Roman" panose="02020603050405020304" pitchFamily="18" charset="0"/>
                </a:endParaRPr>
              </a:p>
              <a:p>
                <a:pPr algn="ctr"/>
                <a:endParaRPr lang="en-US" altLang="en-US" sz="20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160799" name="Rectangle 31"/>
              <p:cNvSpPr>
                <a:spLocks noChangeArrowheads="1"/>
              </p:cNvSpPr>
              <p:nvPr/>
            </p:nvSpPr>
            <p:spPr bwMode="auto">
              <a:xfrm>
                <a:off x="767" y="1536"/>
                <a:ext cx="427" cy="376"/>
              </a:xfrm>
              <a:prstGeom prst="rect">
                <a:avLst/>
              </a:prstGeom>
              <a:noFill/>
              <a:ln w="0" cap="sq">
                <a:solidFill>
                  <a:srgbClr val="A0A0A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0802" name="Group 34"/>
            <p:cNvGrpSpPr>
              <a:grpSpLocks/>
            </p:cNvGrpSpPr>
            <p:nvPr/>
          </p:nvGrpSpPr>
          <p:grpSpPr bwMode="auto">
            <a:xfrm>
              <a:off x="1194" y="1536"/>
              <a:ext cx="427" cy="376"/>
              <a:chOff x="1194" y="1536"/>
              <a:chExt cx="427" cy="376"/>
            </a:xfrm>
          </p:grpSpPr>
          <p:sp>
            <p:nvSpPr>
              <p:cNvPr id="160794" name="Rectangle 26"/>
              <p:cNvSpPr>
                <a:spLocks noChangeArrowheads="1"/>
              </p:cNvSpPr>
              <p:nvPr/>
            </p:nvSpPr>
            <p:spPr bwMode="auto">
              <a:xfrm>
                <a:off x="1202" y="1544"/>
                <a:ext cx="411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algn="ctr"/>
                <a:r>
                  <a:rPr lang="en-US" altLang="en-US" sz="2000" b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15</a:t>
                </a:r>
                <a:endParaRPr lang="en-US" altLang="en-US" sz="2000" b="1">
                  <a:solidFill>
                    <a:srgbClr val="0000FF"/>
                  </a:solidFill>
                  <a:cs typeface="Times New Roman" panose="02020603050405020304" pitchFamily="18" charset="0"/>
                </a:endParaRPr>
              </a:p>
              <a:p>
                <a:pPr algn="ctr"/>
                <a:endParaRPr lang="en-US" altLang="en-US" sz="20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160801" name="Rectangle 33"/>
              <p:cNvSpPr>
                <a:spLocks noChangeArrowheads="1"/>
              </p:cNvSpPr>
              <p:nvPr/>
            </p:nvSpPr>
            <p:spPr bwMode="auto">
              <a:xfrm>
                <a:off x="1194" y="1536"/>
                <a:ext cx="427" cy="376"/>
              </a:xfrm>
              <a:prstGeom prst="rect">
                <a:avLst/>
              </a:prstGeom>
              <a:noFill/>
              <a:ln w="0" cap="sq">
                <a:solidFill>
                  <a:srgbClr val="A0A0A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0804" name="Group 36"/>
            <p:cNvGrpSpPr>
              <a:grpSpLocks/>
            </p:cNvGrpSpPr>
            <p:nvPr/>
          </p:nvGrpSpPr>
          <p:grpSpPr bwMode="auto">
            <a:xfrm>
              <a:off x="1621" y="1536"/>
              <a:ext cx="427" cy="376"/>
              <a:chOff x="1621" y="1536"/>
              <a:chExt cx="427" cy="376"/>
            </a:xfrm>
          </p:grpSpPr>
          <p:sp>
            <p:nvSpPr>
              <p:cNvPr id="160795" name="Rectangle 27"/>
              <p:cNvSpPr>
                <a:spLocks noChangeArrowheads="1"/>
              </p:cNvSpPr>
              <p:nvPr/>
            </p:nvSpPr>
            <p:spPr bwMode="auto">
              <a:xfrm>
                <a:off x="1629" y="1544"/>
                <a:ext cx="411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algn="ctr"/>
                <a:r>
                  <a:rPr lang="en-US" altLang="en-US" sz="2000" b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endParaRPr lang="en-US" altLang="en-US" sz="2000" b="1">
                  <a:solidFill>
                    <a:srgbClr val="0000FF"/>
                  </a:solidFill>
                  <a:cs typeface="Times New Roman" panose="02020603050405020304" pitchFamily="18" charset="0"/>
                </a:endParaRPr>
              </a:p>
              <a:p>
                <a:pPr algn="ctr"/>
                <a:endParaRPr lang="en-US" altLang="en-US" sz="20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160803" name="Rectangle 35"/>
              <p:cNvSpPr>
                <a:spLocks noChangeArrowheads="1"/>
              </p:cNvSpPr>
              <p:nvPr/>
            </p:nvSpPr>
            <p:spPr bwMode="auto">
              <a:xfrm>
                <a:off x="1621" y="1536"/>
                <a:ext cx="427" cy="376"/>
              </a:xfrm>
              <a:prstGeom prst="rect">
                <a:avLst/>
              </a:prstGeom>
              <a:noFill/>
              <a:ln w="0" cap="sq">
                <a:solidFill>
                  <a:srgbClr val="A0A0A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0806" name="Group 38"/>
            <p:cNvGrpSpPr>
              <a:grpSpLocks/>
            </p:cNvGrpSpPr>
            <p:nvPr/>
          </p:nvGrpSpPr>
          <p:grpSpPr bwMode="auto">
            <a:xfrm>
              <a:off x="2048" y="1536"/>
              <a:ext cx="543" cy="376"/>
              <a:chOff x="2048" y="1536"/>
              <a:chExt cx="543" cy="376"/>
            </a:xfrm>
          </p:grpSpPr>
          <p:sp>
            <p:nvSpPr>
              <p:cNvPr id="160796" name="Rectangle 28"/>
              <p:cNvSpPr>
                <a:spLocks noChangeArrowheads="1"/>
              </p:cNvSpPr>
              <p:nvPr/>
            </p:nvSpPr>
            <p:spPr bwMode="auto">
              <a:xfrm>
                <a:off x="2056" y="1544"/>
                <a:ext cx="527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algn="ctr"/>
                <a:r>
                  <a:rPr lang="en-US" altLang="en-US" sz="2000" b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15</a:t>
                </a:r>
                <a:endParaRPr lang="en-US" altLang="en-US" sz="2000" b="1">
                  <a:solidFill>
                    <a:srgbClr val="0000FF"/>
                  </a:solidFill>
                  <a:cs typeface="Times New Roman" panose="02020603050405020304" pitchFamily="18" charset="0"/>
                </a:endParaRPr>
              </a:p>
              <a:p>
                <a:pPr algn="ctr"/>
                <a:endParaRPr lang="en-US" altLang="en-US" sz="20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160805" name="Rectangle 37"/>
              <p:cNvSpPr>
                <a:spLocks noChangeArrowheads="1"/>
              </p:cNvSpPr>
              <p:nvPr/>
            </p:nvSpPr>
            <p:spPr bwMode="auto">
              <a:xfrm>
                <a:off x="2048" y="1536"/>
                <a:ext cx="543" cy="376"/>
              </a:xfrm>
              <a:prstGeom prst="rect">
                <a:avLst/>
              </a:prstGeom>
              <a:noFill/>
              <a:ln w="0" cap="sq">
                <a:solidFill>
                  <a:srgbClr val="A0A0A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0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0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0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MIT and James Orlin </a:t>
            </a:r>
            <a:r>
              <a:rPr lang="en-US" altLang="en-US">
                <a:cs typeface="Times New Roman" panose="02020603050405020304" pitchFamily="18" charset="0"/>
              </a:rPr>
              <a:t>©2003</a:t>
            </a: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EF1A-BBEF-420E-B5C6-8F4EE7F30F6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r>
              <a:rPr lang="en-US" altLang="en-US"/>
              <a:t>Formulating as a math model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4876800"/>
          </a:xfrm>
        </p:spPr>
        <p:txBody>
          <a:bodyPr/>
          <a:lstStyle/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en-US"/>
              <a:t>Work with your partner</a:t>
            </a:r>
          </a:p>
          <a:p>
            <a:pPr marL="609600" indent="-609600">
              <a:buFont typeface="Wingdings" panose="05000000000000000000" pitchFamily="2" charset="2"/>
              <a:buNone/>
            </a:pPr>
            <a:endParaRPr lang="en-US" altLang="en-US"/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/>
              <a:t>The decisions are how many ads of each type to   choose.  Let x</a:t>
            </a:r>
            <a:r>
              <a:rPr lang="en-US" altLang="en-US" baseline="-25000"/>
              <a:t>1</a:t>
            </a:r>
            <a:r>
              <a:rPr lang="en-US" altLang="en-US"/>
              <a:t> be the number of TV ads selected.  Let x</a:t>
            </a:r>
            <a:r>
              <a:rPr lang="en-US" altLang="en-US" baseline="-25000"/>
              <a:t>2</a:t>
            </a:r>
            <a:r>
              <a:rPr lang="en-US" altLang="en-US"/>
              <a:t>, x</a:t>
            </a:r>
            <a:r>
              <a:rPr lang="en-US" altLang="en-US" baseline="-25000"/>
              <a:t>3</a:t>
            </a:r>
            <a:r>
              <a:rPr lang="en-US" altLang="en-US"/>
              <a:t>, x</a:t>
            </a:r>
            <a:r>
              <a:rPr lang="en-US" altLang="en-US" baseline="-25000"/>
              <a:t>4</a:t>
            </a:r>
            <a:r>
              <a:rPr lang="en-US" altLang="en-US"/>
              <a:t> denote the number of radio, mail, and newspaper ads.  These are the “decision variables.”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/>
              <a:t>What is the objective?  Express the objective in terms of the decision variables. 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/>
              <a:t>What are the constraints?  Express these in terms of the decision variables.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/>
              <a:t>If you have time, try to find the best solution.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MIT and James Orlin </a:t>
            </a:r>
            <a:r>
              <a:rPr lang="en-US" altLang="en-US">
                <a:cs typeface="Times New Roman" panose="02020603050405020304" pitchFamily="18" charset="0"/>
              </a:rPr>
              <a:t>©2003</a:t>
            </a:r>
            <a:endParaRPr lang="en-US" altLang="en-US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4EA7-26DA-43C2-BC76-469B1E4CF762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altLang="en-US"/>
              <a:t>The MSR Marketing Problem</a:t>
            </a:r>
          </a:p>
        </p:txBody>
      </p:sp>
      <p:sp>
        <p:nvSpPr>
          <p:cNvPr id="238596" name="Text Box 4"/>
          <p:cNvSpPr txBox="1">
            <a:spLocks noChangeArrowheads="1"/>
          </p:cNvSpPr>
          <p:nvPr/>
        </p:nvSpPr>
        <p:spPr bwMode="auto">
          <a:xfrm>
            <a:off x="381000" y="19812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Minimize</a:t>
            </a:r>
          </a:p>
        </p:txBody>
      </p:sp>
      <p:sp>
        <p:nvSpPr>
          <p:cNvPr id="238597" name="Text Box 5"/>
          <p:cNvSpPr txBox="1">
            <a:spLocks noChangeArrowheads="1"/>
          </p:cNvSpPr>
          <p:nvPr/>
        </p:nvSpPr>
        <p:spPr bwMode="auto">
          <a:xfrm>
            <a:off x="1981200" y="1981200"/>
            <a:ext cx="533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500 x</a:t>
            </a:r>
            <a:r>
              <a:rPr lang="en-US" altLang="en-US" b="1" baseline="-25000"/>
              <a:t>1</a:t>
            </a:r>
            <a:r>
              <a:rPr lang="en-US" altLang="en-US" b="1"/>
              <a:t> + 200 x</a:t>
            </a:r>
            <a:r>
              <a:rPr lang="en-US" altLang="en-US" b="1" baseline="-25000"/>
              <a:t>2</a:t>
            </a:r>
            <a:r>
              <a:rPr lang="en-US" altLang="en-US" b="1"/>
              <a:t> + 250 x</a:t>
            </a:r>
            <a:r>
              <a:rPr lang="en-US" altLang="en-US" b="1" baseline="-25000"/>
              <a:t>3</a:t>
            </a:r>
            <a:r>
              <a:rPr lang="en-US" altLang="en-US" b="1"/>
              <a:t> + 125 x</a:t>
            </a:r>
            <a:r>
              <a:rPr lang="en-US" altLang="en-US" b="1" baseline="-25000"/>
              <a:t>4</a:t>
            </a:r>
          </a:p>
        </p:txBody>
      </p:sp>
      <p:sp>
        <p:nvSpPr>
          <p:cNvPr id="238598" name="Text Box 6"/>
          <p:cNvSpPr txBox="1">
            <a:spLocks noChangeArrowheads="1"/>
          </p:cNvSpPr>
          <p:nvPr/>
        </p:nvSpPr>
        <p:spPr bwMode="auto">
          <a:xfrm>
            <a:off x="381000" y="259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subject to</a:t>
            </a:r>
          </a:p>
        </p:txBody>
      </p:sp>
      <p:sp>
        <p:nvSpPr>
          <p:cNvPr id="238599" name="Text Box 7"/>
          <p:cNvSpPr txBox="1">
            <a:spLocks noChangeArrowheads="1"/>
          </p:cNvSpPr>
          <p:nvPr/>
        </p:nvSpPr>
        <p:spPr bwMode="auto">
          <a:xfrm>
            <a:off x="1981200" y="2590800"/>
            <a:ext cx="533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50 x</a:t>
            </a:r>
            <a:r>
              <a:rPr lang="en-US" altLang="en-US" b="1" baseline="-25000"/>
              <a:t>1</a:t>
            </a:r>
            <a:r>
              <a:rPr lang="en-US" altLang="en-US" b="1"/>
              <a:t> + 25 x</a:t>
            </a:r>
            <a:r>
              <a:rPr lang="en-US" altLang="en-US" b="1" baseline="-25000"/>
              <a:t>2</a:t>
            </a:r>
            <a:r>
              <a:rPr lang="en-US" altLang="en-US" b="1"/>
              <a:t> + 20 x</a:t>
            </a:r>
            <a:r>
              <a:rPr lang="en-US" altLang="en-US" b="1" baseline="-25000"/>
              <a:t>3</a:t>
            </a:r>
            <a:r>
              <a:rPr lang="en-US" altLang="en-US" b="1"/>
              <a:t> + 15 x</a:t>
            </a:r>
            <a:r>
              <a:rPr lang="en-US" altLang="en-US" b="1" baseline="-25000"/>
              <a:t>4  </a:t>
            </a:r>
            <a:r>
              <a:rPr lang="en-US" altLang="en-US" b="1"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en-US" b="1"/>
              <a:t>  1,500</a:t>
            </a:r>
          </a:p>
        </p:txBody>
      </p:sp>
      <p:sp>
        <p:nvSpPr>
          <p:cNvPr id="238600" name="Text Box 8"/>
          <p:cNvSpPr txBox="1">
            <a:spLocks noChangeArrowheads="1"/>
          </p:cNvSpPr>
          <p:nvPr/>
        </p:nvSpPr>
        <p:spPr bwMode="auto">
          <a:xfrm>
            <a:off x="2819400" y="31242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0  </a:t>
            </a:r>
            <a:r>
              <a:rPr lang="en-US" altLang="en-US" b="1"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b="1"/>
              <a:t>  x</a:t>
            </a:r>
            <a:r>
              <a:rPr lang="en-US" altLang="en-US" b="1" baseline="-25000"/>
              <a:t>1</a:t>
            </a:r>
            <a:r>
              <a:rPr lang="en-US" altLang="en-US" b="1"/>
              <a:t> </a:t>
            </a:r>
            <a:r>
              <a:rPr lang="en-US" altLang="en-US" b="1"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b="1"/>
              <a:t>  20</a:t>
            </a:r>
          </a:p>
        </p:txBody>
      </p:sp>
      <p:sp>
        <p:nvSpPr>
          <p:cNvPr id="238601" name="Text Box 9"/>
          <p:cNvSpPr txBox="1">
            <a:spLocks noChangeArrowheads="1"/>
          </p:cNvSpPr>
          <p:nvPr/>
        </p:nvSpPr>
        <p:spPr bwMode="auto">
          <a:xfrm>
            <a:off x="2819400" y="36322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0  </a:t>
            </a:r>
            <a:r>
              <a:rPr lang="en-US" altLang="en-US" b="1"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b="1"/>
              <a:t>  x</a:t>
            </a:r>
            <a:r>
              <a:rPr lang="en-US" altLang="en-US" b="1" baseline="-25000"/>
              <a:t>2</a:t>
            </a:r>
            <a:r>
              <a:rPr lang="en-US" altLang="en-US" b="1"/>
              <a:t> </a:t>
            </a:r>
            <a:r>
              <a:rPr lang="en-US" altLang="en-US" b="1"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b="1"/>
              <a:t>  15</a:t>
            </a:r>
          </a:p>
        </p:txBody>
      </p:sp>
      <p:sp>
        <p:nvSpPr>
          <p:cNvPr id="238602" name="Text Box 10"/>
          <p:cNvSpPr txBox="1">
            <a:spLocks noChangeArrowheads="1"/>
          </p:cNvSpPr>
          <p:nvPr/>
        </p:nvSpPr>
        <p:spPr bwMode="auto">
          <a:xfrm>
            <a:off x="2819400" y="41402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0  </a:t>
            </a:r>
            <a:r>
              <a:rPr lang="en-US" altLang="en-US" b="1"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b="1"/>
              <a:t>  x</a:t>
            </a:r>
            <a:r>
              <a:rPr lang="en-US" altLang="en-US" b="1" baseline="-25000"/>
              <a:t>3</a:t>
            </a:r>
            <a:r>
              <a:rPr lang="en-US" altLang="en-US" b="1"/>
              <a:t> </a:t>
            </a:r>
            <a:r>
              <a:rPr lang="en-US" altLang="en-US" b="1"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b="1"/>
              <a:t>  10</a:t>
            </a:r>
          </a:p>
        </p:txBody>
      </p:sp>
      <p:sp>
        <p:nvSpPr>
          <p:cNvPr id="238603" name="Text Box 11"/>
          <p:cNvSpPr txBox="1">
            <a:spLocks noChangeArrowheads="1"/>
          </p:cNvSpPr>
          <p:nvPr/>
        </p:nvSpPr>
        <p:spPr bwMode="auto">
          <a:xfrm>
            <a:off x="2819400" y="46482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0  </a:t>
            </a:r>
            <a:r>
              <a:rPr lang="en-US" altLang="en-US" b="1"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b="1"/>
              <a:t>  x</a:t>
            </a:r>
            <a:r>
              <a:rPr lang="en-US" altLang="en-US" b="1" baseline="-25000"/>
              <a:t>4</a:t>
            </a:r>
            <a:r>
              <a:rPr lang="en-US" altLang="en-US" b="1"/>
              <a:t> </a:t>
            </a:r>
            <a:r>
              <a:rPr lang="en-US" altLang="en-US" b="1"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b="1"/>
              <a:t>  15</a:t>
            </a:r>
          </a:p>
        </p:txBody>
      </p:sp>
      <p:sp>
        <p:nvSpPr>
          <p:cNvPr id="238604" name="AutoShape 12">
            <a:hlinkClick r:id="rId2" action="ppaction://hlinkfile" highlightClick="1"/>
          </p:cNvPr>
          <p:cNvSpPr>
            <a:spLocks noChangeArrowheads="1"/>
          </p:cNvSpPr>
          <p:nvPr/>
        </p:nvSpPr>
        <p:spPr bwMode="auto">
          <a:xfrm>
            <a:off x="5562600" y="5105400"/>
            <a:ext cx="2286000" cy="838200"/>
          </a:xfrm>
          <a:prstGeom prst="actionButtonBlank">
            <a:avLst/>
          </a:prstGeom>
          <a:solidFill>
            <a:srgbClr val="FFFF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MSR Marketing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6" grpId="0" autoUpdateAnimBg="0"/>
      <p:bldP spid="238597" grpId="0" autoUpdateAnimBg="0"/>
      <p:bldP spid="238598" grpId="0" autoUpdateAnimBg="0"/>
      <p:bldP spid="238599" grpId="0" autoUpdateAnimBg="0"/>
      <p:bldP spid="238600" grpId="0" autoUpdateAnimBg="0"/>
      <p:bldP spid="238601" grpId="0" autoUpdateAnimBg="0"/>
      <p:bldP spid="238602" grpId="0" autoUpdateAnimBg="0"/>
      <p:bldP spid="23860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MIT and James Orlin </a:t>
            </a:r>
            <a:r>
              <a:rPr lang="en-US" altLang="en-US">
                <a:cs typeface="Times New Roman" panose="02020603050405020304" pitchFamily="18" charset="0"/>
              </a:rPr>
              <a:t>©2003</a:t>
            </a: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7C66-6B2B-4DC6-9039-FCE833DD32B2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8077200" cy="1143000"/>
          </a:xfrm>
        </p:spPr>
        <p:txBody>
          <a:bodyPr/>
          <a:lstStyle/>
          <a:p>
            <a:r>
              <a:rPr lang="en-US" altLang="en-US"/>
              <a:t>Addressing managerial problems: A management science framework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en-US"/>
              <a:t>1. Determine the problem to be solved</a:t>
            </a:r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en-US"/>
              <a:t>2. Observe the system and gather data</a:t>
            </a:r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en-US" u="sng"/>
              <a:t>3. Formulate a mathematical model of the problem and any important subproblems</a:t>
            </a:r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en-US"/>
              <a:t>4. Verify the model and use the model for prediction or analysis</a:t>
            </a:r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en-US" u="sng"/>
              <a:t>5. Select a suitable alternative</a:t>
            </a:r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en-US"/>
              <a:t>6. Present the results to the organization</a:t>
            </a:r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en-US"/>
              <a:t>7. Implement and evaluate</a:t>
            </a:r>
            <a:endParaRPr lang="en-US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MIT and James Orlin </a:t>
            </a:r>
            <a:r>
              <a:rPr lang="en-US" altLang="en-US">
                <a:cs typeface="Times New Roman" panose="02020603050405020304" pitchFamily="18" charset="0"/>
              </a:rPr>
              <a:t>©2003</a:t>
            </a: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6C36-FEBD-458B-9225-52AE2C5DC12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Dealing with very large versions of the problem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Suppose that there are 10,000 products and 100 raw materials and processes that lead to constraints.  </a:t>
            </a:r>
          </a:p>
          <a:p>
            <a:r>
              <a:rPr lang="en-US" altLang="en-US"/>
              <a:t>Old technique used:  write a Fortran program that generates the linear program</a:t>
            </a:r>
          </a:p>
          <a:p>
            <a:r>
              <a:rPr lang="en-US" altLang="en-US"/>
              <a:t>New technique used:  write an “algebraic version of the model”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MIT and James Orlin </a:t>
            </a:r>
            <a:r>
              <a:rPr lang="en-US" altLang="en-US">
                <a:cs typeface="Times New Roman" panose="02020603050405020304" pitchFamily="18" charset="0"/>
              </a:rPr>
              <a:t>©2003</a:t>
            </a: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AA66-0698-4E10-960E-765F4ECB0DBF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>
                <a:latin typeface="Helvetica" panose="020B0604020202020204" pitchFamily="34" charset="0"/>
              </a:rPr>
              <a:t>Linear Programs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763000" cy="4114800"/>
          </a:xfrm>
        </p:spPr>
        <p:txBody>
          <a:bodyPr/>
          <a:lstStyle/>
          <a:p>
            <a:r>
              <a:rPr lang="en-US" altLang="en-US"/>
              <a:t>A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 i="1">
                <a:solidFill>
                  <a:srgbClr val="FF0000"/>
                </a:solidFill>
              </a:rPr>
              <a:t>linear function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/>
              <a:t>is a function of the form:</a:t>
            </a:r>
            <a:endParaRPr lang="en-US" altLang="en-US" b="0" i="1"/>
          </a:p>
          <a:p>
            <a:pPr algn="ctr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altLang="en-US" sz="2000" b="0" i="1">
                <a:solidFill>
                  <a:srgbClr val="FF0000"/>
                </a:solidFill>
                <a:latin typeface="Helvetica" panose="020B0604020202020204" pitchFamily="34" charset="0"/>
              </a:rPr>
              <a:t>	</a:t>
            </a:r>
            <a:r>
              <a:rPr lang="en-US" altLang="en-US" sz="2000" i="1">
                <a:solidFill>
                  <a:srgbClr val="FF0000"/>
                </a:solidFill>
                <a:latin typeface="Helvetica" panose="020B0604020202020204" pitchFamily="34" charset="0"/>
              </a:rPr>
              <a:t>f(x</a:t>
            </a:r>
            <a:r>
              <a:rPr lang="en-US" altLang="en-US" sz="2000" i="1" baseline="-25000">
                <a:solidFill>
                  <a:srgbClr val="FF0000"/>
                </a:solidFill>
                <a:latin typeface="Helvetica" panose="020B0604020202020204" pitchFamily="34" charset="0"/>
              </a:rPr>
              <a:t>1</a:t>
            </a:r>
            <a:r>
              <a:rPr lang="en-US" altLang="en-US" sz="2000" i="1">
                <a:solidFill>
                  <a:srgbClr val="FF0000"/>
                </a:solidFill>
                <a:latin typeface="Helvetica" panose="020B0604020202020204" pitchFamily="34" charset="0"/>
              </a:rPr>
              <a:t>, x</a:t>
            </a:r>
            <a:r>
              <a:rPr lang="en-US" altLang="en-US" sz="2000" i="1" baseline="-25000">
                <a:solidFill>
                  <a:srgbClr val="FF0000"/>
                </a:solidFill>
                <a:latin typeface="Helvetica" panose="020B0604020202020204" pitchFamily="34" charset="0"/>
              </a:rPr>
              <a:t>2</a:t>
            </a:r>
            <a:r>
              <a:rPr lang="en-US" altLang="en-US" sz="2000" i="1">
                <a:solidFill>
                  <a:srgbClr val="FF0000"/>
                </a:solidFill>
                <a:latin typeface="Helvetica" panose="020B0604020202020204" pitchFamily="34" charset="0"/>
              </a:rPr>
              <a:t>, . . . , x</a:t>
            </a:r>
            <a:r>
              <a:rPr lang="en-US" altLang="en-US" sz="2000" i="1" baseline="-25000">
                <a:solidFill>
                  <a:srgbClr val="FF0000"/>
                </a:solidFill>
                <a:latin typeface="Helvetica" panose="020B0604020202020204" pitchFamily="34" charset="0"/>
              </a:rPr>
              <a:t>n</a:t>
            </a:r>
            <a:r>
              <a:rPr lang="en-US" altLang="en-US" sz="2000" i="1">
                <a:solidFill>
                  <a:srgbClr val="FF0000"/>
                </a:solidFill>
                <a:latin typeface="Helvetica" panose="020B0604020202020204" pitchFamily="34" charset="0"/>
              </a:rPr>
              <a:t>) = c</a:t>
            </a:r>
            <a:r>
              <a:rPr lang="en-US" altLang="en-US" sz="2000" i="1" baseline="-25000">
                <a:solidFill>
                  <a:srgbClr val="FF0000"/>
                </a:solidFill>
                <a:latin typeface="Helvetica" panose="020B0604020202020204" pitchFamily="34" charset="0"/>
              </a:rPr>
              <a:t>1</a:t>
            </a:r>
            <a:r>
              <a:rPr lang="en-US" altLang="en-US" sz="2000" i="1">
                <a:solidFill>
                  <a:srgbClr val="FF0000"/>
                </a:solidFill>
                <a:latin typeface="Helvetica" panose="020B0604020202020204" pitchFamily="34" charset="0"/>
              </a:rPr>
              <a:t>x</a:t>
            </a:r>
            <a:r>
              <a:rPr lang="en-US" altLang="en-US" sz="2000" i="1" baseline="-25000">
                <a:solidFill>
                  <a:srgbClr val="FF0000"/>
                </a:solidFill>
                <a:latin typeface="Helvetica" panose="020B0604020202020204" pitchFamily="34" charset="0"/>
              </a:rPr>
              <a:t>1</a:t>
            </a:r>
            <a:r>
              <a:rPr lang="en-US" altLang="en-US" sz="2000" i="1">
                <a:solidFill>
                  <a:srgbClr val="FF0000"/>
                </a:solidFill>
                <a:latin typeface="Helvetica" panose="020B0604020202020204" pitchFamily="34" charset="0"/>
              </a:rPr>
              <a:t> + c</a:t>
            </a:r>
            <a:r>
              <a:rPr lang="en-US" altLang="en-US" sz="2000" i="1" baseline="-25000">
                <a:solidFill>
                  <a:srgbClr val="FF0000"/>
                </a:solidFill>
                <a:latin typeface="Helvetica" panose="020B0604020202020204" pitchFamily="34" charset="0"/>
              </a:rPr>
              <a:t>2</a:t>
            </a:r>
            <a:r>
              <a:rPr lang="en-US" altLang="en-US" sz="2000" i="1">
                <a:solidFill>
                  <a:srgbClr val="FF0000"/>
                </a:solidFill>
                <a:latin typeface="Helvetica" panose="020B0604020202020204" pitchFamily="34" charset="0"/>
              </a:rPr>
              <a:t>x</a:t>
            </a:r>
            <a:r>
              <a:rPr lang="en-US" altLang="en-US" sz="2000" i="1" baseline="-25000">
                <a:solidFill>
                  <a:srgbClr val="FF0000"/>
                </a:solidFill>
                <a:latin typeface="Helvetica" panose="020B0604020202020204" pitchFamily="34" charset="0"/>
              </a:rPr>
              <a:t>2</a:t>
            </a:r>
            <a:r>
              <a:rPr lang="en-US" altLang="en-US" sz="2000" i="1">
                <a:solidFill>
                  <a:srgbClr val="FF0000"/>
                </a:solidFill>
                <a:latin typeface="Helvetica" panose="020B0604020202020204" pitchFamily="34" charset="0"/>
              </a:rPr>
              <a:t> + . . . + c</a:t>
            </a:r>
            <a:r>
              <a:rPr lang="en-US" altLang="en-US" sz="2000" i="1" baseline="-25000">
                <a:solidFill>
                  <a:srgbClr val="FF0000"/>
                </a:solidFill>
                <a:latin typeface="Helvetica" panose="020B0604020202020204" pitchFamily="34" charset="0"/>
              </a:rPr>
              <a:t>n</a:t>
            </a:r>
            <a:r>
              <a:rPr lang="en-US" altLang="en-US" sz="2000" i="1">
                <a:solidFill>
                  <a:srgbClr val="FF0000"/>
                </a:solidFill>
                <a:latin typeface="Helvetica" panose="020B0604020202020204" pitchFamily="34" charset="0"/>
              </a:rPr>
              <a:t>x</a:t>
            </a:r>
            <a:r>
              <a:rPr lang="en-US" altLang="en-US" sz="2000" i="1" baseline="-25000">
                <a:solidFill>
                  <a:srgbClr val="FF0000"/>
                </a:solidFill>
                <a:latin typeface="Helvetica" panose="020B0604020202020204" pitchFamily="34" charset="0"/>
              </a:rPr>
              <a:t>n</a:t>
            </a:r>
            <a:r>
              <a:rPr lang="en-US" altLang="en-US" sz="2000" i="1">
                <a:solidFill>
                  <a:srgbClr val="FF0000"/>
                </a:solidFill>
                <a:latin typeface="Helvetica" panose="020B0604020202020204" pitchFamily="34" charset="0"/>
              </a:rPr>
              <a:t>  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altLang="en-US" sz="2000" i="1">
                <a:solidFill>
                  <a:srgbClr val="FFFF99"/>
                </a:solidFill>
                <a:latin typeface="Helvetica" panose="020B0604020202020204" pitchFamily="34" charset="0"/>
              </a:rPr>
              <a:t>		</a:t>
            </a:r>
            <a:r>
              <a:rPr lang="en-US" altLang="en-US" sz="2000" i="1">
                <a:solidFill>
                  <a:srgbClr val="FF0000"/>
                </a:solidFill>
                <a:latin typeface="Helvetica" panose="020B0604020202020204" pitchFamily="34" charset="0"/>
              </a:rPr>
              <a:t>= </a:t>
            </a:r>
            <a:r>
              <a:rPr lang="en-US" altLang="en-US" sz="2000">
                <a:solidFill>
                  <a:srgbClr val="FF0000"/>
                </a:solidFill>
                <a:sym typeface="Symbol" panose="05050102010706020507" pitchFamily="18" charset="2"/>
              </a:rPr>
              <a:t></a:t>
            </a:r>
            <a:r>
              <a:rPr lang="en-US" altLang="en-US" sz="2000" baseline="-25000">
                <a:solidFill>
                  <a:srgbClr val="FF0000"/>
                </a:solidFill>
                <a:sym typeface="Symbol" panose="05050102010706020507" pitchFamily="18" charset="2"/>
              </a:rPr>
              <a:t>i=1 to n</a:t>
            </a:r>
            <a:r>
              <a:rPr lang="en-US" altLang="en-US" sz="2000" i="1">
                <a:solidFill>
                  <a:srgbClr val="FF0000"/>
                </a:solidFill>
                <a:latin typeface="Helvetica" panose="020B0604020202020204" pitchFamily="34" charset="0"/>
              </a:rPr>
              <a:t>  c</a:t>
            </a:r>
            <a:r>
              <a:rPr lang="en-US" altLang="en-US" sz="2000" i="1" baseline="-25000">
                <a:solidFill>
                  <a:srgbClr val="FF0000"/>
                </a:solidFill>
                <a:latin typeface="Helvetica" panose="020B0604020202020204" pitchFamily="34" charset="0"/>
              </a:rPr>
              <a:t>i</a:t>
            </a:r>
            <a:r>
              <a:rPr lang="en-US" altLang="en-US" sz="2000" i="1">
                <a:solidFill>
                  <a:srgbClr val="FF0000"/>
                </a:solidFill>
                <a:latin typeface="Helvetica" panose="020B0604020202020204" pitchFamily="34" charset="0"/>
              </a:rPr>
              <a:t>x</a:t>
            </a:r>
            <a:r>
              <a:rPr lang="en-US" altLang="en-US" sz="2000" i="1" baseline="-25000">
                <a:solidFill>
                  <a:srgbClr val="FF0000"/>
                </a:solidFill>
                <a:latin typeface="Helvetica" panose="020B0604020202020204" pitchFamily="34" charset="0"/>
              </a:rPr>
              <a:t>i</a:t>
            </a:r>
            <a:endParaRPr lang="en-US" altLang="en-US" sz="2000">
              <a:solidFill>
                <a:srgbClr val="FF0000"/>
              </a:solidFill>
              <a:latin typeface="Helvetica" panose="020B0604020202020204" pitchFamily="34" charset="0"/>
            </a:endParaRPr>
          </a:p>
          <a:p>
            <a:pPr algn="ctr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altLang="en-US" sz="2000">
                <a:latin typeface="Helvetica" panose="020B0604020202020204" pitchFamily="34" charset="0"/>
              </a:rPr>
              <a:t>	E.g.,  </a:t>
            </a:r>
            <a:r>
              <a:rPr lang="en-US" altLang="en-US" sz="2000">
                <a:solidFill>
                  <a:srgbClr val="FF0000"/>
                </a:solidFill>
                <a:latin typeface="Helvetica" panose="020B0604020202020204" pitchFamily="34" charset="0"/>
              </a:rPr>
              <a:t>  3x</a:t>
            </a:r>
            <a:r>
              <a:rPr lang="en-US" altLang="en-US" sz="2000" baseline="-25000">
                <a:solidFill>
                  <a:srgbClr val="FF0000"/>
                </a:solidFill>
                <a:latin typeface="Helvetica" panose="020B0604020202020204" pitchFamily="34" charset="0"/>
              </a:rPr>
              <a:t>1</a:t>
            </a:r>
            <a:r>
              <a:rPr lang="en-US" altLang="en-US" sz="2000">
                <a:solidFill>
                  <a:srgbClr val="FF0000"/>
                </a:solidFill>
                <a:latin typeface="Helvetica" panose="020B0604020202020204" pitchFamily="34" charset="0"/>
              </a:rPr>
              <a:t> + 4x</a:t>
            </a:r>
            <a:r>
              <a:rPr lang="en-US" altLang="en-US" sz="2000" baseline="-25000">
                <a:solidFill>
                  <a:srgbClr val="FF0000"/>
                </a:solidFill>
                <a:latin typeface="Helvetica" panose="020B0604020202020204" pitchFamily="34" charset="0"/>
              </a:rPr>
              <a:t>2</a:t>
            </a:r>
            <a:r>
              <a:rPr lang="en-US" altLang="en-US" sz="2000">
                <a:solidFill>
                  <a:srgbClr val="FF0000"/>
                </a:solidFill>
                <a:latin typeface="Helvetica" panose="020B0604020202020204" pitchFamily="34" charset="0"/>
              </a:rPr>
              <a:t> - 3x</a:t>
            </a:r>
            <a:r>
              <a:rPr lang="en-US" altLang="en-US" sz="2000" baseline="-25000">
                <a:solidFill>
                  <a:srgbClr val="FF0000"/>
                </a:solidFill>
                <a:latin typeface="Helvetica" panose="020B0604020202020204" pitchFamily="34" charset="0"/>
              </a:rPr>
              <a:t>4</a:t>
            </a:r>
            <a:r>
              <a:rPr lang="en-US" altLang="en-US" sz="2000">
                <a:solidFill>
                  <a:srgbClr val="FF0000"/>
                </a:solidFill>
                <a:latin typeface="Helvetica" panose="020B0604020202020204" pitchFamily="34" charset="0"/>
              </a:rPr>
              <a:t>.</a:t>
            </a:r>
          </a:p>
          <a:p>
            <a:r>
              <a:rPr lang="en-US" altLang="en-US"/>
              <a:t>A mathematical program is a</a:t>
            </a:r>
            <a:r>
              <a:rPr lang="en-US" altLang="en-US" i="1">
                <a:solidFill>
                  <a:srgbClr val="FF0000"/>
                </a:solidFill>
              </a:rPr>
              <a:t> linear program (LP)</a:t>
            </a:r>
            <a:r>
              <a:rPr lang="en-US" altLang="en-US"/>
              <a:t> if the objective is a linear function and the constraints are linear equalities or inequalities.</a:t>
            </a:r>
          </a:p>
          <a:p>
            <a:pPr lvl="2" algn="ctr">
              <a:spcBef>
                <a:spcPts val="200"/>
              </a:spcBef>
              <a:spcAft>
                <a:spcPts val="200"/>
              </a:spcAft>
              <a:buFontTx/>
              <a:buNone/>
            </a:pPr>
            <a:r>
              <a:rPr lang="en-US" altLang="en-US" sz="1800" b="0">
                <a:latin typeface="Helvetica" panose="020B0604020202020204" pitchFamily="34" charset="0"/>
              </a:rPr>
              <a:t>	  </a:t>
            </a:r>
            <a:r>
              <a:rPr lang="en-US" altLang="en-US" sz="2400">
                <a:latin typeface="Helvetica" panose="020B0604020202020204" pitchFamily="34" charset="0"/>
              </a:rPr>
              <a:t>E.g.    </a:t>
            </a:r>
            <a:r>
              <a:rPr lang="en-US" altLang="en-US" sz="2400">
                <a:solidFill>
                  <a:srgbClr val="FF0000"/>
                </a:solidFill>
                <a:latin typeface="Helvetica" panose="020B0604020202020204" pitchFamily="34" charset="0"/>
              </a:rPr>
              <a:t>3x</a:t>
            </a:r>
            <a:r>
              <a:rPr lang="en-US" altLang="en-US" sz="2400" baseline="-25000">
                <a:solidFill>
                  <a:srgbClr val="FF0000"/>
                </a:solidFill>
                <a:latin typeface="Helvetica" panose="020B0604020202020204" pitchFamily="34" charset="0"/>
              </a:rPr>
              <a:t>1</a:t>
            </a:r>
            <a:r>
              <a:rPr lang="en-US" altLang="en-US" sz="2400">
                <a:solidFill>
                  <a:srgbClr val="FF0000"/>
                </a:solidFill>
                <a:latin typeface="Helvetica" panose="020B0604020202020204" pitchFamily="34" charset="0"/>
              </a:rPr>
              <a:t> +  4x</a:t>
            </a:r>
            <a:r>
              <a:rPr lang="en-US" altLang="en-US" sz="2400" baseline="-25000">
                <a:solidFill>
                  <a:srgbClr val="FF0000"/>
                </a:solidFill>
                <a:latin typeface="Helvetica" panose="020B0604020202020204" pitchFamily="34" charset="0"/>
              </a:rPr>
              <a:t>2</a:t>
            </a:r>
            <a:r>
              <a:rPr lang="en-US" altLang="en-US" sz="2400">
                <a:solidFill>
                  <a:srgbClr val="FF0000"/>
                </a:solidFill>
                <a:latin typeface="Helvetica" panose="020B0604020202020204" pitchFamily="34" charset="0"/>
              </a:rPr>
              <a:t> - 3x</a:t>
            </a:r>
            <a:r>
              <a:rPr lang="en-US" altLang="en-US" sz="2400" baseline="-25000">
                <a:solidFill>
                  <a:srgbClr val="FF0000"/>
                </a:solidFill>
                <a:latin typeface="Helvetica" panose="020B0604020202020204" pitchFamily="34" charset="0"/>
              </a:rPr>
              <a:t>4 </a:t>
            </a:r>
            <a:r>
              <a:rPr lang="en-US" altLang="en-US" sz="2400">
                <a:solidFill>
                  <a:srgbClr val="FF0000"/>
                </a:solidFill>
                <a:latin typeface="Helvetica" panose="020B0604020202020204" pitchFamily="34" charset="0"/>
              </a:rPr>
              <a:t> </a:t>
            </a:r>
            <a:r>
              <a:rPr lang="en-US" altLang="en-US" sz="2400">
                <a:solidFill>
                  <a:srgbClr val="FF0000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  </a:t>
            </a:r>
            <a:r>
              <a:rPr lang="en-US" altLang="en-US" sz="2400">
                <a:solidFill>
                  <a:srgbClr val="FF0000"/>
                </a:solidFill>
                <a:latin typeface="Helvetica" panose="020B0604020202020204" pitchFamily="34" charset="0"/>
              </a:rPr>
              <a:t> 7</a:t>
            </a:r>
          </a:p>
          <a:p>
            <a:pPr lvl="1" algn="ctr"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Helvetica" panose="020B0604020202020204" pitchFamily="34" charset="0"/>
              </a:rPr>
              <a:t>	    	x</a:t>
            </a:r>
            <a:r>
              <a:rPr lang="en-US" altLang="en-US" baseline="-25000">
                <a:solidFill>
                  <a:srgbClr val="FF0000"/>
                </a:solidFill>
                <a:latin typeface="Helvetica" panose="020B0604020202020204" pitchFamily="34" charset="0"/>
              </a:rPr>
              <a:t>1</a:t>
            </a:r>
            <a:r>
              <a:rPr lang="en-US" altLang="en-US">
                <a:solidFill>
                  <a:srgbClr val="FF0000"/>
                </a:solidFill>
                <a:latin typeface="Helvetica" panose="020B0604020202020204" pitchFamily="34" charset="0"/>
              </a:rPr>
              <a:t> -   2x</a:t>
            </a:r>
            <a:r>
              <a:rPr lang="en-US" altLang="en-US" baseline="-25000">
                <a:solidFill>
                  <a:srgbClr val="FF0000"/>
                </a:solidFill>
                <a:latin typeface="Helvetica" panose="020B0604020202020204" pitchFamily="34" charset="0"/>
              </a:rPr>
              <a:t>5</a:t>
            </a:r>
            <a:r>
              <a:rPr lang="en-US" altLang="en-US">
                <a:solidFill>
                  <a:srgbClr val="FF0000"/>
                </a:solidFill>
                <a:latin typeface="Helvetica" panose="020B0604020202020204" pitchFamily="34" charset="0"/>
              </a:rPr>
              <a:t> = 7</a:t>
            </a:r>
          </a:p>
          <a:p>
            <a:r>
              <a:rPr lang="en-US" altLang="en-US"/>
              <a:t>Typically, an LP has non-negativity constraints.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MIT and James Orlin </a:t>
            </a:r>
            <a:r>
              <a:rPr lang="en-US" altLang="en-US">
                <a:cs typeface="Times New Roman" panose="02020603050405020304" pitchFamily="18" charset="0"/>
              </a:rPr>
              <a:t>©2003</a:t>
            </a: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84EC6-8076-4E99-97FF-281229716C5C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altLang="en-US" sz="3200"/>
              <a:t>A non-linear program is permitted to have a non-linear objective and constraints.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maximize 	f(x,y) = xy</a:t>
            </a:r>
          </a:p>
          <a:p>
            <a:r>
              <a:rPr lang="en-US" altLang="en-US"/>
              <a:t>subject to   	x -  </a:t>
            </a:r>
            <a:r>
              <a:rPr lang="en-US" altLang="en-US">
                <a:sym typeface="Symbol" panose="05050102010706020507" pitchFamily="18" charset="2"/>
              </a:rPr>
              <a:t>y</a:t>
            </a:r>
            <a:r>
              <a:rPr lang="en-US" altLang="en-US" baseline="30000">
                <a:sym typeface="Symbol" panose="05050102010706020507" pitchFamily="18" charset="2"/>
              </a:rPr>
              <a:t>2</a:t>
            </a:r>
            <a:r>
              <a:rPr lang="en-US" altLang="en-US">
                <a:sym typeface="Symbol" panose="05050102010706020507" pitchFamily="18" charset="2"/>
              </a:rPr>
              <a:t>/2  10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sym typeface="Symbol" panose="05050102010706020507" pitchFamily="18" charset="2"/>
              </a:rPr>
              <a:t>        			3x – 4y  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sym typeface="Symbol" panose="05050102010706020507" pitchFamily="18" charset="2"/>
              </a:rPr>
              <a:t>				   x  0, y  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ject Overview (Standard)">
  <a:themeElements>
    <a:clrScheme name="">
      <a:dk1>
        <a:srgbClr val="000000"/>
      </a:dk1>
      <a:lt1>
        <a:srgbClr val="BFE7FF"/>
      </a:lt1>
      <a:dk2>
        <a:srgbClr val="000000"/>
      </a:dk2>
      <a:lt2>
        <a:srgbClr val="868686"/>
      </a:lt2>
      <a:accent1>
        <a:srgbClr val="3366FF"/>
      </a:accent1>
      <a:accent2>
        <a:srgbClr val="009900"/>
      </a:accent2>
      <a:accent3>
        <a:srgbClr val="DCF1FF"/>
      </a:accent3>
      <a:accent4>
        <a:srgbClr val="000000"/>
      </a:accent4>
      <a:accent5>
        <a:srgbClr val="ADB8FF"/>
      </a:accent5>
      <a:accent6>
        <a:srgbClr val="008A00"/>
      </a:accent6>
      <a:hlink>
        <a:srgbClr val="FF0033"/>
      </a:hlink>
      <a:folHlink>
        <a:srgbClr val="CCCCCC"/>
      </a:folHlink>
    </a:clrScheme>
    <a:fontScheme name="Project Overview (Standard)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Project Overview (Standard)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ct Overview (Standard)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Overview (Standard)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Office\Templates\Presentations\Project Overview (Standard).pot</Template>
  <TotalTime>257552419</TotalTime>
  <Pages>11</Pages>
  <Words>926</Words>
  <Application>Microsoft Office PowerPoint</Application>
  <PresentationFormat>On-screen Show (4:3)</PresentationFormat>
  <Paragraphs>147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Times New Roman</vt:lpstr>
      <vt:lpstr>Arial</vt:lpstr>
      <vt:lpstr>Wingdings</vt:lpstr>
      <vt:lpstr>Symbol</vt:lpstr>
      <vt:lpstr>Helvetica</vt:lpstr>
      <vt:lpstr>Project Overview (Standard)</vt:lpstr>
      <vt:lpstr>MathType 4.0 Equation</vt:lpstr>
      <vt:lpstr>Linear Programming  (our first tool, and probably the most important one.)</vt:lpstr>
      <vt:lpstr>Terminology</vt:lpstr>
      <vt:lpstr>MSR Marketing Inc. adapted from Frontline Systems</vt:lpstr>
      <vt:lpstr>Formulating as a math model</vt:lpstr>
      <vt:lpstr>The MSR Marketing Problem</vt:lpstr>
      <vt:lpstr>Addressing managerial problems: A management science framework</vt:lpstr>
      <vt:lpstr>Dealing with very large versions of the problem</vt:lpstr>
      <vt:lpstr>Linear Programs</vt:lpstr>
      <vt:lpstr>A non-linear program is permitted to have a non-linear objective and constraints.</vt:lpstr>
      <vt:lpstr>An integer program is a linear program plus constraints that some or all of the variables are integer valued.</vt:lpstr>
      <vt:lpstr>An Algebraic formulation with equality constraints</vt:lpstr>
      <vt:lpstr>Linear Programming Assumptions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Monday, January 20th</dc:title>
  <dc:subject/>
  <dc:creator>Fuqua School of Business</dc:creator>
  <cp:keywords/>
  <dc:description/>
  <cp:lastModifiedBy>Necati</cp:lastModifiedBy>
  <cp:revision>127</cp:revision>
  <cp:lastPrinted>1999-03-22T14:06:48Z</cp:lastPrinted>
  <dcterms:created xsi:type="dcterms:W3CDTF">1997-01-16T23:23:30Z</dcterms:created>
  <dcterms:modified xsi:type="dcterms:W3CDTF">2022-10-10T04:10:51Z</dcterms:modified>
</cp:coreProperties>
</file>