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IprkE2g4DxyLH9v+Rv1BSwlUM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-italic.fntdata"/><Relationship Id="rId6" Type="http://schemas.openxmlformats.org/officeDocument/2006/relationships/slide" Target="slides/slide2.xml"/><Relationship Id="rId18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T Sans" panose="020B0503020203020204" pitchFamily="34" charset="-52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T Sans" panose="020B0503020203020204" pitchFamily="34" charset="-52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upport.microsoft.com/ru-ru/office/%D0%B2%D0%B8%D0%B4%D0%B5%D0%BE-%D0%B0%D0%BD%D0%B8%D0%BC%D0%B0%D1%86%D0%B8%D1%8F-%D1%82%D0%B5%D0%BA%D1%81%D1%82%D0%B0-a31d2507-b062-4174-912a-dc61f514b0e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chart" Target="../charts/chart1.xm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2508733" y="484765"/>
            <a:ext cx="8526820" cy="112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6933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T Sans"/>
              <a:buNone/>
            </a:pPr>
            <a:r>
              <a:rPr lang="ru-RU" sz="3600">
                <a:latin typeface="PT Sans"/>
                <a:ea typeface="PT Sans"/>
                <a:cs typeface="PT Sans"/>
                <a:sym typeface="PT Sans"/>
              </a:rPr>
              <a:t>AL-FARABI KAZAKH NATIONAL UNIVERSITY </a:t>
            </a:r>
            <a:r>
              <a:rPr lang="ru-RU" sz="36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(36</a:t>
            </a:r>
            <a:r>
              <a:rPr lang="ru-RU" sz="3600">
                <a:latin typeface="PT Sans"/>
                <a:ea typeface="PT Sans"/>
                <a:cs typeface="PT Sans"/>
                <a:sym typeface="PT Sans"/>
              </a:rPr>
              <a:t>pt</a:t>
            </a:r>
            <a:r>
              <a:rPr lang="ru-RU" sz="36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  <a:endParaRPr sz="360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508734" y="1823710"/>
            <a:ext cx="8230984" cy="32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Department (20pt)</a:t>
            </a:r>
            <a:endParaRPr b="0" i="0" sz="2000" u="none" cap="none" strike="noStrike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02903" y="558206"/>
            <a:ext cx="1001776" cy="9611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413078" y="2900706"/>
            <a:ext cx="678962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Course name (48pt)</a:t>
            </a:r>
            <a:endParaRPr sz="4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269017" y="5560973"/>
            <a:ext cx="2205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FF0000"/>
                </a:solidFill>
                <a:latin typeface="PT Sans"/>
                <a:ea typeface="PT Sans"/>
                <a:cs typeface="PT Sans"/>
                <a:sym typeface="PT Sans"/>
              </a:rPr>
              <a:t>!!! Шрифт: PT Sans</a:t>
            </a:r>
            <a:endParaRPr b="1" sz="1800">
              <a:solidFill>
                <a:srgbClr val="FF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413078" y="4160641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Name of author (20pt)</a:t>
            </a:r>
            <a:endParaRPr sz="2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16933" marR="0" rtl="0" algn="l">
              <a:spcBef>
                <a:spcPts val="7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Academic degree, position (20pt)</a:t>
            </a:r>
            <a:endParaRPr sz="20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/>
        </p:nvSpPr>
        <p:spPr>
          <a:xfrm>
            <a:off x="646081" y="1784901"/>
            <a:ext cx="96005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https://support.microsoft.com/ru-ru/office/%D0%B2%D0%B8%D0%B4%D0%B5%D0%BE-%D0%B0%D0%BD%D0%B8%D0%BC%D0%B0%D1%86%D0%B8%D1%8F-%D1%82%D0%B5%D0%BA%D1%81%D1%82%D0%B0-a31d2507-b062-4174-912a-dc61f514b0ee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646082" y="1307063"/>
            <a:ext cx="9869514" cy="294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Можно также просмотреть похожее видео об анимации текста по следующей ссылке: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1245896" y="3900456"/>
            <a:ext cx="4285397" cy="3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ru-RU" sz="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otyrar.kz</a:t>
            </a:r>
            <a:endParaRPr sz="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797795" y="4323971"/>
            <a:ext cx="5181600" cy="1912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«Адамға ең бірінші білім емес, рухани тәрбие берілуі керек, тәрбиесіз берілген білім – адамзаттың қас жауы, ол келешекте оның барлық өміріне апат әкеледі».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lang="ru-RU" sz="1800">
                <a:solidFill>
                  <a:srgbClr val="002060"/>
                </a:solidFill>
                <a:latin typeface="PT Sans"/>
                <a:ea typeface="PT Sans"/>
                <a:cs typeface="PT Sans"/>
                <a:sym typeface="PT Sans"/>
              </a:rPr>
              <a:t>Әбу Насыр Әл-Фараби</a:t>
            </a:r>
            <a:endParaRPr b="1" sz="1800">
              <a:solidFill>
                <a:srgbClr val="00206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463" y="689093"/>
            <a:ext cx="2630264" cy="309995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7404848" y="550764"/>
            <a:ext cx="372931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5AAA"/>
                </a:solidFill>
                <a:latin typeface="PT Sans"/>
                <a:ea typeface="PT Sans"/>
                <a:cs typeface="PT Sans"/>
                <a:sym typeface="PT Sans"/>
              </a:rPr>
              <a:t>Цитаты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Цитаты оформляются </a:t>
            </a:r>
            <a:r>
              <a:rPr i="1"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курсивным</a:t>
            </a: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шрифтом</a:t>
            </a:r>
            <a:r>
              <a:rPr i="1"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 sz="18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Имя автора в конце цитаты нужно выделять </a:t>
            </a:r>
            <a:r>
              <a:rPr b="1"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жирным </a:t>
            </a: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шрифтом.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0" y="908720"/>
            <a:ext cx="12192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PT Sans"/>
              <a:buNone/>
            </a:pPr>
            <a:r>
              <a:rPr lang="ru-RU" sz="36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Список использованных источников и литературы</a:t>
            </a:r>
            <a:endParaRPr sz="3600">
              <a:solidFill>
                <a:srgbClr val="0070C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8" name="Google Shape;218;p12"/>
          <p:cNvSpPr/>
          <p:nvPr/>
        </p:nvSpPr>
        <p:spPr>
          <a:xfrm>
            <a:off x="1055440" y="1760732"/>
            <a:ext cx="964841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60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Список использованной литературы: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342900" lvl="0" marL="3589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Азаматов А.А. Название научного труда. Издательство. Номер страницы. Год выпуска.</a:t>
            </a:r>
            <a:endParaRPr/>
          </a:p>
          <a:p>
            <a:pPr indent="-342900" lvl="0" marL="35898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Азаматов А.А. Название научного труда. Название журнала. Издательство. Год выпуска. Номер страницы.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2913529" y="5936007"/>
            <a:ext cx="8223031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FF0000"/>
                </a:solidFill>
                <a:latin typeface="PT Sans"/>
                <a:ea typeface="PT Sans"/>
                <a:cs typeface="PT Sans"/>
                <a:sym typeface="PT Sans"/>
              </a:rPr>
              <a:t>!!! ЭТО ПОСЛЕДНИЙ СЛАЙД В КАЖДОЙ ЛЕКЦИИ</a:t>
            </a:r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1055440" y="3689985"/>
            <a:ext cx="10081120" cy="1841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Интернет-ресурсы: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pixabay.com; otyrar.kz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688252" y="2080758"/>
            <a:ext cx="4158827" cy="1125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777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FC0"/>
              </a:buClr>
              <a:buSzPts val="3600"/>
              <a:buFont typeface="PT Sans"/>
              <a:buNone/>
            </a:pPr>
            <a:r>
              <a:rPr lang="ru-RU" sz="3600">
                <a:solidFill>
                  <a:srgbClr val="006FC0"/>
                </a:solidFill>
                <a:latin typeface="PT Sans"/>
                <a:ea typeface="PT Sans"/>
                <a:cs typeface="PT Sans"/>
                <a:sym typeface="PT Sans"/>
              </a:rPr>
              <a:t>Module 1</a:t>
            </a:r>
            <a:endParaRPr sz="3600">
              <a:latin typeface="PT Sans"/>
              <a:ea typeface="PT Sans"/>
              <a:cs typeface="PT Sans"/>
              <a:sym typeface="PT Sans"/>
            </a:endParaRPr>
          </a:p>
          <a:p>
            <a:pPr indent="0" lvl="0" marL="16933" rtl="0" algn="l">
              <a:lnSpc>
                <a:spcPct val="100000"/>
              </a:lnSpc>
              <a:spcBef>
                <a:spcPts val="13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T Sans"/>
              <a:buNone/>
            </a:pPr>
            <a:r>
              <a:rPr lang="ru-RU" sz="36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Module name</a:t>
            </a:r>
            <a:endParaRPr sz="36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688253" y="4256363"/>
            <a:ext cx="5196839" cy="1125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6FC0"/>
                </a:solidFill>
                <a:latin typeface="PT Sans"/>
                <a:ea typeface="PT Sans"/>
                <a:cs typeface="PT Sans"/>
                <a:sym typeface="PT Sans"/>
              </a:rPr>
              <a:t>Lecture 1</a:t>
            </a:r>
            <a:endParaRPr sz="3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16933" marR="0" rtl="0" algn="l">
              <a:spcBef>
                <a:spcPts val="13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Lecture name</a:t>
            </a:r>
            <a:endParaRPr sz="3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677027" y="3862007"/>
            <a:ext cx="626194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6FC0"/>
                </a:solidFill>
                <a:latin typeface="PT Sans"/>
                <a:ea typeface="PT Sans"/>
                <a:cs typeface="PT Sans"/>
                <a:sym typeface="PT Sans"/>
              </a:rPr>
              <a:t>Part 1 (if available)</a:t>
            </a:r>
            <a:endParaRPr/>
          </a:p>
          <a:p>
            <a:pPr indent="0" lvl="0" marL="16933" marR="0" rtl="0" algn="l">
              <a:spcBef>
                <a:spcPts val="14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Title</a:t>
            </a:r>
            <a:endParaRPr sz="3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676562" y="775624"/>
            <a:ext cx="8933603" cy="57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6FC0"/>
                </a:solidFill>
                <a:latin typeface="PT Sans"/>
                <a:ea typeface="PT Sans"/>
                <a:cs typeface="PT Sans"/>
                <a:sym typeface="PT Sans"/>
              </a:rPr>
              <a:t>Заголовок (</a:t>
            </a:r>
            <a:r>
              <a:rPr lang="ru-RU" sz="3600">
                <a:solidFill>
                  <a:srgbClr val="FF0000"/>
                </a:solidFill>
                <a:latin typeface="PT Sans"/>
                <a:ea typeface="PT Sans"/>
                <a:cs typeface="PT Sans"/>
                <a:sym typeface="PT Sans"/>
              </a:rPr>
              <a:t>шрифт PT Sans, размер 36pt</a:t>
            </a:r>
            <a:r>
              <a:rPr lang="ru-RU" sz="3600">
                <a:solidFill>
                  <a:srgbClr val="006FC0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  <a:endParaRPr sz="3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76562" y="1703306"/>
            <a:ext cx="6036210" cy="5003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285750" lvl="0" marL="30268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Основной текст (</a:t>
            </a: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шрифт PT Sans, размер 20 пт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).</a:t>
            </a:r>
            <a:endParaRPr/>
          </a:p>
          <a:p>
            <a:pPr indent="-285750" lvl="0" marL="30268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Буллиты или маркеры 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должны быть </a:t>
            </a: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одинаковые 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на протяжении всего курса.</a:t>
            </a:r>
            <a:endParaRPr/>
          </a:p>
          <a:p>
            <a:pPr indent="-285750" lvl="0" marL="30268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Для повышения читабельности рекомендуется использовать </a:t>
            </a: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контрастные сочетания цветов текста и фона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285750" lvl="0" marL="30268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Можно использовать </a:t>
            </a: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до 3 цветов шрифта 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на курс.</a:t>
            </a:r>
            <a:endParaRPr/>
          </a:p>
          <a:p>
            <a:pPr indent="-285750" lvl="0" marL="30268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Можно </a:t>
            </a: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выделить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цветом важные моменты, слова.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-285750" lvl="0" marL="30268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В зависимости от объема вашего текста используйте настройку междустрочного интервала в абзацах (см. след. слайд)</a:t>
            </a:r>
            <a:endParaRPr/>
          </a:p>
          <a:p>
            <a:pPr indent="-171450" lvl="0" marL="30268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/>
          <p:nvPr/>
        </p:nvSpPr>
        <p:spPr>
          <a:xfrm>
            <a:off x="1166296" y="935543"/>
            <a:ext cx="101409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Настройка междустрочного интервала в абзацах</a:t>
            </a:r>
            <a:endParaRPr i="0" sz="3600">
              <a:solidFill>
                <a:srgbClr val="C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240878" y="1854847"/>
            <a:ext cx="6267500" cy="29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Для этого:</a:t>
            </a:r>
            <a:endParaRPr/>
          </a:p>
          <a:p>
            <a:pPr indent="-268288" lvl="0" marL="2682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установите курсор в пределах нужного абзаца или выделите мышью несколько абзацев или весь текст документа, нажав сочетание клавиш </a:t>
            </a:r>
            <a:r>
              <a:rPr b="1" lang="ru-RU" sz="1800">
                <a:solidFill>
                  <a:srgbClr val="00B0F0"/>
                </a:solidFill>
                <a:latin typeface="PT Sans"/>
                <a:ea typeface="PT Sans"/>
                <a:cs typeface="PT Sans"/>
                <a:sym typeface="PT Sans"/>
              </a:rPr>
              <a:t>Ctrl+A</a:t>
            </a:r>
            <a:r>
              <a:rPr lang="ru-RU" sz="1800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,</a:t>
            </a:r>
            <a:endParaRPr/>
          </a:p>
          <a:p>
            <a:pPr indent="-268288" lvl="0" marL="268288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используйте поле «Абзаца» на панели инструментов для получения нужного результата: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Calibri"/>
              <a:buAutoNum type="arabicPeriod"/>
            </a:pPr>
            <a:r>
              <a:rPr b="0" i="0" lang="ru-RU" sz="1800" u="none" cap="none" strike="noStrike">
                <a:solidFill>
                  <a:srgbClr val="00B0F0"/>
                </a:solidFill>
                <a:latin typeface="PT Sans"/>
                <a:ea typeface="PT Sans"/>
                <a:cs typeface="PT Sans"/>
                <a:sym typeface="PT Sans"/>
              </a:rPr>
              <a:t>Междустрочный интервал</a:t>
            </a:r>
            <a:r>
              <a:rPr b="0" i="0" lang="ru-RU" sz="1800" u="none" cap="none" strike="noStrike">
                <a:solidFill>
                  <a:srgbClr val="333333"/>
                </a:solidFill>
                <a:latin typeface="PT Sans"/>
                <a:ea typeface="PT Sans"/>
                <a:cs typeface="PT Sans"/>
                <a:sym typeface="PT Sans"/>
              </a:rPr>
              <a:t> - задайте высоту </a:t>
            </a:r>
            <a:r>
              <a:rPr b="0" i="0" lang="ru-RU" sz="1800" u="none" cap="none" strike="noStrike">
                <a:solidFill>
                  <a:srgbClr val="00B0F0"/>
                </a:solidFill>
                <a:latin typeface="PT Sans"/>
                <a:ea typeface="PT Sans"/>
                <a:cs typeface="PT Sans"/>
                <a:sym typeface="PT Sans"/>
              </a:rPr>
              <a:t>1,5.</a:t>
            </a:r>
            <a:endParaRPr b="0" i="0" sz="1800" u="none" cap="none" strike="noStrike">
              <a:solidFill>
                <a:srgbClr val="00B0F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6508378" y="1678851"/>
            <a:ext cx="5543550" cy="3301515"/>
            <a:chOff x="6508378" y="1385944"/>
            <a:chExt cx="5543550" cy="3301515"/>
          </a:xfrm>
        </p:grpSpPr>
        <p:pic>
          <p:nvPicPr>
            <p:cNvPr id="118" name="Google Shape;118;p5"/>
            <p:cNvPicPr preferRelativeResize="0"/>
            <p:nvPr/>
          </p:nvPicPr>
          <p:blipFill rotWithShape="1">
            <a:blip r:embed="rId3">
              <a:alphaModFix/>
            </a:blip>
            <a:srcRect b="40671" l="104" r="31016" t="-746"/>
            <a:stretch/>
          </p:blipFill>
          <p:spPr>
            <a:xfrm>
              <a:off x="6508378" y="1999171"/>
              <a:ext cx="5543550" cy="26882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" name="Google Shape;119;p5"/>
            <p:cNvGrpSpPr/>
            <p:nvPr/>
          </p:nvGrpSpPr>
          <p:grpSpPr>
            <a:xfrm>
              <a:off x="9342909" y="1385944"/>
              <a:ext cx="751348" cy="1075765"/>
              <a:chOff x="9342909" y="762001"/>
              <a:chExt cx="751348" cy="1075765"/>
            </a:xfrm>
          </p:grpSpPr>
          <p:sp>
            <p:nvSpPr>
              <p:cNvPr id="120" name="Google Shape;120;p5"/>
              <p:cNvSpPr/>
              <p:nvPr/>
            </p:nvSpPr>
            <p:spPr>
              <a:xfrm>
                <a:off x="9342909" y="1563491"/>
                <a:ext cx="285188" cy="274275"/>
              </a:xfrm>
              <a:prstGeom prst="ellipse">
                <a:avLst/>
              </a:prstGeom>
              <a:noFill/>
              <a:ln cap="flat" cmpd="sng" w="1270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F7CAA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" name="Google Shape;121;p5"/>
              <p:cNvCxnSpPr/>
              <p:nvPr/>
            </p:nvCxnSpPr>
            <p:spPr>
              <a:xfrm flipH="1">
                <a:off x="9610167" y="762001"/>
                <a:ext cx="484091" cy="753035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Безмятежные, Птица, Синий, Дикая, Природных, Филиал"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704" y="1695358"/>
            <a:ext cx="4281176" cy="28318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8441145" y="4527178"/>
            <a:ext cx="73449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pixabay.com</a:t>
            </a:r>
            <a:endParaRPr sz="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888133" y="1695358"/>
            <a:ext cx="6261947" cy="1679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Рисунки </a:t>
            </a: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должно быть в </a:t>
            </a:r>
            <a:r>
              <a:rPr b="1"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формате PNG.</a:t>
            </a:r>
            <a:endParaRPr/>
          </a:p>
          <a:p>
            <a:pPr indent="0" lvl="0" marL="1693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Хорошего качества (</a:t>
            </a: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не менее </a:t>
            </a:r>
            <a:r>
              <a:rPr b="1"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1280x720p (HD).</a:t>
            </a:r>
            <a:endParaRPr/>
          </a:p>
          <a:p>
            <a:pPr indent="0" lvl="0" marL="1693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На изображениях </a:t>
            </a:r>
            <a:r>
              <a:rPr b="1"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не должно быть </a:t>
            </a:r>
            <a:r>
              <a:rPr lang="ru-RU" sz="18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водяных знаков.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indent="0" lvl="0" marL="1693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888133" y="933588"/>
            <a:ext cx="9367492" cy="57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6FC0"/>
                </a:solidFill>
                <a:latin typeface="PT Sans"/>
                <a:ea typeface="PT Sans"/>
                <a:cs typeface="PT Sans"/>
                <a:sym typeface="PT Sans"/>
              </a:rPr>
              <a:t>Рисунки / SmartArt / Фигуры / Диаграммы</a:t>
            </a:r>
            <a:endParaRPr sz="36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130" name="Google Shape;130;p6"/>
          <p:cNvCxnSpPr/>
          <p:nvPr/>
        </p:nvCxnSpPr>
        <p:spPr>
          <a:xfrm flipH="1" rot="10800000">
            <a:off x="8189280" y="4706794"/>
            <a:ext cx="360000" cy="396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6"/>
          <p:cNvSpPr/>
          <p:nvPr/>
        </p:nvSpPr>
        <p:spPr>
          <a:xfrm>
            <a:off x="6947648" y="5102794"/>
            <a:ext cx="1577790" cy="391957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шрифт PT Sans, размер 8 pt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914050" y="3237507"/>
            <a:ext cx="5663276" cy="84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Если SmartArt / Фигуры / Диаграммы сами самостоятельно готовите, то ссылки не указываются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726704" y="5357650"/>
            <a:ext cx="443300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69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Обязательно укажите ссылки на источник.</a:t>
            </a:r>
            <a:endParaRPr b="1" sz="1800">
              <a:solidFill>
                <a:srgbClr val="C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134" name="Google Shape;134;p6"/>
          <p:cNvCxnSpPr/>
          <p:nvPr/>
        </p:nvCxnSpPr>
        <p:spPr>
          <a:xfrm rot="10800000">
            <a:off x="9067505" y="4742622"/>
            <a:ext cx="384539" cy="751506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62755" y="349513"/>
            <a:ext cx="6771810" cy="42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PT Sans"/>
              <a:buNone/>
            </a:pPr>
            <a:r>
              <a:rPr lang="ru-RU" sz="360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Графический элемент SmartArt</a:t>
            </a:r>
            <a:endParaRPr sz="3600">
              <a:solidFill>
                <a:srgbClr val="C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40" name="Google Shape;140;p7"/>
          <p:cNvGrpSpPr/>
          <p:nvPr/>
        </p:nvGrpSpPr>
        <p:grpSpPr>
          <a:xfrm>
            <a:off x="144031" y="1207248"/>
            <a:ext cx="6149192" cy="3268346"/>
            <a:chOff x="0" y="57695"/>
            <a:chExt cx="6149192" cy="3268346"/>
          </a:xfrm>
        </p:grpSpPr>
        <p:sp>
          <p:nvSpPr>
            <p:cNvPr id="141" name="Google Shape;141;p7"/>
            <p:cNvSpPr/>
            <p:nvPr/>
          </p:nvSpPr>
          <p:spPr>
            <a:xfrm>
              <a:off x="2104218" y="1372904"/>
              <a:ext cx="1940755" cy="767677"/>
            </a:xfrm>
            <a:prstGeom prst="ellipse">
              <a:avLst/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 txBox="1"/>
            <p:nvPr/>
          </p:nvSpPr>
          <p:spPr>
            <a:xfrm>
              <a:off x="2388435" y="1485328"/>
              <a:ext cx="1372321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ФФиП</a:t>
              </a:r>
              <a:endParaRPr b="1"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rot="-5398318">
              <a:off x="2801152" y="1086384"/>
              <a:ext cx="547532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 txBox="1"/>
            <p:nvPr/>
          </p:nvSpPr>
          <p:spPr>
            <a:xfrm rot="-5398318">
              <a:off x="3061229" y="1085450"/>
              <a:ext cx="27376" cy="273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194740" y="57695"/>
              <a:ext cx="1760998" cy="767677"/>
            </a:xfrm>
            <a:prstGeom prst="ellipse">
              <a:avLst/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 txBox="1"/>
            <p:nvPr/>
          </p:nvSpPr>
          <p:spPr>
            <a:xfrm>
              <a:off x="2452632" y="170119"/>
              <a:ext cx="1245214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Культурология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rot="-1498269">
              <a:off x="3659048" y="1253863"/>
              <a:ext cx="936020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 txBox="1"/>
            <p:nvPr/>
          </p:nvSpPr>
          <p:spPr>
            <a:xfrm rot="-1498269">
              <a:off x="4103658" y="1243216"/>
              <a:ext cx="46801" cy="468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345403" y="423595"/>
              <a:ext cx="1535346" cy="767677"/>
            </a:xfrm>
            <a:prstGeom prst="ellipse">
              <a:avLst/>
            </a:prstGeom>
            <a:gradFill>
              <a:gsLst>
                <a:gs pos="0">
                  <a:srgbClr val="A6C8DB"/>
                </a:gs>
                <a:gs pos="50000">
                  <a:srgbClr val="97BFD5"/>
                </a:gs>
                <a:gs pos="100000">
                  <a:srgbClr val="85B7D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4570249" y="536019"/>
              <a:ext cx="1085654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Педагогика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rot="229853">
              <a:off x="4030730" y="1826940"/>
              <a:ext cx="565290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 txBox="1"/>
            <p:nvPr/>
          </p:nvSpPr>
          <p:spPr>
            <a:xfrm rot="229853">
              <a:off x="4299243" y="1825561"/>
              <a:ext cx="28264" cy="28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4588254" y="1526522"/>
              <a:ext cx="1560938" cy="767677"/>
            </a:xfrm>
            <a:prstGeom prst="ellipse">
              <a:avLst/>
            </a:prstGeom>
            <a:gradFill>
              <a:gsLst>
                <a:gs pos="0">
                  <a:srgbClr val="A5DAD8"/>
                </a:gs>
                <a:gs pos="50000">
                  <a:srgbClr val="97D3D1"/>
                </a:gs>
                <a:gs pos="100000">
                  <a:srgbClr val="85D1C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4816848" y="1638946"/>
              <a:ext cx="1103750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Психология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2628350">
              <a:off x="3346001" y="2343957"/>
              <a:ext cx="708215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 rot="2628350">
              <a:off x="3682403" y="2339005"/>
              <a:ext cx="35410" cy="3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3542852" y="2558359"/>
              <a:ext cx="1535346" cy="767677"/>
            </a:xfrm>
            <a:prstGeom prst="ellipse">
              <a:avLst/>
            </a:prstGeom>
            <a:gradFill>
              <a:gsLst>
                <a:gs pos="0">
                  <a:srgbClr val="A5D8C1"/>
                </a:gs>
                <a:gs pos="50000">
                  <a:srgbClr val="97D1B7"/>
                </a:gs>
                <a:gs pos="100000">
                  <a:srgbClr val="84CFA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3767698" y="2670783"/>
              <a:ext cx="1085654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Политология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rot="7903378">
              <a:off x="2226586" y="2341344"/>
              <a:ext cx="630712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 rot="-2896622">
              <a:off x="2526175" y="2338330"/>
              <a:ext cx="31535" cy="315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219958" y="2558364"/>
              <a:ext cx="1595157" cy="767677"/>
            </a:xfrm>
            <a:prstGeom prst="ellipse">
              <a:avLst/>
            </a:prstGeom>
            <a:gradFill>
              <a:gsLst>
                <a:gs pos="0">
                  <a:srgbClr val="A5D7AF"/>
                </a:gs>
                <a:gs pos="50000">
                  <a:srgbClr val="97CFA3"/>
                </a:gs>
                <a:gs pos="100000">
                  <a:srgbClr val="84CC9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 txBox="1"/>
            <p:nvPr/>
          </p:nvSpPr>
          <p:spPr>
            <a:xfrm>
              <a:off x="1453563" y="2670788"/>
              <a:ext cx="1127947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Социология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rot="10484789">
              <a:off x="1546418" y="1857644"/>
              <a:ext cx="584227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 rot="-315211">
              <a:off x="1823926" y="1855792"/>
              <a:ext cx="29211" cy="29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0" y="1583847"/>
              <a:ext cx="1560938" cy="767677"/>
            </a:xfrm>
            <a:prstGeom prst="ellipse">
              <a:avLst/>
            </a:prstGeom>
            <a:gradFill>
              <a:gsLst>
                <a:gs pos="0">
                  <a:srgbClr val="A6D5A5"/>
                </a:gs>
                <a:gs pos="50000">
                  <a:srgbClr val="99CD97"/>
                </a:gs>
                <a:gs pos="100000">
                  <a:srgbClr val="87C9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228594" y="1696271"/>
              <a:ext cx="1103750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Философия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rot="-9336816">
              <a:off x="1623425" y="1279054"/>
              <a:ext cx="851157" cy="25507"/>
            </a:xfrm>
            <a:custGeom>
              <a:rect b="b" l="l" r="r" t="t"/>
              <a:pathLst>
                <a:path extrusionOk="0" h="120000" w="120000">
                  <a:moveTo>
                    <a:pt x="0" y="59998"/>
                  </a:moveTo>
                  <a:lnTo>
                    <a:pt x="120000" y="59998"/>
                  </a:lnTo>
                </a:path>
              </a:pathLst>
            </a:custGeom>
            <a:noFill/>
            <a:ln cap="flat" cmpd="sng" w="12700">
              <a:solidFill>
                <a:srgbClr val="548135"/>
              </a:solidFill>
              <a:prstDash val="solid"/>
              <a:miter lim="800000"/>
              <a:headEnd len="lg" w="lg" type="stealth"/>
              <a:tailEnd len="lg" w="lg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 rot="1463184">
              <a:off x="2027725" y="1270528"/>
              <a:ext cx="42557" cy="425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25003" y="474432"/>
              <a:ext cx="1535346" cy="767677"/>
            </a:xfrm>
            <a:prstGeom prst="ellipse">
              <a:avLst/>
            </a:prstGeom>
            <a:gradFill>
              <a:gsLst>
                <a:gs pos="0">
                  <a:srgbClr val="B3D3A4"/>
                </a:gs>
                <a:gs pos="50000">
                  <a:srgbClr val="A7CB97"/>
                </a:gs>
                <a:gs pos="100000">
                  <a:srgbClr val="9AC6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549849" y="586856"/>
              <a:ext cx="1085654" cy="5428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400">
                  <a:solidFill>
                    <a:schemeClr val="dk1"/>
                  </a:solidFill>
                  <a:latin typeface="PT Sans"/>
                  <a:ea typeface="PT Sans"/>
                  <a:cs typeface="PT Sans"/>
                  <a:sym typeface="PT Sans"/>
                </a:rPr>
                <a:t>И др.</a:t>
              </a:r>
              <a:endParaRPr sz="14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endParaRPr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677731" y="4872987"/>
            <a:ext cx="7035502" cy="1679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Можно менять форму, цвет, размер через вкладку </a:t>
            </a:r>
            <a:r>
              <a:rPr b="1"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«Конструктор» </a:t>
            </a: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на панели инструментов. </a:t>
            </a:r>
            <a:endParaRPr/>
          </a:p>
          <a:p>
            <a:pPr indent="0" lvl="0" marL="16933" marR="0" rtl="0" algn="l">
              <a:lnSpc>
                <a:spcPct val="150000"/>
              </a:lnSpc>
              <a:spcBef>
                <a:spcPts val="13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Для этого выделяете объект и в строке меню появится вкладки:</a:t>
            </a:r>
            <a:b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</a:b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19727" l="0" r="0" t="0"/>
          <a:stretch/>
        </p:blipFill>
        <p:spPr>
          <a:xfrm>
            <a:off x="7234515" y="4872983"/>
            <a:ext cx="2475291" cy="6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4">
            <a:alphaModFix/>
          </a:blip>
          <a:srcRect b="0" l="0" r="8695" t="0"/>
          <a:stretch/>
        </p:blipFill>
        <p:spPr>
          <a:xfrm>
            <a:off x="9950825" y="4872984"/>
            <a:ext cx="1824192" cy="6761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7"/>
          <p:cNvGraphicFramePr/>
          <p:nvPr/>
        </p:nvGraphicFramePr>
        <p:xfrm>
          <a:off x="6636273" y="1203760"/>
          <a:ext cx="4723802" cy="3153087"/>
        </p:xfrm>
        <a:graphic>
          <a:graphicData uri="http://schemas.openxmlformats.org/drawingml/2006/chart">
            <c:chart r:id="rId5"/>
          </a:graphicData>
        </a:graphic>
      </p:graphicFrame>
      <p:sp>
        <p:nvSpPr>
          <p:cNvPr id="175" name="Google Shape;175;p7"/>
          <p:cNvSpPr txBox="1"/>
          <p:nvPr/>
        </p:nvSpPr>
        <p:spPr>
          <a:xfrm>
            <a:off x="7538991" y="321546"/>
            <a:ext cx="4105329" cy="42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PT Sans"/>
              <a:buNone/>
            </a:pPr>
            <a:r>
              <a:rPr lang="ru-RU" sz="360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Диаграмма</a:t>
            </a:r>
            <a:endParaRPr sz="3600">
              <a:solidFill>
                <a:srgbClr val="C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2160" y="5641242"/>
            <a:ext cx="2238992" cy="5892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7"/>
          <p:cNvCxnSpPr/>
          <p:nvPr/>
        </p:nvCxnSpPr>
        <p:spPr>
          <a:xfrm>
            <a:off x="349624" y="4715441"/>
            <a:ext cx="11425393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/>
        </p:nvSpPr>
        <p:spPr>
          <a:xfrm>
            <a:off x="646082" y="1307063"/>
            <a:ext cx="9869514" cy="57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Вы можете анимировать текст, рисунки, фигуры, таблицы, графические элементы SmartArt и другие объекты презентаций PowerPoint.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646082" y="611048"/>
            <a:ext cx="6261947" cy="5719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Анимация текста и объектов</a:t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646082" y="2064272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Добавляйте эффекты анимации к тексту, рисункам, фигурам и другим объектам в презентации.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Выделите текст или объект, к которому нужно добавить анимацию.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Откройте вкладку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Анимации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 и выберите эффект анимации.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Нажмите кнопку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Параметры эффектов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 и выберите нужный вариант.</a:t>
            </a:r>
            <a:endParaRPr b="0" i="0" sz="1800">
              <a:solidFill>
                <a:srgbClr val="1E1E1E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8898" y="2127141"/>
            <a:ext cx="5286335" cy="210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74" y="4620723"/>
            <a:ext cx="117633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691710" y="1221194"/>
            <a:ext cx="549393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C00000"/>
                </a:solidFill>
                <a:latin typeface="PT Sans"/>
                <a:ea typeface="PT Sans"/>
                <a:cs typeface="PT Sans"/>
                <a:sym typeface="PT Sans"/>
              </a:rPr>
              <a:t>Анимацию можно запускать несколькими способами: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Чтобы настроить запуск эффекта анимации по щелчку на слайде, выберите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По щелчку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Чтобы эффект анимации запускался одновременно с предыдущим эффектом, выберите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С предыдущим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Чтобы анимация воспроизводилась сразу после предыдущего эффекта, выберите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После предыдущего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С помощью поля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Длительность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 можно сделать эффект более длинным или коротким.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В поле 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Задержка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 введите задержку перед запуском эффекта.</a:t>
            </a:r>
            <a:endParaRPr b="0" i="0" sz="1800">
              <a:solidFill>
                <a:srgbClr val="1E1E1E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691710" y="528028"/>
            <a:ext cx="77748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rgbClr val="0070C0"/>
                </a:solidFill>
                <a:latin typeface="PT Sans"/>
                <a:ea typeface="PT Sans"/>
                <a:cs typeface="PT Sans"/>
                <a:sym typeface="PT Sans"/>
              </a:rPr>
              <a:t>Управление анимацией и эффектами</a:t>
            </a:r>
            <a:endParaRPr/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125" y="4906455"/>
            <a:ext cx="11864700" cy="9026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9"/>
          <p:cNvCxnSpPr/>
          <p:nvPr/>
        </p:nvCxnSpPr>
        <p:spPr>
          <a:xfrm>
            <a:off x="4903694" y="2217701"/>
            <a:ext cx="4930595" cy="297450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9"/>
          <p:cNvCxnSpPr/>
          <p:nvPr/>
        </p:nvCxnSpPr>
        <p:spPr>
          <a:xfrm>
            <a:off x="4491318" y="3980329"/>
            <a:ext cx="4733364" cy="144331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6" name="Google Shape;196;p9"/>
          <p:cNvCxnSpPr/>
          <p:nvPr/>
        </p:nvCxnSpPr>
        <p:spPr>
          <a:xfrm>
            <a:off x="2689412" y="4518212"/>
            <a:ext cx="6490447" cy="108472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9"/>
          <p:cNvSpPr/>
          <p:nvPr/>
        </p:nvSpPr>
        <p:spPr>
          <a:xfrm>
            <a:off x="8030597" y="1479037"/>
            <a:ext cx="31379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Либо можно перейти в </a:t>
            </a:r>
            <a:r>
              <a:rPr b="1"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Область анимации</a:t>
            </a: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E1E1E"/>
                </a:solidFill>
                <a:latin typeface="PT Sans"/>
                <a:ea typeface="PT Sans"/>
                <a:cs typeface="PT Sans"/>
                <a:sym typeface="PT Sans"/>
              </a:rPr>
              <a:t>(с правой стороны откроется дополнительно окно или панель)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198" name="Google Shape;198;p9"/>
          <p:cNvCxnSpPr/>
          <p:nvPr/>
        </p:nvCxnSpPr>
        <p:spPr>
          <a:xfrm flipH="1">
            <a:off x="8525435" y="2975149"/>
            <a:ext cx="634702" cy="2160000"/>
          </a:xfrm>
          <a:prstGeom prst="straightConnector1">
            <a:avLst/>
          </a:prstGeom>
          <a:noFill/>
          <a:ln cap="flat" cmpd="sng" w="19050">
            <a:solidFill>
              <a:srgbClr val="000099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2020-07-02T07:43:14Z</dcterms:created>
  <dc:creator>Атабаева Маржан</dc:creator>
</cp:coreProperties>
</file>