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74"/>
  </p:normalViewPr>
  <p:slideViewPr>
    <p:cSldViewPr snapToGrid="0" snapToObjects="1">
      <p:cViewPr>
        <p:scale>
          <a:sx n="97" d="100"/>
          <a:sy n="97" d="100"/>
        </p:scale>
        <p:origin x="1160" y="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3/27/18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3/27/18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3/27/18</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3/27/18</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3/27/18</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3/27/18</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3/27/18</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3/27/18</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yaakovazat@gmail.com" TargetMode="External"/><Relationship Id="rId2" Type="http://schemas.openxmlformats.org/officeDocument/2006/relationships/hyperlink" Target="http://yaakovazat.com/" TargetMode="External"/><Relationship Id="rId1" Type="http://schemas.openxmlformats.org/officeDocument/2006/relationships/slideLayout" Target="../slideLayouts/slideLayout2.xml"/><Relationship Id="rId4" Type="http://schemas.openxmlformats.org/officeDocument/2006/relationships/hyperlink" Target="https://github.com/yaakovaza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934D0-86CE-1548-81F4-2E69A70AF0BA}"/>
              </a:ext>
            </a:extLst>
          </p:cNvPr>
          <p:cNvSpPr>
            <a:spLocks noGrp="1"/>
          </p:cNvSpPr>
          <p:nvPr>
            <p:ph type="ctrTitle"/>
          </p:nvPr>
        </p:nvSpPr>
        <p:spPr>
          <a:xfrm>
            <a:off x="1616115" y="2819688"/>
            <a:ext cx="8679915" cy="1748729"/>
          </a:xfrm>
        </p:spPr>
        <p:txBody>
          <a:bodyPr>
            <a:noAutofit/>
          </a:bodyPr>
          <a:lstStyle/>
          <a:p>
            <a:r>
              <a:rPr lang="kk-KZ" sz="4000" dirty="0">
                <a:latin typeface="Times New Roman" panose="02020603050405020304" pitchFamily="18" charset="0"/>
                <a:cs typeface="Times New Roman" panose="02020603050405020304" pitchFamily="18" charset="0"/>
              </a:rPr>
              <a:t>Ара қашықтық функциясының көмегімен жіктеуді негіздеңіз</a:t>
            </a:r>
            <a:br>
              <a:rPr lang="en-US" sz="40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PATTERN CLASSIFICATION BY DISTANCE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FUNCTIONS </a:t>
            </a:r>
            <a:br>
              <a:rPr lang="en-US" sz="4000" dirty="0"/>
            </a:br>
            <a:r>
              <a:rPr lang="en-US" sz="4000" dirty="0"/>
              <a:t> </a:t>
            </a:r>
          </a:p>
        </p:txBody>
      </p:sp>
      <p:sp>
        <p:nvSpPr>
          <p:cNvPr id="3" name="Subtitle 2">
            <a:extLst>
              <a:ext uri="{FF2B5EF4-FFF2-40B4-BE49-F238E27FC236}">
                <a16:creationId xmlns:a16="http://schemas.microsoft.com/office/drawing/2014/main" id="{4F87435A-4508-884F-9F65-2F77DAC386A5}"/>
              </a:ext>
            </a:extLst>
          </p:cNvPr>
          <p:cNvSpPr>
            <a:spLocks noGrp="1"/>
          </p:cNvSpPr>
          <p:nvPr>
            <p:ph type="subTitle" idx="1"/>
          </p:nvPr>
        </p:nvSpPr>
        <p:spPr>
          <a:xfrm>
            <a:off x="1696175" y="4095451"/>
            <a:ext cx="8673427" cy="1322587"/>
          </a:xfrm>
        </p:spPr>
        <p:txBody>
          <a:bodyPr/>
          <a:lstStyle/>
          <a:p>
            <a:r>
              <a:rPr lang="ru-RU" dirty="0" err="1"/>
              <a:t>Якуфуцзян</a:t>
            </a:r>
            <a:r>
              <a:rPr lang="ru-RU" dirty="0"/>
              <a:t> </a:t>
            </a:r>
            <a:r>
              <a:rPr lang="ru-RU" dirty="0" err="1"/>
              <a:t>Азати</a:t>
            </a:r>
            <a:endParaRPr lang="ru-RU" dirty="0"/>
          </a:p>
          <a:p>
            <a:r>
              <a:rPr lang="ru-RU" dirty="0" err="1"/>
              <a:t>ВТиПО</a:t>
            </a:r>
            <a:endParaRPr lang="ru-RU" dirty="0"/>
          </a:p>
          <a:p>
            <a:r>
              <a:rPr lang="kk-KZ" dirty="0" err="1"/>
              <a:t>Гусманова</a:t>
            </a:r>
            <a:r>
              <a:rPr lang="kk-KZ" dirty="0"/>
              <a:t> </a:t>
            </a:r>
            <a:r>
              <a:rPr lang="kk-KZ" dirty="0" err="1"/>
              <a:t>Ф</a:t>
            </a:r>
            <a:r>
              <a:rPr lang="kk-KZ" dirty="0"/>
              <a:t>. </a:t>
            </a:r>
            <a:r>
              <a:rPr lang="kk-KZ" dirty="0" err="1"/>
              <a:t>Р</a:t>
            </a:r>
            <a:r>
              <a:rPr lang="kk-KZ" dirty="0"/>
              <a:t>.</a:t>
            </a:r>
            <a:endParaRPr lang="en-US" dirty="0"/>
          </a:p>
        </p:txBody>
      </p:sp>
    </p:spTree>
    <p:extLst>
      <p:ext uri="{BB962C8B-B14F-4D97-AF65-F5344CB8AC3E}">
        <p14:creationId xmlns:p14="http://schemas.microsoft.com/office/powerpoint/2010/main" val="2646236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7374-746C-B14C-87B7-4FD696111C9D}"/>
              </a:ext>
            </a:extLst>
          </p:cNvPr>
          <p:cNvSpPr>
            <a:spLocks noGrp="1"/>
          </p:cNvSpPr>
          <p:nvPr>
            <p:ph type="title"/>
          </p:nvPr>
        </p:nvSpPr>
        <p:spPr/>
        <p:txBody>
          <a:bodyPr/>
          <a:lstStyle/>
          <a:p>
            <a:r>
              <a:rPr lang="en-US" dirty="0"/>
              <a:t>1.3 Multi-prototypes</a:t>
            </a:r>
          </a:p>
        </p:txBody>
      </p:sp>
      <p:sp>
        <p:nvSpPr>
          <p:cNvPr id="4" name="Rectangle 3">
            <a:extLst>
              <a:ext uri="{FF2B5EF4-FFF2-40B4-BE49-F238E27FC236}">
                <a16:creationId xmlns:a16="http://schemas.microsoft.com/office/drawing/2014/main" id="{FA676943-2F64-364E-8C1C-EFF0E6326E3E}"/>
              </a:ext>
            </a:extLst>
          </p:cNvPr>
          <p:cNvSpPr/>
          <p:nvPr/>
        </p:nvSpPr>
        <p:spPr>
          <a:xfrm>
            <a:off x="5049078" y="1546821"/>
            <a:ext cx="6096000" cy="2031325"/>
          </a:xfrm>
          <a:prstGeom prst="rect">
            <a:avLst/>
          </a:prstGeom>
        </p:spPr>
        <p:txBody>
          <a:bodyPr>
            <a:spAutoFit/>
          </a:bodyPr>
          <a:lstStyle/>
          <a:p>
            <a:r>
              <a:rPr lang="en-US" dirty="0">
                <a:latin typeface="Times New Roman" panose="02020603050405020304" pitchFamily="18" charset="0"/>
              </a:rPr>
              <a:t>Till now we saw the cases where the pattern classes were represented by single prototypes. Now we shall discuss about pattern classes consist of many clusters. Each cluster is represented by a single prototype which is the cluster center. Hence we can say that each pattern class is represented by a finite number of prototypes. The following figure represents two pattern classes with more than a single prototype representation. </a:t>
            </a:r>
            <a:endParaRPr lang="en-US" b="0" i="0" dirty="0">
              <a:effectLst/>
              <a:latin typeface="Times New Roman" panose="02020603050405020304" pitchFamily="18" charset="0"/>
            </a:endParaRPr>
          </a:p>
        </p:txBody>
      </p:sp>
      <p:pic>
        <p:nvPicPr>
          <p:cNvPr id="6" name="Picture 5">
            <a:extLst>
              <a:ext uri="{FF2B5EF4-FFF2-40B4-BE49-F238E27FC236}">
                <a16:creationId xmlns:a16="http://schemas.microsoft.com/office/drawing/2014/main" id="{2B2BB5AF-D08B-E044-86D0-182564A5C596}"/>
              </a:ext>
            </a:extLst>
          </p:cNvPr>
          <p:cNvPicPr>
            <a:picLocks noChangeAspect="1"/>
          </p:cNvPicPr>
          <p:nvPr/>
        </p:nvPicPr>
        <p:blipFill>
          <a:blip r:embed="rId2"/>
          <a:stretch>
            <a:fillRect/>
          </a:stretch>
        </p:blipFill>
        <p:spPr>
          <a:xfrm>
            <a:off x="5049078" y="3578146"/>
            <a:ext cx="4483100" cy="1282700"/>
          </a:xfrm>
          <a:prstGeom prst="rect">
            <a:avLst/>
          </a:prstGeom>
        </p:spPr>
      </p:pic>
    </p:spTree>
    <p:extLst>
      <p:ext uri="{BB962C8B-B14F-4D97-AF65-F5344CB8AC3E}">
        <p14:creationId xmlns:p14="http://schemas.microsoft.com/office/powerpoint/2010/main" val="440376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8E8F1-7633-E743-AD7C-13B00D2D3F44}"/>
              </a:ext>
            </a:extLst>
          </p:cNvPr>
          <p:cNvSpPr>
            <a:spLocks noGrp="1"/>
          </p:cNvSpPr>
          <p:nvPr>
            <p:ph type="title"/>
          </p:nvPr>
        </p:nvSpPr>
        <p:spPr/>
        <p:txBody>
          <a:bodyPr/>
          <a:lstStyle/>
          <a:p>
            <a:r>
              <a:rPr lang="en-US" dirty="0"/>
              <a:t>1.3 Multi-prototypes</a:t>
            </a:r>
          </a:p>
        </p:txBody>
      </p:sp>
      <p:sp>
        <p:nvSpPr>
          <p:cNvPr id="4" name="Rectangle 3">
            <a:extLst>
              <a:ext uri="{FF2B5EF4-FFF2-40B4-BE49-F238E27FC236}">
                <a16:creationId xmlns:a16="http://schemas.microsoft.com/office/drawing/2014/main" id="{31FE292A-C203-0046-87F7-4DFE97D540D6}"/>
              </a:ext>
            </a:extLst>
          </p:cNvPr>
          <p:cNvSpPr/>
          <p:nvPr/>
        </p:nvSpPr>
        <p:spPr>
          <a:xfrm>
            <a:off x="4956313" y="3578146"/>
            <a:ext cx="6096000" cy="2031325"/>
          </a:xfrm>
          <a:prstGeom prst="rect">
            <a:avLst/>
          </a:prstGeom>
        </p:spPr>
        <p:txBody>
          <a:bodyPr>
            <a:spAutoFit/>
          </a:bodyPr>
          <a:lstStyle/>
          <a:p>
            <a:r>
              <a:rPr lang="en-US" dirty="0">
                <a:latin typeface="Times New Roman" panose="02020603050405020304" pitchFamily="18" charset="0"/>
              </a:rPr>
              <a:t>As previously stated in Example 3.2.1, the minimum –distance classifier using single or </a:t>
            </a:r>
          </a:p>
          <a:p>
            <a:r>
              <a:rPr lang="en-US" dirty="0">
                <a:latin typeface="Times New Roman" panose="02020603050405020304" pitchFamily="18" charset="0"/>
              </a:rPr>
              <a:t>several prototypes, classifies every incoming pattern in one of the existing classes, i.e. </a:t>
            </a:r>
          </a:p>
          <a:p>
            <a:r>
              <a:rPr lang="en-US" dirty="0">
                <a:latin typeface="Times New Roman" panose="02020603050405020304" pitchFamily="18" charset="0"/>
              </a:rPr>
              <a:t>there are no indeterminate regions. This is an immediate consequence of the specific </a:t>
            </a:r>
          </a:p>
          <a:p>
            <a:r>
              <a:rPr lang="en-US" dirty="0">
                <a:latin typeface="Times New Roman" panose="02020603050405020304" pitchFamily="18" charset="0"/>
              </a:rPr>
              <a:t>linear boundaries imposed by the minimum-distance approach. </a:t>
            </a:r>
            <a:endParaRPr lang="en-US" b="0" i="0" dirty="0">
              <a:effectLst/>
              <a:latin typeface="Times New Roman" panose="02020603050405020304" pitchFamily="18" charset="0"/>
            </a:endParaRPr>
          </a:p>
        </p:txBody>
      </p:sp>
      <p:pic>
        <p:nvPicPr>
          <p:cNvPr id="5" name="Picture 4">
            <a:extLst>
              <a:ext uri="{FF2B5EF4-FFF2-40B4-BE49-F238E27FC236}">
                <a16:creationId xmlns:a16="http://schemas.microsoft.com/office/drawing/2014/main" id="{3FB75EA2-E515-354C-809A-ABA2B7F1D25B}"/>
              </a:ext>
            </a:extLst>
          </p:cNvPr>
          <p:cNvPicPr>
            <a:picLocks noChangeAspect="1"/>
          </p:cNvPicPr>
          <p:nvPr/>
        </p:nvPicPr>
        <p:blipFill>
          <a:blip r:embed="rId2"/>
          <a:stretch>
            <a:fillRect/>
          </a:stretch>
        </p:blipFill>
        <p:spPr>
          <a:xfrm>
            <a:off x="4956313" y="606346"/>
            <a:ext cx="4787900" cy="2971800"/>
          </a:xfrm>
          <a:prstGeom prst="rect">
            <a:avLst/>
          </a:prstGeom>
        </p:spPr>
      </p:pic>
    </p:spTree>
    <p:extLst>
      <p:ext uri="{BB962C8B-B14F-4D97-AF65-F5344CB8AC3E}">
        <p14:creationId xmlns:p14="http://schemas.microsoft.com/office/powerpoint/2010/main" val="618429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AFAE-514C-FB42-B822-E14EBAC98A93}"/>
              </a:ext>
            </a:extLst>
          </p:cNvPr>
          <p:cNvSpPr>
            <a:spLocks noGrp="1"/>
          </p:cNvSpPr>
          <p:nvPr>
            <p:ph type="title"/>
          </p:nvPr>
        </p:nvSpPr>
        <p:spPr/>
        <p:txBody>
          <a:bodyPr/>
          <a:lstStyle/>
          <a:p>
            <a:r>
              <a:rPr lang="en-US" dirty="0"/>
              <a:t>1.4 Algorithm</a:t>
            </a:r>
          </a:p>
        </p:txBody>
      </p:sp>
      <p:sp>
        <p:nvSpPr>
          <p:cNvPr id="4" name="Rectangle 3">
            <a:extLst>
              <a:ext uri="{FF2B5EF4-FFF2-40B4-BE49-F238E27FC236}">
                <a16:creationId xmlns:a16="http://schemas.microsoft.com/office/drawing/2014/main" id="{95C7EC91-18D3-D947-9AF0-7EAC5ED3B93E}"/>
              </a:ext>
            </a:extLst>
          </p:cNvPr>
          <p:cNvSpPr/>
          <p:nvPr/>
        </p:nvSpPr>
        <p:spPr>
          <a:xfrm>
            <a:off x="5022574" y="948675"/>
            <a:ext cx="6096000" cy="646331"/>
          </a:xfrm>
          <a:prstGeom prst="rect">
            <a:avLst/>
          </a:prstGeom>
        </p:spPr>
        <p:txBody>
          <a:bodyPr>
            <a:spAutoFit/>
          </a:bodyPr>
          <a:lstStyle/>
          <a:p>
            <a:r>
              <a:rPr lang="en-US" dirty="0">
                <a:latin typeface="Times New Roman" panose="02020603050405020304" pitchFamily="18" charset="0"/>
              </a:rPr>
              <a:t>Consider a three-class problem in       where each class is represented by its prototypes as follows </a:t>
            </a:r>
            <a:endParaRPr lang="en-US" b="0" i="0" dirty="0">
              <a:effectLst/>
              <a:latin typeface="Times New Roman" panose="02020603050405020304" pitchFamily="18" charset="0"/>
            </a:endParaRPr>
          </a:p>
        </p:txBody>
      </p:sp>
      <p:pic>
        <p:nvPicPr>
          <p:cNvPr id="5" name="Picture 4">
            <a:extLst>
              <a:ext uri="{FF2B5EF4-FFF2-40B4-BE49-F238E27FC236}">
                <a16:creationId xmlns:a16="http://schemas.microsoft.com/office/drawing/2014/main" id="{FA8D3655-0B35-3D42-9BCF-A258D91C74E8}"/>
              </a:ext>
            </a:extLst>
          </p:cNvPr>
          <p:cNvPicPr>
            <a:picLocks noChangeAspect="1"/>
          </p:cNvPicPr>
          <p:nvPr/>
        </p:nvPicPr>
        <p:blipFill>
          <a:blip r:embed="rId2"/>
          <a:stretch>
            <a:fillRect/>
          </a:stretch>
        </p:blipFill>
        <p:spPr>
          <a:xfrm>
            <a:off x="8224631" y="767474"/>
            <a:ext cx="381000" cy="292100"/>
          </a:xfrm>
          <a:prstGeom prst="rect">
            <a:avLst/>
          </a:prstGeom>
        </p:spPr>
      </p:pic>
      <p:pic>
        <p:nvPicPr>
          <p:cNvPr id="6" name="Picture 5">
            <a:extLst>
              <a:ext uri="{FF2B5EF4-FFF2-40B4-BE49-F238E27FC236}">
                <a16:creationId xmlns:a16="http://schemas.microsoft.com/office/drawing/2014/main" id="{F5579C16-7D1B-DD43-9A28-ECF31E062715}"/>
              </a:ext>
            </a:extLst>
          </p:cNvPr>
          <p:cNvPicPr>
            <a:picLocks noChangeAspect="1"/>
          </p:cNvPicPr>
          <p:nvPr/>
        </p:nvPicPr>
        <p:blipFill>
          <a:blip r:embed="rId3"/>
          <a:stretch>
            <a:fillRect/>
          </a:stretch>
        </p:blipFill>
        <p:spPr>
          <a:xfrm>
            <a:off x="5022574" y="1586081"/>
            <a:ext cx="1892300" cy="368300"/>
          </a:xfrm>
          <a:prstGeom prst="rect">
            <a:avLst/>
          </a:prstGeom>
        </p:spPr>
      </p:pic>
      <p:pic>
        <p:nvPicPr>
          <p:cNvPr id="7" name="Picture 6">
            <a:extLst>
              <a:ext uri="{FF2B5EF4-FFF2-40B4-BE49-F238E27FC236}">
                <a16:creationId xmlns:a16="http://schemas.microsoft.com/office/drawing/2014/main" id="{2E18AA9D-C0BE-BF49-853D-D62619C94014}"/>
              </a:ext>
            </a:extLst>
          </p:cNvPr>
          <p:cNvPicPr>
            <a:picLocks noChangeAspect="1"/>
          </p:cNvPicPr>
          <p:nvPr/>
        </p:nvPicPr>
        <p:blipFill>
          <a:blip r:embed="rId4"/>
          <a:stretch>
            <a:fillRect/>
          </a:stretch>
        </p:blipFill>
        <p:spPr>
          <a:xfrm>
            <a:off x="5035274" y="2020644"/>
            <a:ext cx="1879600" cy="368300"/>
          </a:xfrm>
          <a:prstGeom prst="rect">
            <a:avLst/>
          </a:prstGeom>
        </p:spPr>
      </p:pic>
      <p:pic>
        <p:nvPicPr>
          <p:cNvPr id="8" name="Picture 7">
            <a:extLst>
              <a:ext uri="{FF2B5EF4-FFF2-40B4-BE49-F238E27FC236}">
                <a16:creationId xmlns:a16="http://schemas.microsoft.com/office/drawing/2014/main" id="{66E0BBAA-0FA2-3C4E-BDA1-2DFB3FDEC2F4}"/>
              </a:ext>
            </a:extLst>
          </p:cNvPr>
          <p:cNvPicPr>
            <a:picLocks noChangeAspect="1"/>
          </p:cNvPicPr>
          <p:nvPr/>
        </p:nvPicPr>
        <p:blipFill>
          <a:blip r:embed="rId5"/>
          <a:stretch>
            <a:fillRect/>
          </a:stretch>
        </p:blipFill>
        <p:spPr>
          <a:xfrm>
            <a:off x="5022574" y="2378913"/>
            <a:ext cx="2679700" cy="419100"/>
          </a:xfrm>
          <a:prstGeom prst="rect">
            <a:avLst/>
          </a:prstGeom>
        </p:spPr>
      </p:pic>
      <p:sp>
        <p:nvSpPr>
          <p:cNvPr id="9" name="Rectangle 8">
            <a:extLst>
              <a:ext uri="{FF2B5EF4-FFF2-40B4-BE49-F238E27FC236}">
                <a16:creationId xmlns:a16="http://schemas.microsoft.com/office/drawing/2014/main" id="{148C09EF-1393-F74C-9050-D091C53390FC}"/>
              </a:ext>
            </a:extLst>
          </p:cNvPr>
          <p:cNvSpPr/>
          <p:nvPr/>
        </p:nvSpPr>
        <p:spPr>
          <a:xfrm>
            <a:off x="4967909" y="2856195"/>
            <a:ext cx="6096000" cy="646331"/>
          </a:xfrm>
          <a:prstGeom prst="rect">
            <a:avLst/>
          </a:prstGeom>
        </p:spPr>
        <p:txBody>
          <a:bodyPr>
            <a:spAutoFit/>
          </a:bodyPr>
          <a:lstStyle/>
          <a:p>
            <a:r>
              <a:rPr lang="en-US" dirty="0">
                <a:latin typeface="Times New Roman" panose="02020603050405020304" pitchFamily="18" charset="0"/>
              </a:rPr>
              <a:t>Given the incoming pattern z = (1,-1) we get and the decision functions are</a:t>
            </a:r>
            <a:endParaRPr lang="en-US" dirty="0"/>
          </a:p>
        </p:txBody>
      </p:sp>
      <p:pic>
        <p:nvPicPr>
          <p:cNvPr id="10" name="Picture 9">
            <a:extLst>
              <a:ext uri="{FF2B5EF4-FFF2-40B4-BE49-F238E27FC236}">
                <a16:creationId xmlns:a16="http://schemas.microsoft.com/office/drawing/2014/main" id="{F72D3A41-C42E-834B-81B7-58EEB887CC08}"/>
              </a:ext>
            </a:extLst>
          </p:cNvPr>
          <p:cNvPicPr>
            <a:picLocks noChangeAspect="1"/>
          </p:cNvPicPr>
          <p:nvPr/>
        </p:nvPicPr>
        <p:blipFill>
          <a:blip r:embed="rId6"/>
          <a:stretch>
            <a:fillRect/>
          </a:stretch>
        </p:blipFill>
        <p:spPr>
          <a:xfrm>
            <a:off x="4967909" y="3547661"/>
            <a:ext cx="3340100" cy="1955800"/>
          </a:xfrm>
          <a:prstGeom prst="rect">
            <a:avLst/>
          </a:prstGeom>
        </p:spPr>
      </p:pic>
    </p:spTree>
    <p:extLst>
      <p:ext uri="{BB962C8B-B14F-4D97-AF65-F5344CB8AC3E}">
        <p14:creationId xmlns:p14="http://schemas.microsoft.com/office/powerpoint/2010/main" val="2033656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1A199-478D-714B-8DCC-0154C8F58CA9}"/>
              </a:ext>
            </a:extLst>
          </p:cNvPr>
          <p:cNvSpPr>
            <a:spLocks noGrp="1"/>
          </p:cNvSpPr>
          <p:nvPr>
            <p:ph type="title"/>
          </p:nvPr>
        </p:nvSpPr>
        <p:spPr/>
        <p:txBody>
          <a:bodyPr/>
          <a:lstStyle/>
          <a:p>
            <a:r>
              <a:rPr lang="en-US" dirty="0"/>
              <a:t>1.4 Algorithm</a:t>
            </a:r>
          </a:p>
        </p:txBody>
      </p:sp>
      <p:pic>
        <p:nvPicPr>
          <p:cNvPr id="4" name="Picture 3">
            <a:extLst>
              <a:ext uri="{FF2B5EF4-FFF2-40B4-BE49-F238E27FC236}">
                <a16:creationId xmlns:a16="http://schemas.microsoft.com/office/drawing/2014/main" id="{FC55878F-BB63-604F-8122-89A5A59391FF}"/>
              </a:ext>
            </a:extLst>
          </p:cNvPr>
          <p:cNvPicPr>
            <a:picLocks noChangeAspect="1"/>
          </p:cNvPicPr>
          <p:nvPr/>
        </p:nvPicPr>
        <p:blipFill>
          <a:blip r:embed="rId2"/>
          <a:stretch>
            <a:fillRect/>
          </a:stretch>
        </p:blipFill>
        <p:spPr>
          <a:xfrm>
            <a:off x="4867689" y="706782"/>
            <a:ext cx="5372100" cy="2184400"/>
          </a:xfrm>
          <a:prstGeom prst="rect">
            <a:avLst/>
          </a:prstGeom>
        </p:spPr>
      </p:pic>
      <p:sp>
        <p:nvSpPr>
          <p:cNvPr id="5" name="Rectangle 4">
            <a:extLst>
              <a:ext uri="{FF2B5EF4-FFF2-40B4-BE49-F238E27FC236}">
                <a16:creationId xmlns:a16="http://schemas.microsoft.com/office/drawing/2014/main" id="{D97A4252-E27B-6147-8AE1-58F578335A1E}"/>
              </a:ext>
            </a:extLst>
          </p:cNvPr>
          <p:cNvSpPr/>
          <p:nvPr/>
        </p:nvSpPr>
        <p:spPr>
          <a:xfrm>
            <a:off x="4867689" y="2891182"/>
            <a:ext cx="3217547" cy="369332"/>
          </a:xfrm>
          <a:prstGeom prst="rect">
            <a:avLst/>
          </a:prstGeom>
        </p:spPr>
        <p:txBody>
          <a:bodyPr wrap="none">
            <a:spAutoFit/>
          </a:bodyPr>
          <a:lstStyle/>
          <a:p>
            <a:r>
              <a:rPr lang="en-US" dirty="0">
                <a:latin typeface="Times New Roman" panose="02020603050405020304" pitchFamily="18" charset="0"/>
              </a:rPr>
              <a:t>And the decision boundaries are </a:t>
            </a:r>
            <a:endParaRPr lang="en-US" dirty="0"/>
          </a:p>
        </p:txBody>
      </p:sp>
      <p:pic>
        <p:nvPicPr>
          <p:cNvPr id="6" name="Picture 5">
            <a:extLst>
              <a:ext uri="{FF2B5EF4-FFF2-40B4-BE49-F238E27FC236}">
                <a16:creationId xmlns:a16="http://schemas.microsoft.com/office/drawing/2014/main" id="{5554020B-356C-F745-AF97-4D9506A15300}"/>
              </a:ext>
            </a:extLst>
          </p:cNvPr>
          <p:cNvPicPr>
            <a:picLocks noChangeAspect="1"/>
          </p:cNvPicPr>
          <p:nvPr/>
        </p:nvPicPr>
        <p:blipFill>
          <a:blip r:embed="rId3"/>
          <a:stretch>
            <a:fillRect/>
          </a:stretch>
        </p:blipFill>
        <p:spPr>
          <a:xfrm>
            <a:off x="4867689" y="3260514"/>
            <a:ext cx="4597400" cy="2235200"/>
          </a:xfrm>
          <a:prstGeom prst="rect">
            <a:avLst/>
          </a:prstGeom>
        </p:spPr>
      </p:pic>
    </p:spTree>
    <p:extLst>
      <p:ext uri="{BB962C8B-B14F-4D97-AF65-F5344CB8AC3E}">
        <p14:creationId xmlns:p14="http://schemas.microsoft.com/office/powerpoint/2010/main" val="3411421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ADCBC-73D7-FD47-8F75-DF5D41E084A4}"/>
              </a:ext>
            </a:extLst>
          </p:cNvPr>
          <p:cNvSpPr>
            <a:spLocks noGrp="1"/>
          </p:cNvSpPr>
          <p:nvPr>
            <p:ph type="title"/>
          </p:nvPr>
        </p:nvSpPr>
        <p:spPr/>
        <p:txBody>
          <a:bodyPr/>
          <a:lstStyle/>
          <a:p>
            <a:r>
              <a:rPr lang="en-US" dirty="0"/>
              <a:t>1.4 Algorithm</a:t>
            </a:r>
          </a:p>
        </p:txBody>
      </p:sp>
      <p:pic>
        <p:nvPicPr>
          <p:cNvPr id="5" name="Picture 4">
            <a:extLst>
              <a:ext uri="{FF2B5EF4-FFF2-40B4-BE49-F238E27FC236}">
                <a16:creationId xmlns:a16="http://schemas.microsoft.com/office/drawing/2014/main" id="{CD5847CE-BC8A-FF40-BC62-6520091EE02B}"/>
              </a:ext>
            </a:extLst>
          </p:cNvPr>
          <p:cNvPicPr>
            <a:picLocks noChangeAspect="1"/>
          </p:cNvPicPr>
          <p:nvPr/>
        </p:nvPicPr>
        <p:blipFill>
          <a:blip r:embed="rId2"/>
          <a:stretch>
            <a:fillRect/>
          </a:stretch>
        </p:blipFill>
        <p:spPr>
          <a:xfrm>
            <a:off x="4853609" y="1630846"/>
            <a:ext cx="6248400" cy="495300"/>
          </a:xfrm>
          <a:prstGeom prst="rect">
            <a:avLst/>
          </a:prstGeom>
        </p:spPr>
      </p:pic>
      <p:sp>
        <p:nvSpPr>
          <p:cNvPr id="6" name="Rectangle 5">
            <a:extLst>
              <a:ext uri="{FF2B5EF4-FFF2-40B4-BE49-F238E27FC236}">
                <a16:creationId xmlns:a16="http://schemas.microsoft.com/office/drawing/2014/main" id="{6FC497FB-C3CC-F74E-9512-CB5FB790F70C}"/>
              </a:ext>
            </a:extLst>
          </p:cNvPr>
          <p:cNvSpPr/>
          <p:nvPr/>
        </p:nvSpPr>
        <p:spPr>
          <a:xfrm>
            <a:off x="4853609" y="2126146"/>
            <a:ext cx="6096000" cy="1200329"/>
          </a:xfrm>
          <a:prstGeom prst="rect">
            <a:avLst/>
          </a:prstGeom>
        </p:spPr>
        <p:txBody>
          <a:bodyPr>
            <a:spAutoFit/>
          </a:bodyPr>
          <a:lstStyle/>
          <a:p>
            <a:r>
              <a:rPr lang="en-US" dirty="0">
                <a:latin typeface="Times New Roman" panose="02020603050405020304" pitchFamily="18" charset="0"/>
              </a:rPr>
              <a:t>A minimum distance classifier MC-MP Given a set of classes and prototypes in R   this algorithm uniquely classifies an arbitrary incoming pattern using the minimum distance approach with </a:t>
            </a:r>
            <a:r>
              <a:rPr lang="en-US" dirty="0" err="1">
                <a:latin typeface="Times New Roman" panose="02020603050405020304" pitchFamily="18" charset="0"/>
              </a:rPr>
              <a:t>Eucidean</a:t>
            </a:r>
            <a:r>
              <a:rPr lang="en-US" dirty="0">
                <a:latin typeface="Times New Roman" panose="02020603050405020304" pitchFamily="18" charset="0"/>
              </a:rPr>
              <a:t> norms </a:t>
            </a:r>
            <a:endParaRPr lang="en-US" b="0" i="0" dirty="0">
              <a:effectLst/>
              <a:latin typeface="Times New Roman" panose="02020603050405020304" pitchFamily="18" charset="0"/>
            </a:endParaRPr>
          </a:p>
        </p:txBody>
      </p:sp>
      <p:pic>
        <p:nvPicPr>
          <p:cNvPr id="7" name="Picture 6">
            <a:extLst>
              <a:ext uri="{FF2B5EF4-FFF2-40B4-BE49-F238E27FC236}">
                <a16:creationId xmlns:a16="http://schemas.microsoft.com/office/drawing/2014/main" id="{1749623C-2215-7B44-B4D0-3EF682373DDA}"/>
              </a:ext>
            </a:extLst>
          </p:cNvPr>
          <p:cNvPicPr>
            <a:picLocks noChangeAspect="1"/>
          </p:cNvPicPr>
          <p:nvPr/>
        </p:nvPicPr>
        <p:blipFill>
          <a:blip r:embed="rId3"/>
          <a:stretch>
            <a:fillRect/>
          </a:stretch>
        </p:blipFill>
        <p:spPr>
          <a:xfrm>
            <a:off x="6572802" y="2448340"/>
            <a:ext cx="292100" cy="266700"/>
          </a:xfrm>
          <a:prstGeom prst="rect">
            <a:avLst/>
          </a:prstGeom>
        </p:spPr>
      </p:pic>
      <p:sp>
        <p:nvSpPr>
          <p:cNvPr id="8" name="Rectangle 7">
            <a:extLst>
              <a:ext uri="{FF2B5EF4-FFF2-40B4-BE49-F238E27FC236}">
                <a16:creationId xmlns:a16="http://schemas.microsoft.com/office/drawing/2014/main" id="{0B1B94D7-6AF4-404C-96AD-16A38DA020E8}"/>
              </a:ext>
            </a:extLst>
          </p:cNvPr>
          <p:cNvSpPr/>
          <p:nvPr/>
        </p:nvSpPr>
        <p:spPr>
          <a:xfrm>
            <a:off x="4853609" y="3252527"/>
            <a:ext cx="6096000" cy="923330"/>
          </a:xfrm>
          <a:prstGeom prst="rect">
            <a:avLst/>
          </a:prstGeom>
        </p:spPr>
        <p:txBody>
          <a:bodyPr>
            <a:spAutoFit/>
          </a:bodyPr>
          <a:lstStyle/>
          <a:p>
            <a:r>
              <a:rPr lang="en-US" dirty="0">
                <a:latin typeface="Times New Roman" panose="02020603050405020304" pitchFamily="18" charset="0"/>
              </a:rPr>
              <a:t>Input : </a:t>
            </a:r>
          </a:p>
          <a:p>
            <a:r>
              <a:rPr lang="en-US" dirty="0">
                <a:latin typeface="Times New Roman" panose="02020603050405020304" pitchFamily="18" charset="0"/>
              </a:rPr>
              <a:t>N – the problem’s dimension </a:t>
            </a:r>
          </a:p>
          <a:p>
            <a:r>
              <a:rPr lang="en-US" dirty="0">
                <a:latin typeface="Times New Roman" panose="02020603050405020304" pitchFamily="18" charset="0"/>
              </a:rPr>
              <a:t>m- the number of classes. </a:t>
            </a:r>
            <a:endParaRPr lang="en-US" b="0" i="0" dirty="0">
              <a:effectLst/>
              <a:latin typeface="Times New Roman" panose="02020603050405020304" pitchFamily="18" charset="0"/>
            </a:endParaRPr>
          </a:p>
        </p:txBody>
      </p:sp>
      <p:pic>
        <p:nvPicPr>
          <p:cNvPr id="9" name="Picture 8">
            <a:extLst>
              <a:ext uri="{FF2B5EF4-FFF2-40B4-BE49-F238E27FC236}">
                <a16:creationId xmlns:a16="http://schemas.microsoft.com/office/drawing/2014/main" id="{48990B54-BF12-5043-B207-10039D27D33E}"/>
              </a:ext>
            </a:extLst>
          </p:cNvPr>
          <p:cNvPicPr>
            <a:picLocks noChangeAspect="1"/>
          </p:cNvPicPr>
          <p:nvPr/>
        </p:nvPicPr>
        <p:blipFill>
          <a:blip r:embed="rId4"/>
          <a:stretch>
            <a:fillRect/>
          </a:stretch>
        </p:blipFill>
        <p:spPr>
          <a:xfrm>
            <a:off x="4853609" y="4175857"/>
            <a:ext cx="6019800" cy="381000"/>
          </a:xfrm>
          <a:prstGeom prst="rect">
            <a:avLst/>
          </a:prstGeom>
        </p:spPr>
      </p:pic>
      <p:pic>
        <p:nvPicPr>
          <p:cNvPr id="10" name="Picture 9">
            <a:extLst>
              <a:ext uri="{FF2B5EF4-FFF2-40B4-BE49-F238E27FC236}">
                <a16:creationId xmlns:a16="http://schemas.microsoft.com/office/drawing/2014/main" id="{4AD98E23-976B-FC4F-B37E-FC378CAAE17B}"/>
              </a:ext>
            </a:extLst>
          </p:cNvPr>
          <p:cNvPicPr>
            <a:picLocks noChangeAspect="1"/>
          </p:cNvPicPr>
          <p:nvPr/>
        </p:nvPicPr>
        <p:blipFill>
          <a:blip r:embed="rId5"/>
          <a:stretch>
            <a:fillRect/>
          </a:stretch>
        </p:blipFill>
        <p:spPr>
          <a:xfrm>
            <a:off x="4826828" y="4556444"/>
            <a:ext cx="6680200" cy="660400"/>
          </a:xfrm>
          <a:prstGeom prst="rect">
            <a:avLst/>
          </a:prstGeom>
        </p:spPr>
      </p:pic>
    </p:spTree>
    <p:extLst>
      <p:ext uri="{BB962C8B-B14F-4D97-AF65-F5344CB8AC3E}">
        <p14:creationId xmlns:p14="http://schemas.microsoft.com/office/powerpoint/2010/main" val="990578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80BA-6909-1F40-9D4F-CAEB84883BDE}"/>
              </a:ext>
            </a:extLst>
          </p:cNvPr>
          <p:cNvSpPr>
            <a:spLocks noGrp="1"/>
          </p:cNvSpPr>
          <p:nvPr>
            <p:ph type="title"/>
          </p:nvPr>
        </p:nvSpPr>
        <p:spPr/>
        <p:txBody>
          <a:bodyPr/>
          <a:lstStyle/>
          <a:p>
            <a:r>
              <a:rPr lang="en-US" dirty="0"/>
              <a:t>1.4 Algorithm</a:t>
            </a:r>
          </a:p>
        </p:txBody>
      </p:sp>
      <p:sp>
        <p:nvSpPr>
          <p:cNvPr id="4" name="Rectangle 3">
            <a:extLst>
              <a:ext uri="{FF2B5EF4-FFF2-40B4-BE49-F238E27FC236}">
                <a16:creationId xmlns:a16="http://schemas.microsoft.com/office/drawing/2014/main" id="{A7BA12E2-EF7A-2D42-9758-D28C80F6D85F}"/>
              </a:ext>
            </a:extLst>
          </p:cNvPr>
          <p:cNvSpPr/>
          <p:nvPr/>
        </p:nvSpPr>
        <p:spPr>
          <a:xfrm>
            <a:off x="4853609" y="1747229"/>
            <a:ext cx="2089033" cy="369332"/>
          </a:xfrm>
          <a:prstGeom prst="rect">
            <a:avLst/>
          </a:prstGeom>
        </p:spPr>
        <p:txBody>
          <a:bodyPr wrap="none">
            <a:spAutoFit/>
          </a:bodyPr>
          <a:lstStyle/>
          <a:p>
            <a:r>
              <a:rPr lang="en-US" dirty="0">
                <a:latin typeface="Times New Roman" panose="02020603050405020304" pitchFamily="18" charset="0"/>
              </a:rPr>
              <a:t>x- an income pattern</a:t>
            </a:r>
            <a:endParaRPr lang="en-US" dirty="0"/>
          </a:p>
        </p:txBody>
      </p:sp>
      <p:sp>
        <p:nvSpPr>
          <p:cNvPr id="5" name="Rectangle 4">
            <a:extLst>
              <a:ext uri="{FF2B5EF4-FFF2-40B4-BE49-F238E27FC236}">
                <a16:creationId xmlns:a16="http://schemas.microsoft.com/office/drawing/2014/main" id="{F645A649-A57F-3740-A942-7C61BB054267}"/>
              </a:ext>
            </a:extLst>
          </p:cNvPr>
          <p:cNvSpPr/>
          <p:nvPr/>
        </p:nvSpPr>
        <p:spPr>
          <a:xfrm>
            <a:off x="4800600" y="2217762"/>
            <a:ext cx="6096000" cy="646331"/>
          </a:xfrm>
          <a:prstGeom prst="rect">
            <a:avLst/>
          </a:prstGeom>
        </p:spPr>
        <p:txBody>
          <a:bodyPr>
            <a:spAutoFit/>
          </a:bodyPr>
          <a:lstStyle/>
          <a:p>
            <a:r>
              <a:rPr lang="en-US" dirty="0">
                <a:latin typeface="Times New Roman" panose="02020603050405020304" pitchFamily="18" charset="0"/>
              </a:rPr>
              <a:t>Output : </a:t>
            </a:r>
          </a:p>
          <a:p>
            <a:r>
              <a:rPr lang="en-US" dirty="0">
                <a:latin typeface="Times New Roman" panose="02020603050405020304" pitchFamily="18" charset="0"/>
              </a:rPr>
              <a:t>K-the number of class into which x is classified. </a:t>
            </a:r>
            <a:endParaRPr lang="en-US" b="0" i="0" dirty="0">
              <a:effectLst/>
              <a:latin typeface="Times New Roman" panose="02020603050405020304" pitchFamily="18" charset="0"/>
            </a:endParaRPr>
          </a:p>
        </p:txBody>
      </p:sp>
      <p:sp>
        <p:nvSpPr>
          <p:cNvPr id="6" name="Rectangle 5">
            <a:extLst>
              <a:ext uri="{FF2B5EF4-FFF2-40B4-BE49-F238E27FC236}">
                <a16:creationId xmlns:a16="http://schemas.microsoft.com/office/drawing/2014/main" id="{3026C88F-6621-A940-8DAB-7F6862245553}"/>
              </a:ext>
            </a:extLst>
          </p:cNvPr>
          <p:cNvSpPr/>
          <p:nvPr/>
        </p:nvSpPr>
        <p:spPr>
          <a:xfrm>
            <a:off x="4853609" y="2965433"/>
            <a:ext cx="5718232" cy="369332"/>
          </a:xfrm>
          <a:prstGeom prst="rect">
            <a:avLst/>
          </a:prstGeom>
        </p:spPr>
        <p:txBody>
          <a:bodyPr wrap="none">
            <a:spAutoFit/>
          </a:bodyPr>
          <a:lstStyle/>
          <a:p>
            <a:r>
              <a:rPr lang="en-US" dirty="0">
                <a:latin typeface="Times New Roman" panose="02020603050405020304" pitchFamily="18" charset="0"/>
              </a:rPr>
              <a:t>Step 1 : For I – 1,2 , ..............m and find j(</a:t>
            </a:r>
            <a:r>
              <a:rPr lang="en-US" dirty="0" err="1">
                <a:latin typeface="Times New Roman" panose="02020603050405020304" pitchFamily="18" charset="0"/>
              </a:rPr>
              <a:t>I,x</a:t>
            </a:r>
            <a:r>
              <a:rPr lang="en-US" dirty="0">
                <a:latin typeface="Times New Roman" panose="02020603050405020304" pitchFamily="18" charset="0"/>
              </a:rPr>
              <a:t>) which yields </a:t>
            </a:r>
            <a:endParaRPr lang="en-US" dirty="0"/>
          </a:p>
        </p:txBody>
      </p:sp>
      <p:pic>
        <p:nvPicPr>
          <p:cNvPr id="7" name="Picture 6">
            <a:extLst>
              <a:ext uri="{FF2B5EF4-FFF2-40B4-BE49-F238E27FC236}">
                <a16:creationId xmlns:a16="http://schemas.microsoft.com/office/drawing/2014/main" id="{049C5250-185C-5D4B-862A-85231E8D28CC}"/>
              </a:ext>
            </a:extLst>
          </p:cNvPr>
          <p:cNvPicPr>
            <a:picLocks noChangeAspect="1"/>
          </p:cNvPicPr>
          <p:nvPr/>
        </p:nvPicPr>
        <p:blipFill>
          <a:blip r:embed="rId2"/>
          <a:stretch>
            <a:fillRect/>
          </a:stretch>
        </p:blipFill>
        <p:spPr>
          <a:xfrm>
            <a:off x="4853609" y="3352501"/>
            <a:ext cx="7338391" cy="812800"/>
          </a:xfrm>
          <a:prstGeom prst="rect">
            <a:avLst/>
          </a:prstGeom>
        </p:spPr>
      </p:pic>
      <p:sp>
        <p:nvSpPr>
          <p:cNvPr id="9" name="Rectangle 8">
            <a:extLst>
              <a:ext uri="{FF2B5EF4-FFF2-40B4-BE49-F238E27FC236}">
                <a16:creationId xmlns:a16="http://schemas.microsoft.com/office/drawing/2014/main" id="{D8B587DE-90C6-B94F-8A2D-BF66D34FA76B}"/>
              </a:ext>
            </a:extLst>
          </p:cNvPr>
          <p:cNvSpPr/>
          <p:nvPr/>
        </p:nvSpPr>
        <p:spPr>
          <a:xfrm>
            <a:off x="4853609" y="4107598"/>
            <a:ext cx="3025187" cy="369332"/>
          </a:xfrm>
          <a:prstGeom prst="rect">
            <a:avLst/>
          </a:prstGeom>
        </p:spPr>
        <p:txBody>
          <a:bodyPr wrap="none">
            <a:spAutoFit/>
          </a:bodyPr>
          <a:lstStyle/>
          <a:p>
            <a:r>
              <a:rPr lang="en-US" dirty="0">
                <a:latin typeface="Times New Roman" panose="02020603050405020304" pitchFamily="18" charset="0"/>
              </a:rPr>
              <a:t>Step 2 : Find k which satisfies </a:t>
            </a:r>
            <a:endParaRPr lang="en-US" dirty="0"/>
          </a:p>
        </p:txBody>
      </p:sp>
      <p:pic>
        <p:nvPicPr>
          <p:cNvPr id="12" name="Picture 11">
            <a:extLst>
              <a:ext uri="{FF2B5EF4-FFF2-40B4-BE49-F238E27FC236}">
                <a16:creationId xmlns:a16="http://schemas.microsoft.com/office/drawing/2014/main" id="{619AF02A-EA43-1643-8A6C-B738A90A90DA}"/>
              </a:ext>
            </a:extLst>
          </p:cNvPr>
          <p:cNvPicPr>
            <a:picLocks noChangeAspect="1"/>
          </p:cNvPicPr>
          <p:nvPr/>
        </p:nvPicPr>
        <p:blipFill>
          <a:blip r:embed="rId3"/>
          <a:stretch>
            <a:fillRect/>
          </a:stretch>
        </p:blipFill>
        <p:spPr>
          <a:xfrm>
            <a:off x="4853609" y="4367703"/>
            <a:ext cx="5029200" cy="622300"/>
          </a:xfrm>
          <a:prstGeom prst="rect">
            <a:avLst/>
          </a:prstGeom>
        </p:spPr>
      </p:pic>
    </p:spTree>
    <p:extLst>
      <p:ext uri="{BB962C8B-B14F-4D97-AF65-F5344CB8AC3E}">
        <p14:creationId xmlns:p14="http://schemas.microsoft.com/office/powerpoint/2010/main" val="351880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C9662-75F5-E345-846A-D946043FA9EF}"/>
              </a:ext>
            </a:extLst>
          </p:cNvPr>
          <p:cNvSpPr>
            <a:spLocks noGrp="1"/>
          </p:cNvSpPr>
          <p:nvPr>
            <p:ph type="title"/>
          </p:nvPr>
        </p:nvSpPr>
        <p:spPr/>
        <p:txBody>
          <a:bodyPr/>
          <a:lstStyle/>
          <a:p>
            <a:r>
              <a:rPr lang="en-US" dirty="0"/>
              <a:t>Thankyou!</a:t>
            </a:r>
            <a:br>
              <a:rPr lang="ru-RU" dirty="0"/>
            </a:br>
            <a:r>
              <a:rPr lang="ru-RU" dirty="0"/>
              <a:t>Спасибо!</a:t>
            </a:r>
            <a:endParaRPr lang="en-US" dirty="0"/>
          </a:p>
        </p:txBody>
      </p:sp>
      <p:sp>
        <p:nvSpPr>
          <p:cNvPr id="7" name="Title 1">
            <a:extLst>
              <a:ext uri="{FF2B5EF4-FFF2-40B4-BE49-F238E27FC236}">
                <a16:creationId xmlns:a16="http://schemas.microsoft.com/office/drawing/2014/main" id="{77C96A5D-24E6-C640-8F22-580FF8CB8C3A}"/>
              </a:ext>
            </a:extLst>
          </p:cNvPr>
          <p:cNvSpPr txBox="1">
            <a:spLocks/>
          </p:cNvSpPr>
          <p:nvPr/>
        </p:nvSpPr>
        <p:spPr>
          <a:xfrm>
            <a:off x="888631" y="2999281"/>
            <a:ext cx="3498979" cy="2456442"/>
          </a:xfrm>
          <a:prstGeom prst="rect">
            <a:avLst/>
          </a:prstGeom>
        </p:spPr>
        <p:txBody>
          <a:bodyPr vert="horz" lIns="228600" tIns="228600" rIns="228600" bIns="228600" rtlCol="0" anchor="ctr">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endParaRPr lang="en-US" dirty="0">
              <a:solidFill>
                <a:schemeClr val="bg1"/>
              </a:solidFill>
            </a:endParaRPr>
          </a:p>
        </p:txBody>
      </p:sp>
      <p:sp>
        <p:nvSpPr>
          <p:cNvPr id="9" name="Rectangle 8">
            <a:extLst>
              <a:ext uri="{FF2B5EF4-FFF2-40B4-BE49-F238E27FC236}">
                <a16:creationId xmlns:a16="http://schemas.microsoft.com/office/drawing/2014/main" id="{A1371129-8B99-D64A-A0D4-EED33D30A6B8}"/>
              </a:ext>
            </a:extLst>
          </p:cNvPr>
          <p:cNvSpPr/>
          <p:nvPr/>
        </p:nvSpPr>
        <p:spPr>
          <a:xfrm>
            <a:off x="4532243" y="2700983"/>
            <a:ext cx="6096000" cy="1754326"/>
          </a:xfrm>
          <a:prstGeom prst="rect">
            <a:avLst/>
          </a:prstGeom>
        </p:spPr>
        <p:txBody>
          <a:bodyPr>
            <a:spAutoFit/>
          </a:bodyPr>
          <a:lstStyle/>
          <a:p>
            <a:pPr algn="ctr"/>
            <a:r>
              <a:rPr lang="ru-RU" dirty="0" err="1"/>
              <a:t>Якуфуцзян</a:t>
            </a:r>
            <a:r>
              <a:rPr lang="ru-RU" dirty="0"/>
              <a:t> </a:t>
            </a:r>
            <a:r>
              <a:rPr lang="ru-RU" dirty="0" err="1"/>
              <a:t>Азати</a:t>
            </a:r>
            <a:endParaRPr lang="ru-RU" dirty="0"/>
          </a:p>
          <a:p>
            <a:pPr algn="ctr"/>
            <a:r>
              <a:rPr lang="en-US" dirty="0">
                <a:hlinkClick r:id="rId2"/>
              </a:rPr>
              <a:t>http://yaakovazat.com</a:t>
            </a:r>
            <a:endParaRPr lang="en-US" dirty="0"/>
          </a:p>
          <a:p>
            <a:pPr algn="ctr"/>
            <a:r>
              <a:rPr lang="en-US" dirty="0">
                <a:hlinkClick r:id="rId3"/>
              </a:rPr>
              <a:t>yaakovazat@gmail.com</a:t>
            </a:r>
            <a:endParaRPr lang="en-US" dirty="0"/>
          </a:p>
          <a:p>
            <a:pPr algn="ctr"/>
            <a:r>
              <a:rPr lang="en-US" dirty="0" err="1"/>
              <a:t>Github</a:t>
            </a:r>
            <a:r>
              <a:rPr lang="en-US" dirty="0"/>
              <a:t>: </a:t>
            </a:r>
            <a:r>
              <a:rPr lang="en-US" dirty="0">
                <a:hlinkClick r:id="rId4"/>
              </a:rPr>
              <a:t>https://github.com/yaakovazat</a:t>
            </a:r>
            <a:r>
              <a:rPr lang="en-US" dirty="0"/>
              <a:t> </a:t>
            </a:r>
            <a:endParaRPr lang="ru-RU" dirty="0"/>
          </a:p>
          <a:p>
            <a:pPr algn="ctr"/>
            <a:r>
              <a:rPr lang="ru-RU" dirty="0" err="1"/>
              <a:t>ВТиПО</a:t>
            </a:r>
            <a:endParaRPr lang="ru-RU" dirty="0"/>
          </a:p>
          <a:p>
            <a:pPr algn="ctr"/>
            <a:r>
              <a:rPr lang="kk-KZ" dirty="0" err="1"/>
              <a:t>Гусманова</a:t>
            </a:r>
            <a:r>
              <a:rPr lang="kk-KZ" dirty="0"/>
              <a:t> </a:t>
            </a:r>
            <a:r>
              <a:rPr lang="kk-KZ" dirty="0" err="1"/>
              <a:t>Ф</a:t>
            </a:r>
            <a:r>
              <a:rPr lang="kk-KZ" dirty="0"/>
              <a:t>. </a:t>
            </a:r>
            <a:r>
              <a:rPr lang="kk-KZ" dirty="0" err="1"/>
              <a:t>Р</a:t>
            </a:r>
            <a:r>
              <a:rPr lang="kk-KZ" dirty="0"/>
              <a:t>.</a:t>
            </a:r>
            <a:endParaRPr lang="en-US" dirty="0"/>
          </a:p>
        </p:txBody>
      </p:sp>
    </p:spTree>
    <p:extLst>
      <p:ext uri="{BB962C8B-B14F-4D97-AF65-F5344CB8AC3E}">
        <p14:creationId xmlns:p14="http://schemas.microsoft.com/office/powerpoint/2010/main" val="502688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F010-EA74-B24C-A90E-B8C98550C557}"/>
              </a:ext>
            </a:extLst>
          </p:cNvPr>
          <p:cNvSpPr>
            <a:spLocks noGrp="1"/>
          </p:cNvSpPr>
          <p:nvPr>
            <p:ph type="title"/>
          </p:nvPr>
        </p:nvSpPr>
        <p:spPr/>
        <p:txBody>
          <a:bodyPr/>
          <a:lstStyle/>
          <a:p>
            <a:r>
              <a:rPr lang="en-US" dirty="0"/>
              <a:t>1.1 Minimum distance classification</a:t>
            </a:r>
          </a:p>
        </p:txBody>
      </p:sp>
      <p:sp>
        <p:nvSpPr>
          <p:cNvPr id="4" name="Rectangle 3">
            <a:extLst>
              <a:ext uri="{FF2B5EF4-FFF2-40B4-BE49-F238E27FC236}">
                <a16:creationId xmlns:a16="http://schemas.microsoft.com/office/drawing/2014/main" id="{90F8EF5A-F014-894E-9FF8-0F4353BB7663}"/>
              </a:ext>
            </a:extLst>
          </p:cNvPr>
          <p:cNvSpPr/>
          <p:nvPr/>
        </p:nvSpPr>
        <p:spPr>
          <a:xfrm>
            <a:off x="5160489" y="1454487"/>
            <a:ext cx="6096000" cy="4247317"/>
          </a:xfrm>
          <a:prstGeom prst="rect">
            <a:avLst/>
          </a:prstGeom>
        </p:spPr>
        <p:txBody>
          <a:bodyPr>
            <a:spAutoFit/>
          </a:bodyPr>
          <a:lstStyle/>
          <a:p>
            <a:r>
              <a:rPr lang="ru-RU" dirty="0">
                <a:latin typeface="Times New Roman" panose="02020603050405020304" pitchFamily="18" charset="0"/>
              </a:rPr>
              <a:t>	</a:t>
            </a:r>
            <a:r>
              <a:rPr lang="en-US" dirty="0">
                <a:latin typeface="Times New Roman" panose="02020603050405020304" pitchFamily="18" charset="0"/>
              </a:rPr>
              <a:t>In this lesson we shall try to learn the minimum distance classification. The closeness of an incoming pattern to patterns of the possible pattern classes provides a measure in </a:t>
            </a:r>
          </a:p>
          <a:p>
            <a:r>
              <a:rPr lang="en-US" dirty="0">
                <a:latin typeface="Times New Roman" panose="02020603050405020304" pitchFamily="18" charset="0"/>
              </a:rPr>
              <a:t>determining the pattern class of the pattern under consideration. As the classification is based on the minimum distance calculation, this method is called minimum distance </a:t>
            </a:r>
          </a:p>
          <a:p>
            <a:r>
              <a:rPr lang="en-US" dirty="0">
                <a:latin typeface="Times New Roman" panose="02020603050405020304" pitchFamily="18" charset="0"/>
              </a:rPr>
              <a:t>classification procedure. Minimum distance procedure </a:t>
            </a:r>
            <a:r>
              <a:rPr lang="en-US" dirty="0" err="1">
                <a:latin typeface="Times New Roman" panose="02020603050405020304" pitchFamily="18" charset="0"/>
              </a:rPr>
              <a:t>performsefficiently</a:t>
            </a:r>
            <a:r>
              <a:rPr lang="en-US" dirty="0">
                <a:latin typeface="Times New Roman" panose="02020603050405020304" pitchFamily="18" charset="0"/>
              </a:rPr>
              <a:t> if pattern classes can be represented by a single prototype or by several prototypes around which the patterns form clusters. </a:t>
            </a:r>
          </a:p>
          <a:p>
            <a:r>
              <a:rPr lang="ru-RU" dirty="0">
                <a:latin typeface="Times New Roman" panose="02020603050405020304" pitchFamily="18" charset="0"/>
              </a:rPr>
              <a:t>	</a:t>
            </a:r>
            <a:r>
              <a:rPr lang="en-US" dirty="0">
                <a:latin typeface="Times New Roman" panose="02020603050405020304" pitchFamily="18" charset="0"/>
              </a:rPr>
              <a:t>The simplest type of minimum distance classifier is the one wherein the patterns of all </a:t>
            </a:r>
          </a:p>
          <a:p>
            <a:r>
              <a:rPr lang="en-US" dirty="0">
                <a:latin typeface="Times New Roman" panose="02020603050405020304" pitchFamily="18" charset="0"/>
              </a:rPr>
              <a:t>classes are very close to each other and each class can be represented by a single </a:t>
            </a:r>
          </a:p>
          <a:p>
            <a:r>
              <a:rPr lang="en-US" dirty="0">
                <a:latin typeface="Times New Roman" panose="02020603050405020304" pitchFamily="18" charset="0"/>
              </a:rPr>
              <a:t>prototype. </a:t>
            </a:r>
            <a:endParaRPr lang="en-US" b="0" i="0" dirty="0">
              <a:effectLst/>
              <a:latin typeface="Times New Roman" panose="02020603050405020304" pitchFamily="18" charset="0"/>
            </a:endParaRPr>
          </a:p>
        </p:txBody>
      </p:sp>
    </p:spTree>
    <p:extLst>
      <p:ext uri="{BB962C8B-B14F-4D97-AF65-F5344CB8AC3E}">
        <p14:creationId xmlns:p14="http://schemas.microsoft.com/office/powerpoint/2010/main" val="1467936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9E24-4827-0D41-92E3-943BB6101DF7}"/>
              </a:ext>
            </a:extLst>
          </p:cNvPr>
          <p:cNvSpPr>
            <a:spLocks noGrp="1"/>
          </p:cNvSpPr>
          <p:nvPr>
            <p:ph type="title"/>
          </p:nvPr>
        </p:nvSpPr>
        <p:spPr/>
        <p:txBody>
          <a:bodyPr/>
          <a:lstStyle/>
          <a:p>
            <a:r>
              <a:rPr lang="en-US" dirty="0"/>
              <a:t>1.2 Single prototypes </a:t>
            </a:r>
          </a:p>
        </p:txBody>
      </p:sp>
      <p:sp>
        <p:nvSpPr>
          <p:cNvPr id="4" name="Rectangle 3">
            <a:extLst>
              <a:ext uri="{FF2B5EF4-FFF2-40B4-BE49-F238E27FC236}">
                <a16:creationId xmlns:a16="http://schemas.microsoft.com/office/drawing/2014/main" id="{99B175FE-F690-5A4E-B5DA-8DC840DDD75E}"/>
              </a:ext>
            </a:extLst>
          </p:cNvPr>
          <p:cNvSpPr/>
          <p:nvPr/>
        </p:nvSpPr>
        <p:spPr>
          <a:xfrm>
            <a:off x="5234151" y="810642"/>
            <a:ext cx="6096000" cy="1477328"/>
          </a:xfrm>
          <a:prstGeom prst="rect">
            <a:avLst/>
          </a:prstGeom>
        </p:spPr>
        <p:txBody>
          <a:bodyPr>
            <a:spAutoFit/>
          </a:bodyPr>
          <a:lstStyle/>
          <a:p>
            <a:r>
              <a:rPr lang="en-US" dirty="0">
                <a:latin typeface="Times New Roman" panose="02020603050405020304" pitchFamily="18" charset="0"/>
              </a:rPr>
              <a:t>Let there be m pattern classes in Rn denoted by C1, C2, ... Cm which are represented by </a:t>
            </a:r>
          </a:p>
          <a:p>
            <a:r>
              <a:rPr lang="en-US" dirty="0">
                <a:latin typeface="Times New Roman" panose="02020603050405020304" pitchFamily="18" charset="0"/>
              </a:rPr>
              <a:t>the single prototype vectorsy1, y2, ..., </a:t>
            </a:r>
            <a:r>
              <a:rPr lang="en-US" dirty="0" err="1">
                <a:latin typeface="Times New Roman" panose="02020603050405020304" pitchFamily="18" charset="0"/>
              </a:rPr>
              <a:t>ym</a:t>
            </a:r>
            <a:r>
              <a:rPr lang="en-US" dirty="0">
                <a:latin typeface="Times New Roman" panose="02020603050405020304" pitchFamily="18" charset="0"/>
              </a:rPr>
              <a:t>. The distance between an incoming pattern x </a:t>
            </a:r>
          </a:p>
          <a:p>
            <a:r>
              <a:rPr lang="en-US" dirty="0">
                <a:latin typeface="Times New Roman" panose="02020603050405020304" pitchFamily="18" charset="0"/>
              </a:rPr>
              <a:t>and the prototype vectors are</a:t>
            </a:r>
            <a:endParaRPr lang="en-US" b="0" i="0" dirty="0">
              <a:effectLst/>
              <a:latin typeface="Times New Roman" panose="02020603050405020304" pitchFamily="18" charset="0"/>
            </a:endParaRPr>
          </a:p>
        </p:txBody>
      </p:sp>
      <p:pic>
        <p:nvPicPr>
          <p:cNvPr id="5" name="Picture 4">
            <a:extLst>
              <a:ext uri="{FF2B5EF4-FFF2-40B4-BE49-F238E27FC236}">
                <a16:creationId xmlns:a16="http://schemas.microsoft.com/office/drawing/2014/main" id="{94D7DA6B-E4F5-6B41-A088-E1DAA9404D9D}"/>
              </a:ext>
            </a:extLst>
          </p:cNvPr>
          <p:cNvPicPr>
            <a:picLocks noChangeAspect="1"/>
          </p:cNvPicPr>
          <p:nvPr/>
        </p:nvPicPr>
        <p:blipFill>
          <a:blip r:embed="rId2"/>
          <a:stretch>
            <a:fillRect/>
          </a:stretch>
        </p:blipFill>
        <p:spPr>
          <a:xfrm>
            <a:off x="5234151" y="2287970"/>
            <a:ext cx="6388100" cy="1511300"/>
          </a:xfrm>
          <a:prstGeom prst="rect">
            <a:avLst/>
          </a:prstGeom>
        </p:spPr>
      </p:pic>
      <p:sp>
        <p:nvSpPr>
          <p:cNvPr id="6" name="Rectangle 5">
            <a:extLst>
              <a:ext uri="{FF2B5EF4-FFF2-40B4-BE49-F238E27FC236}">
                <a16:creationId xmlns:a16="http://schemas.microsoft.com/office/drawing/2014/main" id="{389114F0-E387-114E-834C-45872D4A20F1}"/>
              </a:ext>
            </a:extLst>
          </p:cNvPr>
          <p:cNvSpPr/>
          <p:nvPr/>
        </p:nvSpPr>
        <p:spPr>
          <a:xfrm>
            <a:off x="5234151" y="3979653"/>
            <a:ext cx="6096000" cy="646331"/>
          </a:xfrm>
          <a:prstGeom prst="rect">
            <a:avLst/>
          </a:prstGeom>
        </p:spPr>
        <p:txBody>
          <a:bodyPr>
            <a:spAutoFit/>
          </a:bodyPr>
          <a:lstStyle/>
          <a:p>
            <a:r>
              <a:rPr lang="en-US" dirty="0">
                <a:latin typeface="Times New Roman" panose="02020603050405020304" pitchFamily="18" charset="0"/>
              </a:rPr>
              <a:t>The minimum distance classifier will classify x at </a:t>
            </a:r>
            <a:r>
              <a:rPr lang="en-US" dirty="0" err="1">
                <a:latin typeface="Times New Roman" panose="02020603050405020304" pitchFamily="18" charset="0"/>
              </a:rPr>
              <a:t>Cj</a:t>
            </a:r>
            <a:r>
              <a:rPr lang="en-US" dirty="0">
                <a:latin typeface="Times New Roman" panose="02020603050405020304" pitchFamily="18" charset="0"/>
              </a:rPr>
              <a:t> for which </a:t>
            </a:r>
            <a:r>
              <a:rPr lang="en-US" dirty="0" err="1">
                <a:latin typeface="Times New Roman" panose="02020603050405020304" pitchFamily="18" charset="0"/>
              </a:rPr>
              <a:t>Dj</a:t>
            </a:r>
            <a:r>
              <a:rPr lang="en-US" dirty="0">
                <a:latin typeface="Times New Roman" panose="02020603050405020304" pitchFamily="18" charset="0"/>
              </a:rPr>
              <a:t> is minimum.</a:t>
            </a:r>
            <a:endParaRPr lang="en-US" dirty="0"/>
          </a:p>
        </p:txBody>
      </p:sp>
      <p:pic>
        <p:nvPicPr>
          <p:cNvPr id="7" name="Picture 6">
            <a:extLst>
              <a:ext uri="{FF2B5EF4-FFF2-40B4-BE49-F238E27FC236}">
                <a16:creationId xmlns:a16="http://schemas.microsoft.com/office/drawing/2014/main" id="{D7627B0C-55EE-0142-A217-48D74A501A21}"/>
              </a:ext>
            </a:extLst>
          </p:cNvPr>
          <p:cNvPicPr>
            <a:picLocks noChangeAspect="1"/>
          </p:cNvPicPr>
          <p:nvPr/>
        </p:nvPicPr>
        <p:blipFill>
          <a:blip r:embed="rId3"/>
          <a:stretch>
            <a:fillRect/>
          </a:stretch>
        </p:blipFill>
        <p:spPr>
          <a:xfrm>
            <a:off x="5234151" y="4625984"/>
            <a:ext cx="4495800" cy="1358900"/>
          </a:xfrm>
          <a:prstGeom prst="rect">
            <a:avLst/>
          </a:prstGeom>
        </p:spPr>
      </p:pic>
    </p:spTree>
    <p:extLst>
      <p:ext uri="{BB962C8B-B14F-4D97-AF65-F5344CB8AC3E}">
        <p14:creationId xmlns:p14="http://schemas.microsoft.com/office/powerpoint/2010/main" val="2570848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B1075E-60F1-DC4F-B4BF-92627E33E29C}"/>
              </a:ext>
            </a:extLst>
          </p:cNvPr>
          <p:cNvSpPr>
            <a:spLocks noGrp="1"/>
          </p:cNvSpPr>
          <p:nvPr>
            <p:ph type="title"/>
          </p:nvPr>
        </p:nvSpPr>
        <p:spPr>
          <a:xfrm>
            <a:off x="888631" y="2349925"/>
            <a:ext cx="3498979" cy="2456442"/>
          </a:xfrm>
        </p:spPr>
        <p:txBody>
          <a:bodyPr/>
          <a:lstStyle/>
          <a:p>
            <a:r>
              <a:rPr lang="en-US" dirty="0"/>
              <a:t>1.2 Single prototypes </a:t>
            </a:r>
          </a:p>
        </p:txBody>
      </p:sp>
      <p:sp>
        <p:nvSpPr>
          <p:cNvPr id="7" name="Rectangle 6">
            <a:extLst>
              <a:ext uri="{FF2B5EF4-FFF2-40B4-BE49-F238E27FC236}">
                <a16:creationId xmlns:a16="http://schemas.microsoft.com/office/drawing/2014/main" id="{3619F4E9-016D-114C-A77E-6634FBACA83C}"/>
              </a:ext>
            </a:extLst>
          </p:cNvPr>
          <p:cNvSpPr/>
          <p:nvPr/>
        </p:nvSpPr>
        <p:spPr>
          <a:xfrm>
            <a:off x="5033963" y="1064221"/>
            <a:ext cx="6096000" cy="1754326"/>
          </a:xfrm>
          <a:prstGeom prst="rect">
            <a:avLst/>
          </a:prstGeom>
        </p:spPr>
        <p:txBody>
          <a:bodyPr>
            <a:spAutoFit/>
          </a:bodyPr>
          <a:lstStyle/>
          <a:p>
            <a:r>
              <a:rPr lang="en-US" dirty="0">
                <a:latin typeface="Times New Roman" panose="02020603050405020304" pitchFamily="18" charset="0"/>
              </a:rPr>
              <a:t>If the calculated distance is minimum for more j s the sample x is classified as belonging </a:t>
            </a:r>
          </a:p>
          <a:p>
            <a:r>
              <a:rPr lang="en-US" dirty="0">
                <a:latin typeface="Times New Roman" panose="02020603050405020304" pitchFamily="18" charset="0"/>
              </a:rPr>
              <a:t>to the first </a:t>
            </a:r>
            <a:r>
              <a:rPr lang="en-US" dirty="0" err="1">
                <a:latin typeface="Times New Roman" panose="02020603050405020304" pitchFamily="18" charset="0"/>
              </a:rPr>
              <a:t>Cj</a:t>
            </a:r>
            <a:r>
              <a:rPr lang="en-US" dirty="0">
                <a:latin typeface="Times New Roman" panose="02020603050405020304" pitchFamily="18" charset="0"/>
              </a:rPr>
              <a:t> for which a minimum was found or it is not classified at all. </a:t>
            </a:r>
          </a:p>
          <a:p>
            <a:r>
              <a:rPr lang="en-US" dirty="0">
                <a:latin typeface="Times New Roman" panose="02020603050405020304" pitchFamily="18" charset="0"/>
              </a:rPr>
              <a:t>Minimizing Di^2</a:t>
            </a:r>
          </a:p>
          <a:p>
            <a:r>
              <a:rPr lang="en-US" dirty="0">
                <a:latin typeface="Times New Roman" panose="02020603050405020304" pitchFamily="18" charset="0"/>
              </a:rPr>
              <a:t>we get </a:t>
            </a:r>
            <a:endParaRPr lang="en-US" b="0" i="0" dirty="0">
              <a:effectLst/>
              <a:latin typeface="Times New Roman" panose="02020603050405020304" pitchFamily="18" charset="0"/>
            </a:endParaRPr>
          </a:p>
        </p:txBody>
      </p:sp>
      <p:pic>
        <p:nvPicPr>
          <p:cNvPr id="8" name="Picture 7">
            <a:extLst>
              <a:ext uri="{FF2B5EF4-FFF2-40B4-BE49-F238E27FC236}">
                <a16:creationId xmlns:a16="http://schemas.microsoft.com/office/drawing/2014/main" id="{81877282-A390-D148-A9CF-0D3E38ED2C22}"/>
              </a:ext>
            </a:extLst>
          </p:cNvPr>
          <p:cNvPicPr>
            <a:picLocks noChangeAspect="1"/>
          </p:cNvPicPr>
          <p:nvPr/>
        </p:nvPicPr>
        <p:blipFill>
          <a:blip r:embed="rId2"/>
          <a:stretch>
            <a:fillRect/>
          </a:stretch>
        </p:blipFill>
        <p:spPr>
          <a:xfrm>
            <a:off x="5033963" y="2771397"/>
            <a:ext cx="4089400" cy="482600"/>
          </a:xfrm>
          <a:prstGeom prst="rect">
            <a:avLst/>
          </a:prstGeom>
        </p:spPr>
      </p:pic>
      <p:pic>
        <p:nvPicPr>
          <p:cNvPr id="9" name="Picture 8">
            <a:extLst>
              <a:ext uri="{FF2B5EF4-FFF2-40B4-BE49-F238E27FC236}">
                <a16:creationId xmlns:a16="http://schemas.microsoft.com/office/drawing/2014/main" id="{9FDF1ED1-5466-FE44-A772-DB5ABBCA56F1}"/>
              </a:ext>
            </a:extLst>
          </p:cNvPr>
          <p:cNvPicPr>
            <a:picLocks noChangeAspect="1"/>
          </p:cNvPicPr>
          <p:nvPr/>
        </p:nvPicPr>
        <p:blipFill>
          <a:blip r:embed="rId3"/>
          <a:stretch>
            <a:fillRect/>
          </a:stretch>
        </p:blipFill>
        <p:spPr>
          <a:xfrm>
            <a:off x="5033963" y="3225501"/>
            <a:ext cx="5207000" cy="469900"/>
          </a:xfrm>
          <a:prstGeom prst="rect">
            <a:avLst/>
          </a:prstGeom>
        </p:spPr>
      </p:pic>
      <p:pic>
        <p:nvPicPr>
          <p:cNvPr id="10" name="Picture 9">
            <a:extLst>
              <a:ext uri="{FF2B5EF4-FFF2-40B4-BE49-F238E27FC236}">
                <a16:creationId xmlns:a16="http://schemas.microsoft.com/office/drawing/2014/main" id="{FE8BCB54-94B6-C445-A401-649D58F458DA}"/>
              </a:ext>
            </a:extLst>
          </p:cNvPr>
          <p:cNvPicPr>
            <a:picLocks noChangeAspect="1"/>
          </p:cNvPicPr>
          <p:nvPr/>
        </p:nvPicPr>
        <p:blipFill>
          <a:blip r:embed="rId4"/>
          <a:stretch>
            <a:fillRect/>
          </a:stretch>
        </p:blipFill>
        <p:spPr>
          <a:xfrm>
            <a:off x="5033963" y="3639711"/>
            <a:ext cx="5753100" cy="431800"/>
          </a:xfrm>
          <a:prstGeom prst="rect">
            <a:avLst/>
          </a:prstGeom>
        </p:spPr>
      </p:pic>
      <p:pic>
        <p:nvPicPr>
          <p:cNvPr id="11" name="Picture 10">
            <a:extLst>
              <a:ext uri="{FF2B5EF4-FFF2-40B4-BE49-F238E27FC236}">
                <a16:creationId xmlns:a16="http://schemas.microsoft.com/office/drawing/2014/main" id="{37831BED-675F-5E48-AF79-66AE921D4703}"/>
              </a:ext>
            </a:extLst>
          </p:cNvPr>
          <p:cNvPicPr>
            <a:picLocks noChangeAspect="1"/>
          </p:cNvPicPr>
          <p:nvPr/>
        </p:nvPicPr>
        <p:blipFill>
          <a:blip r:embed="rId5"/>
          <a:stretch>
            <a:fillRect/>
          </a:stretch>
        </p:blipFill>
        <p:spPr>
          <a:xfrm>
            <a:off x="5033963" y="3977721"/>
            <a:ext cx="1676400" cy="508000"/>
          </a:xfrm>
          <a:prstGeom prst="rect">
            <a:avLst/>
          </a:prstGeom>
        </p:spPr>
      </p:pic>
      <p:sp>
        <p:nvSpPr>
          <p:cNvPr id="12" name="Rectangle 11">
            <a:extLst>
              <a:ext uri="{FF2B5EF4-FFF2-40B4-BE49-F238E27FC236}">
                <a16:creationId xmlns:a16="http://schemas.microsoft.com/office/drawing/2014/main" id="{ED14FE77-38F2-594A-BAA5-FD4B3AC9E478}"/>
              </a:ext>
            </a:extLst>
          </p:cNvPr>
          <p:cNvSpPr/>
          <p:nvPr/>
        </p:nvSpPr>
        <p:spPr>
          <a:xfrm>
            <a:off x="5033963" y="4449287"/>
            <a:ext cx="6096000" cy="923330"/>
          </a:xfrm>
          <a:prstGeom prst="rect">
            <a:avLst/>
          </a:prstGeom>
        </p:spPr>
        <p:txBody>
          <a:bodyPr>
            <a:spAutoFit/>
          </a:bodyPr>
          <a:lstStyle/>
          <a:p>
            <a:r>
              <a:rPr lang="en-US" dirty="0">
                <a:latin typeface="Times New Roman" panose="02020603050405020304" pitchFamily="18" charset="0"/>
              </a:rPr>
              <a:t>This is equivalent to maximize 2x </a:t>
            </a:r>
          </a:p>
          <a:p>
            <a:r>
              <a:rPr lang="en-US" dirty="0">
                <a:latin typeface="Times New Roman" panose="02020603050405020304" pitchFamily="18" charset="0"/>
              </a:rPr>
              <a:t>from which we can formulate the decision </a:t>
            </a:r>
          </a:p>
          <a:p>
            <a:r>
              <a:rPr lang="en-US" dirty="0">
                <a:latin typeface="Times New Roman" panose="02020603050405020304" pitchFamily="18" charset="0"/>
              </a:rPr>
              <a:t>function</a:t>
            </a:r>
            <a:endParaRPr lang="en-US" b="0" i="0" dirty="0">
              <a:effectLst/>
              <a:latin typeface="Times New Roman" panose="02020603050405020304" pitchFamily="18" charset="0"/>
            </a:endParaRPr>
          </a:p>
        </p:txBody>
      </p:sp>
      <p:pic>
        <p:nvPicPr>
          <p:cNvPr id="13" name="Picture 12">
            <a:extLst>
              <a:ext uri="{FF2B5EF4-FFF2-40B4-BE49-F238E27FC236}">
                <a16:creationId xmlns:a16="http://schemas.microsoft.com/office/drawing/2014/main" id="{8AED00BE-1D77-4E4F-BCFB-D690AF0D2DF7}"/>
              </a:ext>
            </a:extLst>
          </p:cNvPr>
          <p:cNvPicPr>
            <a:picLocks noChangeAspect="1"/>
          </p:cNvPicPr>
          <p:nvPr/>
        </p:nvPicPr>
        <p:blipFill>
          <a:blip r:embed="rId6"/>
          <a:stretch>
            <a:fillRect/>
          </a:stretch>
        </p:blipFill>
        <p:spPr>
          <a:xfrm>
            <a:off x="7939089" y="4438067"/>
            <a:ext cx="1257300" cy="368300"/>
          </a:xfrm>
          <a:prstGeom prst="rect">
            <a:avLst/>
          </a:prstGeom>
        </p:spPr>
      </p:pic>
      <p:pic>
        <p:nvPicPr>
          <p:cNvPr id="14" name="Picture 13">
            <a:extLst>
              <a:ext uri="{FF2B5EF4-FFF2-40B4-BE49-F238E27FC236}">
                <a16:creationId xmlns:a16="http://schemas.microsoft.com/office/drawing/2014/main" id="{44E1E290-4307-D64D-BAC5-7BC22A003857}"/>
              </a:ext>
            </a:extLst>
          </p:cNvPr>
          <p:cNvPicPr>
            <a:picLocks noChangeAspect="1"/>
          </p:cNvPicPr>
          <p:nvPr/>
        </p:nvPicPr>
        <p:blipFill>
          <a:blip r:embed="rId7"/>
          <a:stretch>
            <a:fillRect/>
          </a:stretch>
        </p:blipFill>
        <p:spPr>
          <a:xfrm>
            <a:off x="5033963" y="5371159"/>
            <a:ext cx="1511300" cy="355600"/>
          </a:xfrm>
          <a:prstGeom prst="rect">
            <a:avLst/>
          </a:prstGeom>
        </p:spPr>
      </p:pic>
    </p:spTree>
    <p:extLst>
      <p:ext uri="{BB962C8B-B14F-4D97-AF65-F5344CB8AC3E}">
        <p14:creationId xmlns:p14="http://schemas.microsoft.com/office/powerpoint/2010/main" val="2654914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9BD6B3-8919-BB43-9864-DFE893E3E4B5}"/>
              </a:ext>
            </a:extLst>
          </p:cNvPr>
          <p:cNvSpPr txBox="1">
            <a:spLocks/>
          </p:cNvSpPr>
          <p:nvPr/>
        </p:nvSpPr>
        <p:spPr>
          <a:xfrm>
            <a:off x="769568" y="2199276"/>
            <a:ext cx="3498979" cy="2456442"/>
          </a:xfrm>
          <a:prstGeom prst="rect">
            <a:avLst/>
          </a:prstGeom>
        </p:spPr>
        <p:txBody>
          <a:bodyPr vert="horz" lIns="228600" tIns="228600" rIns="228600" bIns="228600" rtlCol="0" anchor="ctr">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dirty="0"/>
              <a:t>1.2 Single prototypes </a:t>
            </a:r>
          </a:p>
        </p:txBody>
      </p:sp>
      <p:pic>
        <p:nvPicPr>
          <p:cNvPr id="5" name="Picture 4">
            <a:extLst>
              <a:ext uri="{FF2B5EF4-FFF2-40B4-BE49-F238E27FC236}">
                <a16:creationId xmlns:a16="http://schemas.microsoft.com/office/drawing/2014/main" id="{0277C4E5-3172-FB4F-9A39-BC6F2C928DEA}"/>
              </a:ext>
            </a:extLst>
          </p:cNvPr>
          <p:cNvPicPr>
            <a:picLocks noChangeAspect="1"/>
          </p:cNvPicPr>
          <p:nvPr/>
        </p:nvPicPr>
        <p:blipFill>
          <a:blip r:embed="rId2"/>
          <a:stretch>
            <a:fillRect/>
          </a:stretch>
        </p:blipFill>
        <p:spPr>
          <a:xfrm>
            <a:off x="5511431" y="839872"/>
            <a:ext cx="2578100" cy="431800"/>
          </a:xfrm>
          <a:prstGeom prst="rect">
            <a:avLst/>
          </a:prstGeom>
        </p:spPr>
      </p:pic>
      <p:pic>
        <p:nvPicPr>
          <p:cNvPr id="6" name="Picture 5">
            <a:extLst>
              <a:ext uri="{FF2B5EF4-FFF2-40B4-BE49-F238E27FC236}">
                <a16:creationId xmlns:a16="http://schemas.microsoft.com/office/drawing/2014/main" id="{99B8E3DA-22B0-7D47-B683-642C8ACF341C}"/>
              </a:ext>
            </a:extLst>
          </p:cNvPr>
          <p:cNvPicPr>
            <a:picLocks noChangeAspect="1"/>
          </p:cNvPicPr>
          <p:nvPr/>
        </p:nvPicPr>
        <p:blipFill>
          <a:blip r:embed="rId3"/>
          <a:stretch>
            <a:fillRect/>
          </a:stretch>
        </p:blipFill>
        <p:spPr>
          <a:xfrm>
            <a:off x="5473331" y="1271672"/>
            <a:ext cx="2616200" cy="711200"/>
          </a:xfrm>
          <a:prstGeom prst="rect">
            <a:avLst/>
          </a:prstGeom>
        </p:spPr>
      </p:pic>
      <p:sp>
        <p:nvSpPr>
          <p:cNvPr id="7" name="Rectangle 6">
            <a:extLst>
              <a:ext uri="{FF2B5EF4-FFF2-40B4-BE49-F238E27FC236}">
                <a16:creationId xmlns:a16="http://schemas.microsoft.com/office/drawing/2014/main" id="{60FE95BD-2811-0F47-85AD-1BF81757C781}"/>
              </a:ext>
            </a:extLst>
          </p:cNvPr>
          <p:cNvSpPr/>
          <p:nvPr/>
        </p:nvSpPr>
        <p:spPr>
          <a:xfrm>
            <a:off x="5435600" y="1994540"/>
            <a:ext cx="5307863" cy="369332"/>
          </a:xfrm>
          <a:prstGeom prst="rect">
            <a:avLst/>
          </a:prstGeom>
        </p:spPr>
        <p:txBody>
          <a:bodyPr wrap="none">
            <a:spAutoFit/>
          </a:bodyPr>
          <a:lstStyle/>
          <a:p>
            <a:r>
              <a:rPr lang="en-US" dirty="0">
                <a:latin typeface="Times New Roman" panose="02020603050405020304" pitchFamily="18" charset="0"/>
              </a:rPr>
              <a:t>The classifier will classify the sample x as belonging to</a:t>
            </a:r>
            <a:endParaRPr lang="en-US" dirty="0"/>
          </a:p>
        </p:txBody>
      </p:sp>
      <p:pic>
        <p:nvPicPr>
          <p:cNvPr id="8" name="Picture 7">
            <a:extLst>
              <a:ext uri="{FF2B5EF4-FFF2-40B4-BE49-F238E27FC236}">
                <a16:creationId xmlns:a16="http://schemas.microsoft.com/office/drawing/2014/main" id="{53691DBD-2428-0A47-BB03-ED4C5D504256}"/>
              </a:ext>
            </a:extLst>
          </p:cNvPr>
          <p:cNvPicPr>
            <a:picLocks noChangeAspect="1"/>
          </p:cNvPicPr>
          <p:nvPr/>
        </p:nvPicPr>
        <p:blipFill>
          <a:blip r:embed="rId4"/>
          <a:stretch>
            <a:fillRect/>
          </a:stretch>
        </p:blipFill>
        <p:spPr>
          <a:xfrm>
            <a:off x="5511431" y="2414672"/>
            <a:ext cx="1778000" cy="330200"/>
          </a:xfrm>
          <a:prstGeom prst="rect">
            <a:avLst/>
          </a:prstGeom>
        </p:spPr>
      </p:pic>
      <p:sp>
        <p:nvSpPr>
          <p:cNvPr id="9" name="Rectangle 8">
            <a:extLst>
              <a:ext uri="{FF2B5EF4-FFF2-40B4-BE49-F238E27FC236}">
                <a16:creationId xmlns:a16="http://schemas.microsoft.com/office/drawing/2014/main" id="{FCE0A8C9-FD7D-DE42-BD3C-1CCB3047F51B}"/>
              </a:ext>
            </a:extLst>
          </p:cNvPr>
          <p:cNvSpPr/>
          <p:nvPr/>
        </p:nvSpPr>
        <p:spPr>
          <a:xfrm>
            <a:off x="5511431" y="2744872"/>
            <a:ext cx="3563796" cy="369332"/>
          </a:xfrm>
          <a:prstGeom prst="rect">
            <a:avLst/>
          </a:prstGeom>
        </p:spPr>
        <p:txBody>
          <a:bodyPr wrap="none">
            <a:spAutoFit/>
          </a:bodyPr>
          <a:lstStyle/>
          <a:p>
            <a:r>
              <a:rPr lang="en-US" dirty="0">
                <a:latin typeface="Times New Roman" panose="02020603050405020304" pitchFamily="18" charset="0"/>
              </a:rPr>
              <a:t>The decision functions will be linear</a:t>
            </a:r>
            <a:endParaRPr lang="en-US" dirty="0"/>
          </a:p>
        </p:txBody>
      </p:sp>
      <p:pic>
        <p:nvPicPr>
          <p:cNvPr id="11" name="Picture 10">
            <a:extLst>
              <a:ext uri="{FF2B5EF4-FFF2-40B4-BE49-F238E27FC236}">
                <a16:creationId xmlns:a16="http://schemas.microsoft.com/office/drawing/2014/main" id="{4B4B4474-E8D5-0648-8392-4D48C7DF4F9D}"/>
              </a:ext>
            </a:extLst>
          </p:cNvPr>
          <p:cNvPicPr>
            <a:picLocks noChangeAspect="1"/>
          </p:cNvPicPr>
          <p:nvPr/>
        </p:nvPicPr>
        <p:blipFill>
          <a:blip r:embed="rId5"/>
          <a:stretch>
            <a:fillRect/>
          </a:stretch>
        </p:blipFill>
        <p:spPr>
          <a:xfrm>
            <a:off x="5511431" y="3055551"/>
            <a:ext cx="5003800" cy="444500"/>
          </a:xfrm>
          <a:prstGeom prst="rect">
            <a:avLst/>
          </a:prstGeom>
        </p:spPr>
      </p:pic>
      <p:pic>
        <p:nvPicPr>
          <p:cNvPr id="12" name="Picture 11">
            <a:extLst>
              <a:ext uri="{FF2B5EF4-FFF2-40B4-BE49-F238E27FC236}">
                <a16:creationId xmlns:a16="http://schemas.microsoft.com/office/drawing/2014/main" id="{35639615-50ED-F149-8546-B5D0BB22EDBD}"/>
              </a:ext>
            </a:extLst>
          </p:cNvPr>
          <p:cNvPicPr>
            <a:picLocks noChangeAspect="1"/>
          </p:cNvPicPr>
          <p:nvPr/>
        </p:nvPicPr>
        <p:blipFill>
          <a:blip r:embed="rId6"/>
          <a:stretch>
            <a:fillRect/>
          </a:stretch>
        </p:blipFill>
        <p:spPr>
          <a:xfrm>
            <a:off x="5511431" y="3495204"/>
            <a:ext cx="3327400" cy="381000"/>
          </a:xfrm>
          <a:prstGeom prst="rect">
            <a:avLst/>
          </a:prstGeom>
        </p:spPr>
      </p:pic>
      <p:pic>
        <p:nvPicPr>
          <p:cNvPr id="13" name="Picture 12">
            <a:extLst>
              <a:ext uri="{FF2B5EF4-FFF2-40B4-BE49-F238E27FC236}">
                <a16:creationId xmlns:a16="http://schemas.microsoft.com/office/drawing/2014/main" id="{7DB8F5D1-574F-6446-B7A2-CF4C85336C8D}"/>
              </a:ext>
            </a:extLst>
          </p:cNvPr>
          <p:cNvPicPr>
            <a:picLocks noChangeAspect="1"/>
          </p:cNvPicPr>
          <p:nvPr/>
        </p:nvPicPr>
        <p:blipFill>
          <a:blip r:embed="rId7"/>
          <a:stretch>
            <a:fillRect/>
          </a:stretch>
        </p:blipFill>
        <p:spPr>
          <a:xfrm>
            <a:off x="5473331" y="3805883"/>
            <a:ext cx="4229100" cy="495300"/>
          </a:xfrm>
          <a:prstGeom prst="rect">
            <a:avLst/>
          </a:prstGeom>
        </p:spPr>
      </p:pic>
      <p:pic>
        <p:nvPicPr>
          <p:cNvPr id="14" name="Picture 13">
            <a:extLst>
              <a:ext uri="{FF2B5EF4-FFF2-40B4-BE49-F238E27FC236}">
                <a16:creationId xmlns:a16="http://schemas.microsoft.com/office/drawing/2014/main" id="{0EE0F64D-2BBC-6140-A4BA-419FE8C6FFDA}"/>
              </a:ext>
            </a:extLst>
          </p:cNvPr>
          <p:cNvPicPr>
            <a:picLocks noChangeAspect="1"/>
          </p:cNvPicPr>
          <p:nvPr/>
        </p:nvPicPr>
        <p:blipFill>
          <a:blip r:embed="rId8"/>
          <a:stretch>
            <a:fillRect/>
          </a:stretch>
        </p:blipFill>
        <p:spPr>
          <a:xfrm>
            <a:off x="5511431" y="4200784"/>
            <a:ext cx="5346700" cy="520700"/>
          </a:xfrm>
          <a:prstGeom prst="rect">
            <a:avLst/>
          </a:prstGeom>
        </p:spPr>
      </p:pic>
      <p:pic>
        <p:nvPicPr>
          <p:cNvPr id="15" name="Picture 14">
            <a:extLst>
              <a:ext uri="{FF2B5EF4-FFF2-40B4-BE49-F238E27FC236}">
                <a16:creationId xmlns:a16="http://schemas.microsoft.com/office/drawing/2014/main" id="{40D9A669-2F9F-7442-A3FA-C1FA99B21DA3}"/>
              </a:ext>
            </a:extLst>
          </p:cNvPr>
          <p:cNvPicPr>
            <a:picLocks noChangeAspect="1"/>
          </p:cNvPicPr>
          <p:nvPr/>
        </p:nvPicPr>
        <p:blipFill>
          <a:blip r:embed="rId9"/>
          <a:stretch>
            <a:fillRect/>
          </a:stretch>
        </p:blipFill>
        <p:spPr>
          <a:xfrm>
            <a:off x="5511062" y="4625763"/>
            <a:ext cx="3657600" cy="406400"/>
          </a:xfrm>
          <a:prstGeom prst="rect">
            <a:avLst/>
          </a:prstGeom>
        </p:spPr>
      </p:pic>
      <p:pic>
        <p:nvPicPr>
          <p:cNvPr id="16" name="Picture 15">
            <a:extLst>
              <a:ext uri="{FF2B5EF4-FFF2-40B4-BE49-F238E27FC236}">
                <a16:creationId xmlns:a16="http://schemas.microsoft.com/office/drawing/2014/main" id="{F15966C0-02FB-8749-866A-7CF5F4BCDA9B}"/>
              </a:ext>
            </a:extLst>
          </p:cNvPr>
          <p:cNvPicPr>
            <a:picLocks noChangeAspect="1"/>
          </p:cNvPicPr>
          <p:nvPr/>
        </p:nvPicPr>
        <p:blipFill>
          <a:blip r:embed="rId10"/>
          <a:stretch>
            <a:fillRect/>
          </a:stretch>
        </p:blipFill>
        <p:spPr>
          <a:xfrm>
            <a:off x="5511062" y="5020194"/>
            <a:ext cx="4610100" cy="393700"/>
          </a:xfrm>
          <a:prstGeom prst="rect">
            <a:avLst/>
          </a:prstGeom>
        </p:spPr>
      </p:pic>
    </p:spTree>
    <p:extLst>
      <p:ext uri="{BB962C8B-B14F-4D97-AF65-F5344CB8AC3E}">
        <p14:creationId xmlns:p14="http://schemas.microsoft.com/office/powerpoint/2010/main" val="346464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31A5-D696-AC4B-8C21-640F8ED40C4A}"/>
              </a:ext>
            </a:extLst>
          </p:cNvPr>
          <p:cNvSpPr>
            <a:spLocks noGrp="1"/>
          </p:cNvSpPr>
          <p:nvPr>
            <p:ph type="title"/>
          </p:nvPr>
        </p:nvSpPr>
        <p:spPr/>
        <p:txBody>
          <a:bodyPr/>
          <a:lstStyle/>
          <a:p>
            <a:r>
              <a:rPr lang="en-US" dirty="0"/>
              <a:t>1.2 Single prototypes </a:t>
            </a:r>
            <a:br>
              <a:rPr lang="en-US" dirty="0"/>
            </a:br>
            <a:endParaRPr lang="en-US" dirty="0"/>
          </a:p>
        </p:txBody>
      </p:sp>
      <p:pic>
        <p:nvPicPr>
          <p:cNvPr id="8" name="Picture 7">
            <a:extLst>
              <a:ext uri="{FF2B5EF4-FFF2-40B4-BE49-F238E27FC236}">
                <a16:creationId xmlns:a16="http://schemas.microsoft.com/office/drawing/2014/main" id="{99A347EE-4CC9-D64A-A319-C26795E3507D}"/>
              </a:ext>
            </a:extLst>
          </p:cNvPr>
          <p:cNvPicPr>
            <a:picLocks noChangeAspect="1"/>
          </p:cNvPicPr>
          <p:nvPr/>
        </p:nvPicPr>
        <p:blipFill>
          <a:blip r:embed="rId2"/>
          <a:stretch>
            <a:fillRect/>
          </a:stretch>
        </p:blipFill>
        <p:spPr>
          <a:xfrm>
            <a:off x="5213350" y="700088"/>
            <a:ext cx="965200" cy="342900"/>
          </a:xfrm>
          <a:prstGeom prst="rect">
            <a:avLst/>
          </a:prstGeom>
        </p:spPr>
      </p:pic>
      <p:pic>
        <p:nvPicPr>
          <p:cNvPr id="9" name="Picture 8">
            <a:extLst>
              <a:ext uri="{FF2B5EF4-FFF2-40B4-BE49-F238E27FC236}">
                <a16:creationId xmlns:a16="http://schemas.microsoft.com/office/drawing/2014/main" id="{45EDC16A-B245-C44A-B2A6-331ACC3806D0}"/>
              </a:ext>
            </a:extLst>
          </p:cNvPr>
          <p:cNvPicPr>
            <a:picLocks noChangeAspect="1"/>
          </p:cNvPicPr>
          <p:nvPr/>
        </p:nvPicPr>
        <p:blipFill>
          <a:blip r:embed="rId3"/>
          <a:stretch>
            <a:fillRect/>
          </a:stretch>
        </p:blipFill>
        <p:spPr>
          <a:xfrm>
            <a:off x="5213350" y="1042988"/>
            <a:ext cx="1117600" cy="368300"/>
          </a:xfrm>
          <a:prstGeom prst="rect">
            <a:avLst/>
          </a:prstGeom>
        </p:spPr>
      </p:pic>
      <p:pic>
        <p:nvPicPr>
          <p:cNvPr id="10" name="Picture 9">
            <a:extLst>
              <a:ext uri="{FF2B5EF4-FFF2-40B4-BE49-F238E27FC236}">
                <a16:creationId xmlns:a16="http://schemas.microsoft.com/office/drawing/2014/main" id="{6C378F71-45E0-E74E-B8A0-3E3C413C77A3}"/>
              </a:ext>
            </a:extLst>
          </p:cNvPr>
          <p:cNvPicPr>
            <a:picLocks noChangeAspect="1"/>
          </p:cNvPicPr>
          <p:nvPr/>
        </p:nvPicPr>
        <p:blipFill>
          <a:blip r:embed="rId4"/>
          <a:stretch>
            <a:fillRect/>
          </a:stretch>
        </p:blipFill>
        <p:spPr>
          <a:xfrm>
            <a:off x="5172075" y="1411288"/>
            <a:ext cx="1701800" cy="419100"/>
          </a:xfrm>
          <a:prstGeom prst="rect">
            <a:avLst/>
          </a:prstGeom>
        </p:spPr>
      </p:pic>
      <p:pic>
        <p:nvPicPr>
          <p:cNvPr id="11" name="Picture 10">
            <a:extLst>
              <a:ext uri="{FF2B5EF4-FFF2-40B4-BE49-F238E27FC236}">
                <a16:creationId xmlns:a16="http://schemas.microsoft.com/office/drawing/2014/main" id="{E7FCCD2C-19A5-7A4B-9FEE-817F0B20D556}"/>
              </a:ext>
            </a:extLst>
          </p:cNvPr>
          <p:cNvPicPr>
            <a:picLocks noChangeAspect="1"/>
          </p:cNvPicPr>
          <p:nvPr/>
        </p:nvPicPr>
        <p:blipFill>
          <a:blip r:embed="rId5"/>
          <a:stretch>
            <a:fillRect/>
          </a:stretch>
        </p:blipFill>
        <p:spPr>
          <a:xfrm>
            <a:off x="5213350" y="1754188"/>
            <a:ext cx="3048000" cy="469900"/>
          </a:xfrm>
          <a:prstGeom prst="rect">
            <a:avLst/>
          </a:prstGeom>
        </p:spPr>
      </p:pic>
      <p:sp>
        <p:nvSpPr>
          <p:cNvPr id="12" name="Rectangle 11">
            <a:extLst>
              <a:ext uri="{FF2B5EF4-FFF2-40B4-BE49-F238E27FC236}">
                <a16:creationId xmlns:a16="http://schemas.microsoft.com/office/drawing/2014/main" id="{1DAD9204-CCDF-2F46-B6D8-88ADD7066864}"/>
              </a:ext>
            </a:extLst>
          </p:cNvPr>
          <p:cNvSpPr/>
          <p:nvPr/>
        </p:nvSpPr>
        <p:spPr>
          <a:xfrm>
            <a:off x="5172075" y="2224088"/>
            <a:ext cx="6096000" cy="923330"/>
          </a:xfrm>
          <a:prstGeom prst="rect">
            <a:avLst/>
          </a:prstGeom>
        </p:spPr>
        <p:txBody>
          <a:bodyPr>
            <a:spAutoFit/>
          </a:bodyPr>
          <a:lstStyle/>
          <a:p>
            <a:r>
              <a:rPr lang="en-US" dirty="0">
                <a:latin typeface="Times New Roman" panose="02020603050405020304" pitchFamily="18" charset="0"/>
              </a:rPr>
              <a:t>If there are two pattern classes, the decision boundary using minimum distance </a:t>
            </a:r>
          </a:p>
          <a:p>
            <a:r>
              <a:rPr lang="en-US" dirty="0">
                <a:latin typeface="Times New Roman" panose="02020603050405020304" pitchFamily="18" charset="0"/>
              </a:rPr>
              <a:t>classification is </a:t>
            </a:r>
            <a:endParaRPr lang="en-US" b="0" i="0" dirty="0">
              <a:effectLst/>
              <a:latin typeface="Times New Roman" panose="02020603050405020304" pitchFamily="18" charset="0"/>
            </a:endParaRPr>
          </a:p>
        </p:txBody>
      </p:sp>
      <p:pic>
        <p:nvPicPr>
          <p:cNvPr id="13" name="Picture 12">
            <a:extLst>
              <a:ext uri="{FF2B5EF4-FFF2-40B4-BE49-F238E27FC236}">
                <a16:creationId xmlns:a16="http://schemas.microsoft.com/office/drawing/2014/main" id="{B3263847-1B88-E448-BAF1-A38030C2E8E4}"/>
              </a:ext>
            </a:extLst>
          </p:cNvPr>
          <p:cNvPicPr>
            <a:picLocks noChangeAspect="1"/>
          </p:cNvPicPr>
          <p:nvPr/>
        </p:nvPicPr>
        <p:blipFill>
          <a:blip r:embed="rId6"/>
          <a:stretch>
            <a:fillRect/>
          </a:stretch>
        </p:blipFill>
        <p:spPr>
          <a:xfrm>
            <a:off x="5213350" y="3122018"/>
            <a:ext cx="5943600" cy="419100"/>
          </a:xfrm>
          <a:prstGeom prst="rect">
            <a:avLst/>
          </a:prstGeom>
        </p:spPr>
      </p:pic>
      <p:pic>
        <p:nvPicPr>
          <p:cNvPr id="14" name="Picture 13">
            <a:extLst>
              <a:ext uri="{FF2B5EF4-FFF2-40B4-BE49-F238E27FC236}">
                <a16:creationId xmlns:a16="http://schemas.microsoft.com/office/drawing/2014/main" id="{CBB25F39-851E-5A4E-A3DB-EFF0B48A9F1F}"/>
              </a:ext>
            </a:extLst>
          </p:cNvPr>
          <p:cNvPicPr>
            <a:picLocks noChangeAspect="1"/>
          </p:cNvPicPr>
          <p:nvPr/>
        </p:nvPicPr>
        <p:blipFill>
          <a:blip r:embed="rId7"/>
          <a:stretch>
            <a:fillRect/>
          </a:stretch>
        </p:blipFill>
        <p:spPr>
          <a:xfrm>
            <a:off x="5172075" y="3541118"/>
            <a:ext cx="6832600" cy="495300"/>
          </a:xfrm>
          <a:prstGeom prst="rect">
            <a:avLst/>
          </a:prstGeom>
        </p:spPr>
      </p:pic>
      <p:sp>
        <p:nvSpPr>
          <p:cNvPr id="15" name="Rectangle 14">
            <a:extLst>
              <a:ext uri="{FF2B5EF4-FFF2-40B4-BE49-F238E27FC236}">
                <a16:creationId xmlns:a16="http://schemas.microsoft.com/office/drawing/2014/main" id="{51F07BE1-919E-374D-BE7F-409F5706F0B2}"/>
              </a:ext>
            </a:extLst>
          </p:cNvPr>
          <p:cNvSpPr/>
          <p:nvPr/>
        </p:nvSpPr>
        <p:spPr>
          <a:xfrm>
            <a:off x="5213350" y="4017845"/>
            <a:ext cx="5852884" cy="369332"/>
          </a:xfrm>
          <a:prstGeom prst="rect">
            <a:avLst/>
          </a:prstGeom>
        </p:spPr>
        <p:txBody>
          <a:bodyPr wrap="none">
            <a:spAutoFit/>
          </a:bodyPr>
          <a:lstStyle/>
          <a:p>
            <a:r>
              <a:rPr lang="en-US" dirty="0">
                <a:latin typeface="Times New Roman" panose="02020603050405020304" pitchFamily="18" charset="0"/>
              </a:rPr>
              <a:t>This describes a hyperplane in normal direction to the vector </a:t>
            </a:r>
            <a:endParaRPr lang="en-US" dirty="0"/>
          </a:p>
        </p:txBody>
      </p:sp>
      <p:sp>
        <p:nvSpPr>
          <p:cNvPr id="16" name="Rectangle 15">
            <a:extLst>
              <a:ext uri="{FF2B5EF4-FFF2-40B4-BE49-F238E27FC236}">
                <a16:creationId xmlns:a16="http://schemas.microsoft.com/office/drawing/2014/main" id="{570A8FEA-1A1F-E24A-A21D-06D2302446DE}"/>
              </a:ext>
            </a:extLst>
          </p:cNvPr>
          <p:cNvSpPr/>
          <p:nvPr/>
        </p:nvSpPr>
        <p:spPr>
          <a:xfrm>
            <a:off x="10812179" y="4017845"/>
            <a:ext cx="723275" cy="369332"/>
          </a:xfrm>
          <a:prstGeom prst="rect">
            <a:avLst/>
          </a:prstGeom>
        </p:spPr>
        <p:txBody>
          <a:bodyPr wrap="none">
            <a:spAutoFit/>
          </a:bodyPr>
          <a:lstStyle/>
          <a:p>
            <a:r>
              <a:rPr lang="en-US" dirty="0">
                <a:latin typeface="Times New Roman" panose="02020603050405020304" pitchFamily="18" charset="0"/>
              </a:rPr>
              <a:t>y1-y2</a:t>
            </a:r>
            <a:endParaRPr lang="en-US" dirty="0"/>
          </a:p>
        </p:txBody>
      </p:sp>
      <p:sp>
        <p:nvSpPr>
          <p:cNvPr id="17" name="Rectangle 16">
            <a:extLst>
              <a:ext uri="{FF2B5EF4-FFF2-40B4-BE49-F238E27FC236}">
                <a16:creationId xmlns:a16="http://schemas.microsoft.com/office/drawing/2014/main" id="{2B22B6E3-755C-D746-BCA6-637EC8206781}"/>
              </a:ext>
            </a:extLst>
          </p:cNvPr>
          <p:cNvSpPr/>
          <p:nvPr/>
        </p:nvSpPr>
        <p:spPr>
          <a:xfrm>
            <a:off x="5227130" y="4387892"/>
            <a:ext cx="1661032" cy="369332"/>
          </a:xfrm>
          <a:prstGeom prst="rect">
            <a:avLst/>
          </a:prstGeom>
        </p:spPr>
        <p:txBody>
          <a:bodyPr wrap="none">
            <a:spAutoFit/>
          </a:bodyPr>
          <a:lstStyle/>
          <a:p>
            <a:r>
              <a:rPr lang="en-US" dirty="0">
                <a:latin typeface="Times New Roman" panose="02020603050405020304" pitchFamily="18" charset="0"/>
              </a:rPr>
              <a:t>Substituting x =</a:t>
            </a:r>
            <a:endParaRPr lang="en-US" dirty="0"/>
          </a:p>
        </p:txBody>
      </p:sp>
      <p:pic>
        <p:nvPicPr>
          <p:cNvPr id="18" name="Picture 17">
            <a:extLst>
              <a:ext uri="{FF2B5EF4-FFF2-40B4-BE49-F238E27FC236}">
                <a16:creationId xmlns:a16="http://schemas.microsoft.com/office/drawing/2014/main" id="{CF86F317-8BC5-D34B-A783-F544AF791846}"/>
              </a:ext>
            </a:extLst>
          </p:cNvPr>
          <p:cNvPicPr>
            <a:picLocks noChangeAspect="1"/>
          </p:cNvPicPr>
          <p:nvPr/>
        </p:nvPicPr>
        <p:blipFill>
          <a:blip r:embed="rId8"/>
          <a:stretch>
            <a:fillRect/>
          </a:stretch>
        </p:blipFill>
        <p:spPr>
          <a:xfrm>
            <a:off x="6737350" y="4349397"/>
            <a:ext cx="1168400" cy="406400"/>
          </a:xfrm>
          <a:prstGeom prst="rect">
            <a:avLst/>
          </a:prstGeom>
        </p:spPr>
      </p:pic>
      <p:sp>
        <p:nvSpPr>
          <p:cNvPr id="19" name="Rectangle 18">
            <a:extLst>
              <a:ext uri="{FF2B5EF4-FFF2-40B4-BE49-F238E27FC236}">
                <a16:creationId xmlns:a16="http://schemas.microsoft.com/office/drawing/2014/main" id="{0D80C19D-BEA9-5A49-A652-84D643459308}"/>
              </a:ext>
            </a:extLst>
          </p:cNvPr>
          <p:cNvSpPr/>
          <p:nvPr/>
        </p:nvSpPr>
        <p:spPr>
          <a:xfrm>
            <a:off x="5253777" y="4755797"/>
            <a:ext cx="884345" cy="369332"/>
          </a:xfrm>
          <a:prstGeom prst="rect">
            <a:avLst/>
          </a:prstGeom>
        </p:spPr>
        <p:txBody>
          <a:bodyPr wrap="none">
            <a:spAutoFit/>
          </a:bodyPr>
          <a:lstStyle/>
          <a:p>
            <a:r>
              <a:rPr lang="en-US" dirty="0">
                <a:latin typeface="Times New Roman" panose="02020603050405020304" pitchFamily="18" charset="0"/>
              </a:rPr>
              <a:t>We get </a:t>
            </a:r>
            <a:endParaRPr lang="en-US" dirty="0"/>
          </a:p>
        </p:txBody>
      </p:sp>
      <p:pic>
        <p:nvPicPr>
          <p:cNvPr id="20" name="Picture 19">
            <a:extLst>
              <a:ext uri="{FF2B5EF4-FFF2-40B4-BE49-F238E27FC236}">
                <a16:creationId xmlns:a16="http://schemas.microsoft.com/office/drawing/2014/main" id="{B121A3AE-36AA-AD46-A3CE-12C4388091B9}"/>
              </a:ext>
            </a:extLst>
          </p:cNvPr>
          <p:cNvPicPr>
            <a:picLocks noChangeAspect="1"/>
          </p:cNvPicPr>
          <p:nvPr/>
        </p:nvPicPr>
        <p:blipFill>
          <a:blip r:embed="rId9"/>
          <a:stretch>
            <a:fillRect/>
          </a:stretch>
        </p:blipFill>
        <p:spPr>
          <a:xfrm>
            <a:off x="5247427" y="5123702"/>
            <a:ext cx="4813300" cy="965200"/>
          </a:xfrm>
          <a:prstGeom prst="rect">
            <a:avLst/>
          </a:prstGeom>
        </p:spPr>
      </p:pic>
    </p:spTree>
    <p:extLst>
      <p:ext uri="{BB962C8B-B14F-4D97-AF65-F5344CB8AC3E}">
        <p14:creationId xmlns:p14="http://schemas.microsoft.com/office/powerpoint/2010/main" val="328091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F538-65B4-6747-AA70-0FF234D3058A}"/>
              </a:ext>
            </a:extLst>
          </p:cNvPr>
          <p:cNvSpPr>
            <a:spLocks noGrp="1"/>
          </p:cNvSpPr>
          <p:nvPr>
            <p:ph type="title"/>
          </p:nvPr>
        </p:nvSpPr>
        <p:spPr/>
        <p:txBody>
          <a:bodyPr/>
          <a:lstStyle/>
          <a:p>
            <a:r>
              <a:rPr lang="en-US" dirty="0"/>
              <a:t>1.2 Single prototypes </a:t>
            </a:r>
            <a:br>
              <a:rPr lang="en-US" dirty="0"/>
            </a:br>
            <a:endParaRPr lang="en-US" dirty="0"/>
          </a:p>
        </p:txBody>
      </p:sp>
      <p:sp>
        <p:nvSpPr>
          <p:cNvPr id="5" name="Rectangle 4">
            <a:extLst>
              <a:ext uri="{FF2B5EF4-FFF2-40B4-BE49-F238E27FC236}">
                <a16:creationId xmlns:a16="http://schemas.microsoft.com/office/drawing/2014/main" id="{DC338788-9CB3-804D-98D4-EE7D7C48FDC4}"/>
              </a:ext>
            </a:extLst>
          </p:cNvPr>
          <p:cNvSpPr/>
          <p:nvPr/>
        </p:nvSpPr>
        <p:spPr>
          <a:xfrm>
            <a:off x="5102226" y="1614398"/>
            <a:ext cx="6096000" cy="1200329"/>
          </a:xfrm>
          <a:prstGeom prst="rect">
            <a:avLst/>
          </a:prstGeom>
        </p:spPr>
        <p:txBody>
          <a:bodyPr>
            <a:spAutoFit/>
          </a:bodyPr>
          <a:lstStyle/>
          <a:p>
            <a:r>
              <a:rPr lang="en-US" dirty="0">
                <a:latin typeface="Times New Roman" panose="02020603050405020304" pitchFamily="18" charset="0"/>
              </a:rPr>
              <a:t>The decision boundary described by the previous equation is a hyperplane which is </a:t>
            </a:r>
          </a:p>
          <a:p>
            <a:r>
              <a:rPr lang="en-US" dirty="0">
                <a:latin typeface="Times New Roman" panose="02020603050405020304" pitchFamily="18" charset="0"/>
              </a:rPr>
              <a:t>perpendicular to the vector connecting the two prototypes and bisects </a:t>
            </a:r>
            <a:endParaRPr lang="en-US" b="0" i="0" dirty="0">
              <a:effectLst/>
              <a:latin typeface="Times New Roman" panose="02020603050405020304" pitchFamily="18" charset="0"/>
            </a:endParaRPr>
          </a:p>
        </p:txBody>
      </p:sp>
      <p:pic>
        <p:nvPicPr>
          <p:cNvPr id="6" name="Picture 5">
            <a:extLst>
              <a:ext uri="{FF2B5EF4-FFF2-40B4-BE49-F238E27FC236}">
                <a16:creationId xmlns:a16="http://schemas.microsoft.com/office/drawing/2014/main" id="{E018381D-03A1-0147-962F-5752CD289F8D}"/>
              </a:ext>
            </a:extLst>
          </p:cNvPr>
          <p:cNvPicPr>
            <a:picLocks noChangeAspect="1"/>
          </p:cNvPicPr>
          <p:nvPr/>
        </p:nvPicPr>
        <p:blipFill>
          <a:blip r:embed="rId2"/>
          <a:stretch>
            <a:fillRect/>
          </a:stretch>
        </p:blipFill>
        <p:spPr>
          <a:xfrm>
            <a:off x="5816601" y="2710867"/>
            <a:ext cx="2908300" cy="2095500"/>
          </a:xfrm>
          <a:prstGeom prst="rect">
            <a:avLst/>
          </a:prstGeom>
        </p:spPr>
      </p:pic>
    </p:spTree>
    <p:extLst>
      <p:ext uri="{BB962C8B-B14F-4D97-AF65-F5344CB8AC3E}">
        <p14:creationId xmlns:p14="http://schemas.microsoft.com/office/powerpoint/2010/main" val="3540838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1E1F-5673-6241-BEB8-04C0ED0B636F}"/>
              </a:ext>
            </a:extLst>
          </p:cNvPr>
          <p:cNvSpPr>
            <a:spLocks noGrp="1"/>
          </p:cNvSpPr>
          <p:nvPr>
            <p:ph type="title"/>
          </p:nvPr>
        </p:nvSpPr>
        <p:spPr/>
        <p:txBody>
          <a:bodyPr/>
          <a:lstStyle/>
          <a:p>
            <a:r>
              <a:rPr lang="en-US" dirty="0"/>
              <a:t>1.2 Single prototypes </a:t>
            </a:r>
            <a:br>
              <a:rPr lang="en-US" dirty="0"/>
            </a:br>
            <a:endParaRPr lang="en-US" dirty="0"/>
          </a:p>
        </p:txBody>
      </p:sp>
      <p:sp>
        <p:nvSpPr>
          <p:cNvPr id="4" name="Rectangle 3">
            <a:extLst>
              <a:ext uri="{FF2B5EF4-FFF2-40B4-BE49-F238E27FC236}">
                <a16:creationId xmlns:a16="http://schemas.microsoft.com/office/drawing/2014/main" id="{6DC1C2EE-39E9-DB42-A2CA-E740501B4E17}"/>
              </a:ext>
            </a:extLst>
          </p:cNvPr>
          <p:cNvSpPr/>
          <p:nvPr/>
        </p:nvSpPr>
        <p:spPr>
          <a:xfrm>
            <a:off x="5119687" y="1611261"/>
            <a:ext cx="6096000" cy="1477328"/>
          </a:xfrm>
          <a:prstGeom prst="rect">
            <a:avLst/>
          </a:prstGeom>
        </p:spPr>
        <p:txBody>
          <a:bodyPr>
            <a:spAutoFit/>
          </a:bodyPr>
          <a:lstStyle/>
          <a:p>
            <a:r>
              <a:rPr lang="en-US" dirty="0">
                <a:latin typeface="Times New Roman" panose="02020603050405020304" pitchFamily="18" charset="0"/>
              </a:rPr>
              <a:t>If more than two classes exist, the decision boundaries are piecewise linear. </a:t>
            </a:r>
          </a:p>
          <a:p>
            <a:r>
              <a:rPr lang="en-US" dirty="0">
                <a:latin typeface="Times New Roman" panose="02020603050405020304" pitchFamily="18" charset="0"/>
              </a:rPr>
              <a:t>Let us consider a single prototype case wherein the number of pattern classes is three and </a:t>
            </a:r>
          </a:p>
          <a:p>
            <a:r>
              <a:rPr lang="en-US" dirty="0">
                <a:latin typeface="Times New Roman" panose="02020603050405020304" pitchFamily="18" charset="0"/>
              </a:rPr>
              <a:t>are represented by the prototypes y1, y2, y3</a:t>
            </a:r>
            <a:endParaRPr lang="en-US" b="0" i="0" dirty="0">
              <a:effectLst/>
              <a:latin typeface="Times New Roman" panose="02020603050405020304" pitchFamily="18" charset="0"/>
            </a:endParaRPr>
          </a:p>
        </p:txBody>
      </p:sp>
      <p:pic>
        <p:nvPicPr>
          <p:cNvPr id="5" name="Picture 4">
            <a:extLst>
              <a:ext uri="{FF2B5EF4-FFF2-40B4-BE49-F238E27FC236}">
                <a16:creationId xmlns:a16="http://schemas.microsoft.com/office/drawing/2014/main" id="{5E665C84-F155-D849-B02E-547BA214A371}"/>
              </a:ext>
            </a:extLst>
          </p:cNvPr>
          <p:cNvPicPr>
            <a:picLocks noChangeAspect="1"/>
          </p:cNvPicPr>
          <p:nvPr/>
        </p:nvPicPr>
        <p:blipFill>
          <a:blip r:embed="rId2"/>
          <a:stretch>
            <a:fillRect/>
          </a:stretch>
        </p:blipFill>
        <p:spPr>
          <a:xfrm>
            <a:off x="5119687" y="3088589"/>
            <a:ext cx="3695700" cy="2514600"/>
          </a:xfrm>
          <a:prstGeom prst="rect">
            <a:avLst/>
          </a:prstGeom>
        </p:spPr>
      </p:pic>
    </p:spTree>
    <p:extLst>
      <p:ext uri="{BB962C8B-B14F-4D97-AF65-F5344CB8AC3E}">
        <p14:creationId xmlns:p14="http://schemas.microsoft.com/office/powerpoint/2010/main" val="112169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50C8-0C08-EA48-B41C-DC19C6BBB3CF}"/>
              </a:ext>
            </a:extLst>
          </p:cNvPr>
          <p:cNvSpPr>
            <a:spLocks noGrp="1"/>
          </p:cNvSpPr>
          <p:nvPr>
            <p:ph type="title"/>
          </p:nvPr>
        </p:nvSpPr>
        <p:spPr/>
        <p:txBody>
          <a:bodyPr/>
          <a:lstStyle/>
          <a:p>
            <a:r>
              <a:rPr lang="en-US" dirty="0"/>
              <a:t>1.2 Single prototypes </a:t>
            </a:r>
            <a:br>
              <a:rPr lang="en-US" dirty="0"/>
            </a:br>
            <a:endParaRPr lang="en-US" dirty="0"/>
          </a:p>
        </p:txBody>
      </p:sp>
      <p:sp>
        <p:nvSpPr>
          <p:cNvPr id="6" name="Rectangle 5">
            <a:extLst>
              <a:ext uri="{FF2B5EF4-FFF2-40B4-BE49-F238E27FC236}">
                <a16:creationId xmlns:a16="http://schemas.microsoft.com/office/drawing/2014/main" id="{E7CDFE04-AEA7-D146-8396-BBEA14112A9B}"/>
              </a:ext>
            </a:extLst>
          </p:cNvPr>
          <p:cNvSpPr/>
          <p:nvPr/>
        </p:nvSpPr>
        <p:spPr>
          <a:xfrm>
            <a:off x="5141844" y="2349925"/>
            <a:ext cx="6096000" cy="1754326"/>
          </a:xfrm>
          <a:prstGeom prst="rect">
            <a:avLst/>
          </a:prstGeom>
        </p:spPr>
        <p:txBody>
          <a:bodyPr>
            <a:spAutoFit/>
          </a:bodyPr>
          <a:lstStyle/>
          <a:p>
            <a:r>
              <a:rPr lang="en-US" dirty="0">
                <a:latin typeface="Times New Roman" panose="02020603050405020304" pitchFamily="18" charset="0"/>
              </a:rPr>
              <a:t>The decision boundaries for the three prototypes y1, y2, y3 are the piecewise linear </a:t>
            </a:r>
          </a:p>
          <a:p>
            <a:r>
              <a:rPr lang="en-US" dirty="0">
                <a:latin typeface="Times New Roman" panose="02020603050405020304" pitchFamily="18" charset="0"/>
              </a:rPr>
              <a:t>curves AOE, AOD and EOD respectively. A pattern sample can be classified successfully </a:t>
            </a:r>
          </a:p>
          <a:p>
            <a:r>
              <a:rPr lang="en-US" dirty="0">
                <a:latin typeface="Times New Roman" panose="02020603050405020304" pitchFamily="18" charset="0"/>
              </a:rPr>
              <a:t>to any of the pattern classes provided it does not fall on the decision boundary </a:t>
            </a:r>
            <a:endParaRPr lang="en-US" b="0" i="0" dirty="0">
              <a:effectLst/>
              <a:latin typeface="Times New Roman" panose="02020603050405020304" pitchFamily="18" charset="0"/>
            </a:endParaRPr>
          </a:p>
        </p:txBody>
      </p:sp>
    </p:spTree>
    <p:extLst>
      <p:ext uri="{BB962C8B-B14F-4D97-AF65-F5344CB8AC3E}">
        <p14:creationId xmlns:p14="http://schemas.microsoft.com/office/powerpoint/2010/main" val="373557372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50</TotalTime>
  <Words>601</Words>
  <Application>Microsoft Macintosh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 Light</vt:lpstr>
      <vt:lpstr>Rockwell</vt:lpstr>
      <vt:lpstr>Times New Roman</vt:lpstr>
      <vt:lpstr>Wingdings</vt:lpstr>
      <vt:lpstr>Atlas</vt:lpstr>
      <vt:lpstr>Ара қашықтық функциясының көмегімен жіктеуді негіздеңіз PATTERN CLASSIFICATION BY DISTANCE  FUNCTIONS   </vt:lpstr>
      <vt:lpstr>1.1 Minimum distance classification</vt:lpstr>
      <vt:lpstr>1.2 Single prototypes </vt:lpstr>
      <vt:lpstr>1.2 Single prototypes </vt:lpstr>
      <vt:lpstr>PowerPoint Presentation</vt:lpstr>
      <vt:lpstr>1.2 Single prototypes  </vt:lpstr>
      <vt:lpstr>1.2 Single prototypes  </vt:lpstr>
      <vt:lpstr>1.2 Single prototypes  </vt:lpstr>
      <vt:lpstr>1.2 Single prototypes  </vt:lpstr>
      <vt:lpstr>1.3 Multi-prototypes</vt:lpstr>
      <vt:lpstr>1.3 Multi-prototypes</vt:lpstr>
      <vt:lpstr>1.4 Algorithm</vt:lpstr>
      <vt:lpstr>1.4 Algorithm</vt:lpstr>
      <vt:lpstr>1.4 Algorithm</vt:lpstr>
      <vt:lpstr>1.4 Algorithm</vt:lpstr>
      <vt:lpstr>Thankyou! Спасибо!</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Ара қашықтық функциясының көмегімен жіктеуді негіздеңіз PATTERN CLASSIFICATION BY DISTANCE  FUNCTIONS   </dc:title>
  <dc:creator>Yaakov Azat</dc:creator>
  <cp:lastModifiedBy>Yaakov Azat</cp:lastModifiedBy>
  <cp:revision>6</cp:revision>
  <dcterms:created xsi:type="dcterms:W3CDTF">2018-03-27T05:54:02Z</dcterms:created>
  <dcterms:modified xsi:type="dcterms:W3CDTF">2018-03-27T06:44:18Z</dcterms:modified>
</cp:coreProperties>
</file>