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58" r:id="rId9"/>
    <p:sldId id="260" r:id="rId10"/>
    <p:sldId id="261" r:id="rId11"/>
    <p:sldId id="262" r:id="rId12"/>
    <p:sldId id="263" r:id="rId13"/>
    <p:sldId id="26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07" autoAdjust="0"/>
  </p:normalViewPr>
  <p:slideViewPr>
    <p:cSldViewPr>
      <p:cViewPr>
        <p:scale>
          <a:sx n="159" d="100"/>
          <a:sy n="159" d="100"/>
        </p:scale>
        <p:origin x="-864" y="-97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4/2/18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4/2/18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4/2/18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932" y="1903198"/>
            <a:ext cx="9144000" cy="1256076"/>
          </a:xfrm>
        </p:spPr>
        <p:txBody>
          <a:bodyPr/>
          <a:lstStyle/>
          <a:p>
            <a:pPr lvl="0" algn="ctr"/>
            <a:r>
              <a:rPr lang="zh-Hans" altLang="en-US" sz="4000" dirty="0">
                <a:latin typeface="+mj-ea"/>
                <a:cs typeface="Times New Roman" panose="02020603050405020304" pitchFamily="18" charset="0"/>
              </a:rPr>
              <a:t>模式识别</a:t>
            </a:r>
            <a:r>
              <a:rPr lang="en-US" altLang="zh-Hans" sz="4000" dirty="0">
                <a:latin typeface="+mj-ea"/>
                <a:cs typeface="Times New Roman" panose="02020603050405020304" pitchFamily="18" charset="0"/>
              </a:rPr>
              <a:t>—</a:t>
            </a:r>
            <a:br>
              <a:rPr lang="en-US" altLang="zh-Hans" sz="4000" dirty="0">
                <a:latin typeface="+mj-ea"/>
                <a:cs typeface="Times New Roman" panose="02020603050405020304" pitchFamily="18" charset="0"/>
              </a:rPr>
            </a:br>
            <a:r>
              <a:rPr lang="zh-Hans" altLang="en-US" sz="4000" dirty="0">
                <a:latin typeface="+mj-ea"/>
                <a:cs typeface="Times New Roman" panose="02020603050405020304" pitchFamily="18" charset="0"/>
              </a:rPr>
              <a:t>聚类算法：最大最小距离算法</a:t>
            </a:r>
            <a:endParaRPr lang="en-US" dirty="0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7908" y="4780483"/>
            <a:ext cx="9143999" cy="1066800"/>
          </a:xfrm>
        </p:spPr>
        <p:txBody>
          <a:bodyPr>
            <a:normAutofit/>
          </a:bodyPr>
          <a:lstStyle/>
          <a:p>
            <a:pPr algn="ctr">
              <a:spcBef>
                <a:spcPts val="200"/>
              </a:spcBef>
            </a:pPr>
            <a:r>
              <a:rPr lang="en-US" altLang="zh-Hans" dirty="0" err="1"/>
              <a:t>yaakovazat.com</a:t>
            </a:r>
            <a:endParaRPr lang="en-US" altLang="zh-Hans" dirty="0"/>
          </a:p>
          <a:p>
            <a:pPr algn="ctr">
              <a:spcBef>
                <a:spcPts val="200"/>
              </a:spcBef>
            </a:pPr>
            <a:r>
              <a:rPr lang="en-US" altLang="zh-Hans" dirty="0" err="1"/>
              <a:t>yaakovazat@gmail.com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85AAE-30A6-DD48-99E7-2747AE748962}"/>
              </a:ext>
            </a:extLst>
          </p:cNvPr>
          <p:cNvSpPr/>
          <p:nvPr/>
        </p:nvSpPr>
        <p:spPr>
          <a:xfrm>
            <a:off x="3083494" y="3344066"/>
            <a:ext cx="6092825" cy="12516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200"/>
              </a:spcBef>
            </a:pPr>
            <a:r>
              <a:rPr lang="zh-Hans" altLang="en-US" sz="2400" dirty="0">
                <a:latin typeface="+mj-ea"/>
                <a:ea typeface="+mj-ea"/>
              </a:rPr>
              <a:t>亚库甫江</a:t>
            </a:r>
            <a:r>
              <a:rPr lang="en-US" altLang="zh-Hans" sz="2400" dirty="0">
                <a:latin typeface="+mj-ea"/>
                <a:ea typeface="+mj-ea"/>
              </a:rPr>
              <a:t>·</a:t>
            </a:r>
            <a:r>
              <a:rPr lang="zh-Hans" altLang="en-US" sz="2400" dirty="0">
                <a:latin typeface="+mj-ea"/>
                <a:ea typeface="+mj-ea"/>
              </a:rPr>
              <a:t>阿扎提</a:t>
            </a:r>
            <a:endParaRPr lang="en-US" altLang="zh-Hans" sz="2400" dirty="0">
              <a:latin typeface="+mj-ea"/>
              <a:ea typeface="+mj-ea"/>
            </a:endParaRPr>
          </a:p>
          <a:p>
            <a:pPr algn="ctr">
              <a:spcBef>
                <a:spcPts val="200"/>
              </a:spcBef>
            </a:pPr>
            <a:r>
              <a:rPr lang="zh-Hans" altLang="en-US" sz="2400" dirty="0">
                <a:latin typeface="+mj-ea"/>
                <a:ea typeface="+mj-ea"/>
              </a:rPr>
              <a:t>计算机信息技术及软件工程</a:t>
            </a:r>
            <a:endParaRPr lang="ru-RU" sz="2400" dirty="0">
              <a:latin typeface="+mj-ea"/>
              <a:ea typeface="+mj-ea"/>
            </a:endParaRPr>
          </a:p>
          <a:p>
            <a:pPr algn="ctr">
              <a:spcBef>
                <a:spcPts val="200"/>
              </a:spcBef>
            </a:pPr>
            <a:r>
              <a:rPr lang="zh-Hans" altLang="en-US" sz="2400" dirty="0">
                <a:latin typeface="+mj-ea"/>
                <a:ea typeface="+mj-ea"/>
              </a:rPr>
              <a:t>阿里</a:t>
            </a:r>
            <a:r>
              <a:rPr lang="en-US" altLang="zh-Hans" sz="2400" dirty="0">
                <a:latin typeface="+mj-ea"/>
                <a:ea typeface="+mj-ea"/>
              </a:rPr>
              <a:t>-</a:t>
            </a:r>
            <a:r>
              <a:rPr lang="zh-Hans" altLang="en-US" sz="2400" dirty="0">
                <a:latin typeface="+mj-ea"/>
                <a:ea typeface="+mj-ea"/>
              </a:rPr>
              <a:t>法拉比哈萨克国立大学</a:t>
            </a:r>
            <a:endParaRPr lang="en-US" altLang="zh-Han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聚类算法</a:t>
            </a:r>
            <a:r>
              <a:rPr lang="en-US" altLang="ja-JP" dirty="0"/>
              <a:t>-</a:t>
            </a:r>
            <a:r>
              <a:rPr lang="ja-JP" altLang="en-US"/>
              <a:t>最大最小距离算法</a:t>
            </a:r>
            <a:r>
              <a:rPr lang="en-US" altLang="ja-JP" dirty="0"/>
              <a:t>(</a:t>
            </a:r>
            <a:r>
              <a:rPr lang="ja-JP" altLang="en-US"/>
              <a:t>实例</a:t>
            </a:r>
            <a:r>
              <a:rPr lang="en-US" altLang="ja-JP" dirty="0"/>
              <a:t>+</a:t>
            </a:r>
            <a:r>
              <a:rPr lang="ja-JP" altLang="en-US"/>
              <a:t>代码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最大最小距离算法基本思想</a:t>
            </a:r>
            <a:endParaRPr lang="en-US" altLang="ja-JP" dirty="0"/>
          </a:p>
          <a:p>
            <a:r>
              <a:rPr lang="ja-JP" altLang="en-US"/>
              <a:t>算法实现步骤</a:t>
            </a:r>
            <a:endParaRPr lang="en-US" altLang="ja-JP" dirty="0"/>
          </a:p>
          <a:p>
            <a:r>
              <a:rPr lang="en-US" altLang="zh-Hans" b="1" dirty="0" err="1"/>
              <a:t>Matlab</a:t>
            </a:r>
            <a:r>
              <a:rPr lang="zh-Hans" altLang="en-US" b="1" dirty="0"/>
              <a:t> 代码实例</a:t>
            </a:r>
            <a:endParaRPr lang="en-US" altLang="zh-Hans" b="1" dirty="0"/>
          </a:p>
          <a:p>
            <a:r>
              <a:rPr lang="zh-Hans" altLang="en-US" b="1" dirty="0"/>
              <a:t>解决问题 （问题</a:t>
            </a:r>
            <a:r>
              <a:rPr lang="en-US" altLang="zh-Hans" b="1" dirty="0"/>
              <a:t>3.1</a:t>
            </a:r>
            <a:r>
              <a:rPr lang="zh-Hans" altLang="en-US" b="1" dirty="0"/>
              <a:t>，</a:t>
            </a:r>
            <a:r>
              <a:rPr lang="en-US" altLang="zh-Hans" b="1" dirty="0"/>
              <a:t>3.2</a:t>
            </a:r>
            <a:r>
              <a:rPr lang="zh-Hans" altLang="en-US" b="1" dirty="0"/>
              <a:t>，</a:t>
            </a:r>
            <a:r>
              <a:rPr lang="en-US" altLang="zh-Hans" b="1" dirty="0"/>
              <a:t>3.3</a:t>
            </a:r>
            <a:r>
              <a:rPr lang="zh-Hans" altLang="en-US" b="1" dirty="0"/>
              <a:t>）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F8F68-880A-7244-96C7-62E957A8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4149080"/>
            <a:ext cx="674407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最大最小距离算法基本思想</a:t>
            </a:r>
            <a:endParaRPr lang="en-US" altLang="ja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6E05-B3D1-E14E-9E66-F9E9FA58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u="sng"/>
              <a:t>最大最小距离法</a:t>
            </a:r>
            <a:r>
              <a:rPr lang="ja-JP" altLang="en-US"/>
              <a:t>是模式识别中一种基于试探的类聚算法，它以</a:t>
            </a:r>
            <a:r>
              <a:rPr lang="ja-JP" altLang="en-US" u="sng"/>
              <a:t>欧式距离</a:t>
            </a:r>
            <a:r>
              <a:rPr lang="ja-JP" altLang="en-US"/>
              <a:t>为基础，取尽可能远的对象作为聚类中心。因此可以避免</a:t>
            </a:r>
            <a:r>
              <a:rPr lang="en-US" dirty="0"/>
              <a:t>K-means</a:t>
            </a:r>
            <a:r>
              <a:rPr lang="ja-JP" altLang="en-US"/>
              <a:t>法初值选取时可能出现的聚类种子过于临近的情况，它不仅能智能确定初试聚类种子的个数，而且提高了划分初试数据集的效率。</a:t>
            </a:r>
          </a:p>
          <a:p>
            <a:r>
              <a:rPr lang="ja-JP" altLang="en-US"/>
              <a:t>    该算法以欧氏距离为基础，首先初始一个样本对象作为第</a:t>
            </a:r>
            <a:r>
              <a:rPr lang="en-US" altLang="ja-JP" dirty="0"/>
              <a:t>1</a:t>
            </a:r>
            <a:r>
              <a:rPr lang="ja-JP" altLang="en-US"/>
              <a:t>个聚类中心，再选择一个与第</a:t>
            </a:r>
            <a:r>
              <a:rPr lang="en-US" altLang="ja-JP" dirty="0"/>
              <a:t>1</a:t>
            </a:r>
            <a:r>
              <a:rPr lang="ja-JP" altLang="en-US"/>
              <a:t>个聚类中心最远的样本作为第</a:t>
            </a:r>
            <a:r>
              <a:rPr lang="en-US" altLang="ja-JP" dirty="0"/>
              <a:t>2</a:t>
            </a:r>
            <a:r>
              <a:rPr lang="ja-JP" altLang="en-US"/>
              <a:t>个聚类中心，然后确定其他的聚类中心，直到无新的聚类中心产生。最后将样本按最小距离原则归入最近的类。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欧式距离</a:t>
            </a:r>
            <a:r>
              <a:rPr lang="en-US" altLang="zh-Hans" dirty="0"/>
              <a:t>--</a:t>
            </a:r>
            <a:r>
              <a:rPr lang="zh-Hans" altLang="en-US" dirty="0"/>
              <a:t> </a:t>
            </a:r>
            <a:r>
              <a:rPr lang="en-US" altLang="zh-Hans" dirty="0"/>
              <a:t>Euclidean Distance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4" y="1824709"/>
            <a:ext cx="10548663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Assume that we have measurements </a:t>
            </a:r>
            <a:r>
              <a:rPr lang="en-US" dirty="0" err="1"/>
              <a:t>x</a:t>
            </a:r>
            <a:r>
              <a:rPr lang="en-US" baseline="-25000" dirty="0" err="1"/>
              <a:t>ik</a:t>
            </a:r>
            <a:r>
              <a:rPr lang="zh-Hans" altLang="en-US" baseline="-25000" dirty="0"/>
              <a:t> </a:t>
            </a:r>
            <a:r>
              <a:rPr lang="en-US" dirty="0"/>
              <a:t>,  </a:t>
            </a:r>
            <a:r>
              <a:rPr lang="en-US" i="1" dirty="0" err="1"/>
              <a:t>i</a:t>
            </a:r>
            <a:r>
              <a:rPr lang="en-US" dirty="0"/>
              <a:t> = 1, … , </a:t>
            </a:r>
            <a:r>
              <a:rPr lang="en-US" i="1" dirty="0"/>
              <a:t>N</a:t>
            </a:r>
            <a:r>
              <a:rPr lang="en-US" dirty="0"/>
              <a:t>, on variables </a:t>
            </a:r>
            <a:r>
              <a:rPr lang="en-US" i="1" dirty="0"/>
              <a:t>k</a:t>
            </a:r>
            <a:r>
              <a:rPr lang="en-US" dirty="0"/>
              <a:t> = 1, … , </a:t>
            </a:r>
            <a:r>
              <a:rPr lang="en-US" i="1" dirty="0"/>
              <a:t>p</a:t>
            </a:r>
            <a:r>
              <a:rPr lang="en-US" dirty="0"/>
              <a:t> (also called attributes).</a:t>
            </a:r>
          </a:p>
          <a:p>
            <a:pPr marL="0" indent="0">
              <a:buNone/>
            </a:pPr>
            <a:r>
              <a:rPr lang="en-US" dirty="0"/>
              <a:t>The Euclidean distance between the </a:t>
            </a:r>
            <a:r>
              <a:rPr lang="en-US" i="1" dirty="0" err="1"/>
              <a:t>i</a:t>
            </a:r>
            <a:r>
              <a:rPr lang="zh-Hans" altLang="en-US" i="1" dirty="0"/>
              <a:t> </a:t>
            </a:r>
            <a:r>
              <a:rPr lang="en-US" dirty="0" err="1"/>
              <a:t>th</a:t>
            </a:r>
            <a:r>
              <a:rPr lang="en-US" dirty="0"/>
              <a:t> and </a:t>
            </a:r>
            <a:r>
              <a:rPr lang="en-US" i="1" dirty="0"/>
              <a:t>j</a:t>
            </a:r>
            <a:r>
              <a:rPr lang="zh-Hans" altLang="en-US" i="1" dirty="0"/>
              <a:t> </a:t>
            </a:r>
            <a:r>
              <a:rPr lang="en-US" dirty="0" err="1"/>
              <a:t>th</a:t>
            </a:r>
            <a:r>
              <a:rPr lang="en-US" dirty="0"/>
              <a:t> objects is</a:t>
            </a:r>
            <a:r>
              <a:rPr lang="en-US" altLang="zh-Hans" dirty="0"/>
              <a:t>:</a:t>
            </a:r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for every pair (</a:t>
            </a:r>
            <a:r>
              <a:rPr lang="en-US" altLang="zh-Hans" dirty="0" err="1"/>
              <a:t>i</a:t>
            </a:r>
            <a:r>
              <a:rPr lang="en-US" altLang="zh-Hans" dirty="0"/>
              <a:t>, j) of observations.</a:t>
            </a:r>
          </a:p>
          <a:p>
            <a:pPr marL="0" indent="0">
              <a:buNone/>
            </a:pPr>
            <a:r>
              <a:rPr lang="en-US" dirty="0"/>
              <a:t>The weighted Euclidean distance is</a:t>
            </a:r>
            <a:r>
              <a:rPr lang="en-US" altLang="zh-Hans" dirty="0"/>
              <a:t>:</a:t>
            </a:r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r>
              <a:rPr lang="en-US" dirty="0"/>
              <a:t>If scales of the attributes differ substantially, standardization is necessary.</a:t>
            </a: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99B390-B497-2940-8D39-6A5FB021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3429000"/>
            <a:ext cx="2267743" cy="8722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C64B0F-86E0-FE4F-B7F4-5CD6644E0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366" y="5507520"/>
            <a:ext cx="2195238" cy="7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算法实现步骤</a:t>
            </a:r>
            <a:endParaRPr lang="en-US" altLang="ja-JP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C97543-D07D-6D46-8AAB-E6668CA8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476655" cy="4267200"/>
          </a:xfrm>
        </p:spPr>
        <p:txBody>
          <a:bodyPr/>
          <a:lstStyle/>
          <a:p>
            <a:r>
              <a:rPr lang="en-US" altLang="zh-Hans" dirty="0"/>
              <a:t>2.1</a:t>
            </a:r>
            <a:r>
              <a:rPr lang="zh-Hans" altLang="en-US" dirty="0"/>
              <a:t> </a:t>
            </a:r>
            <a:r>
              <a:rPr lang="ja-JP" altLang="en-US"/>
              <a:t>假设有</a:t>
            </a:r>
            <a:r>
              <a:rPr lang="en-US" altLang="ja-JP" dirty="0"/>
              <a:t>10</a:t>
            </a:r>
            <a:r>
              <a:rPr lang="ja-JP" altLang="en-US"/>
              <a:t>个模式样本点：</a:t>
            </a:r>
            <a:r>
              <a:rPr lang="en-US" altLang="ja-JP" dirty="0"/>
              <a:t>{</a:t>
            </a:r>
            <a:r>
              <a:rPr lang="en-US" dirty="0"/>
              <a:t>x1(0 0), x2(3 8), x3(2 2), x4(1 1), x5(5 3), x6(4 8), x7(6 3), x8(5 4), x9(6 4), x10(7 5)}，</a:t>
            </a:r>
            <a:r>
              <a:rPr lang="ja-JP" altLang="en-US"/>
              <a:t>其样本分布如图所示：</a:t>
            </a:r>
            <a:endParaRPr lang="en-US" dirty="0"/>
          </a:p>
        </p:txBody>
      </p:sp>
      <p:pic>
        <p:nvPicPr>
          <p:cNvPr id="2050" name="Picture 2" descr="https://img-blog.csdn.net/20161217165742135?watermark/2/text/aHR0cDovL2Jsb2cuY3Nkbi5uZXQvZ3V5dWVhbGlhbg==/font/5a6L5L2T/fontsize/400/fill/I0JBQkFCMA==/dissolve/70/gravity/Center">
            <a:extLst>
              <a:ext uri="{FF2B5EF4-FFF2-40B4-BE49-F238E27FC236}">
                <a16:creationId xmlns:a16="http://schemas.microsoft.com/office/drawing/2014/main" id="{B0DAC573-76B4-154B-AC1F-42C67BF26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4" y="2924944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789" y="662906"/>
            <a:ext cx="9143998" cy="1020762"/>
          </a:xfrm>
        </p:spPr>
        <p:txBody>
          <a:bodyPr/>
          <a:lstStyle/>
          <a:p>
            <a:r>
              <a:rPr lang="ja-JP" altLang="en-US"/>
              <a:t>算法实现步骤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977A9-2F74-EB40-B304-F053E17EA91F}"/>
              </a:ext>
            </a:extLst>
          </p:cNvPr>
          <p:cNvSpPr/>
          <p:nvPr/>
        </p:nvSpPr>
        <p:spPr>
          <a:xfrm>
            <a:off x="1522414" y="1916832"/>
            <a:ext cx="4052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b="1" dirty="0">
                <a:latin typeface="Arial" panose="020B0604020202020204" pitchFamily="34" charset="0"/>
              </a:rPr>
              <a:t>2.2</a:t>
            </a:r>
            <a:r>
              <a:rPr lang="zh-Hans" altLang="en-US" b="1" dirty="0">
                <a:latin typeface="Arial" panose="020B0604020202020204" pitchFamily="34" charset="0"/>
              </a:rPr>
              <a:t> </a:t>
            </a:r>
            <a:r>
              <a:rPr lang="ja-JP" altLang="en-US" b="1">
                <a:latin typeface="Arial" panose="020B0604020202020204" pitchFamily="34" charset="0"/>
              </a:rPr>
              <a:t>最大最小距离聚类算法步骤如下：</a:t>
            </a:r>
            <a:endParaRPr lang="en-US" altLang="ja-JP" b="1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3074" name="Picture 2" descr="/var/folders/2k/qh7pf0w55kj5l4jl20y39b680000gn/T/com.microsoft.Powerpoint/WebArchiveCopyPasteTempFiles/p2917">
            <a:extLst>
              <a:ext uri="{FF2B5EF4-FFF2-40B4-BE49-F238E27FC236}">
                <a16:creationId xmlns:a16="http://schemas.microsoft.com/office/drawing/2014/main" id="{44BEDD14-8175-D643-BF0C-E574CBF70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2563163"/>
            <a:ext cx="5832648" cy="386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0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算法实现步骤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242</TotalTime>
  <Words>159</Words>
  <Application>Microsoft Macintosh PowerPoint</Application>
  <PresentationFormat>Custom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HGｺﾞｼｯｸM</vt:lpstr>
      <vt:lpstr>HG丸ｺﾞｼｯｸM-PRO</vt:lpstr>
      <vt:lpstr>宋体</vt:lpstr>
      <vt:lpstr>华文楷体</vt:lpstr>
      <vt:lpstr>Arial</vt:lpstr>
      <vt:lpstr>Consolas</vt:lpstr>
      <vt:lpstr>Corbel</vt:lpstr>
      <vt:lpstr>Times New Roman</vt:lpstr>
      <vt:lpstr>Chalkboard 16x9</vt:lpstr>
      <vt:lpstr>模式识别— 聚类算法：最大最小距离算法</vt:lpstr>
      <vt:lpstr>聚类算法-最大最小距离算法(实例+代码)</vt:lpstr>
      <vt:lpstr>最大最小距离算法基本思想</vt:lpstr>
      <vt:lpstr>欧式距离-- Euclidean Distance</vt:lpstr>
      <vt:lpstr>算法实现步骤</vt:lpstr>
      <vt:lpstr>算法实现步骤</vt:lpstr>
      <vt:lpstr>算法实现步骤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Ара қашықтық функциясының көмегімен жіктеуді негіздеңіз PATTERN CLASSIFICATION BY DISTANCE FUNCTIONS</dc:title>
  <dc:creator>Yaakov Azat</dc:creator>
  <cp:lastModifiedBy>Yaakov Azat</cp:lastModifiedBy>
  <cp:revision>9</cp:revision>
  <dcterms:created xsi:type="dcterms:W3CDTF">2018-04-02T14:02:58Z</dcterms:created>
  <dcterms:modified xsi:type="dcterms:W3CDTF">2018-04-02T18:12:45Z</dcterms:modified>
</cp:coreProperties>
</file>