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19"/>
  </p:notesMasterIdLst>
  <p:sldIdLst>
    <p:sldId id="256" r:id="rId2"/>
    <p:sldId id="261" r:id="rId3"/>
    <p:sldId id="260"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58" r:id="rId18"/>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26" autoAdjust="0"/>
    <p:restoredTop sz="94660"/>
  </p:normalViewPr>
  <p:slideViewPr>
    <p:cSldViewPr>
      <p:cViewPr varScale="1">
        <p:scale>
          <a:sx n="67" d="100"/>
          <a:sy n="67" d="100"/>
        </p:scale>
        <p:origin x="1332" y="5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7FAE10-5BF4-4973-B2D5-C4BA620BE1E0}" type="datetimeFigureOut">
              <a:rPr lang="ru-RU" smtClean="0"/>
              <a:t>23.01.2018</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1D7B0B-1D12-4107-B3B6-59580F2AEF27}" type="slidenum">
              <a:rPr lang="ru-RU" smtClean="0"/>
              <a:t>‹#›</a:t>
            </a:fld>
            <a:endParaRPr lang="ru-RU"/>
          </a:p>
        </p:txBody>
      </p:sp>
    </p:spTree>
    <p:extLst>
      <p:ext uri="{BB962C8B-B14F-4D97-AF65-F5344CB8AC3E}">
        <p14:creationId xmlns:p14="http://schemas.microsoft.com/office/powerpoint/2010/main" val="3929777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611D7B0B-1D12-4107-B3B6-59580F2AEF27}" type="slidenum">
              <a:rPr lang="ru-RU" smtClean="0"/>
              <a:t>6</a:t>
            </a:fld>
            <a:endParaRPr lang="ru-RU"/>
          </a:p>
        </p:txBody>
      </p:sp>
    </p:spTree>
    <p:extLst>
      <p:ext uri="{BB962C8B-B14F-4D97-AF65-F5344CB8AC3E}">
        <p14:creationId xmlns:p14="http://schemas.microsoft.com/office/powerpoint/2010/main" val="15024662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10" name="Прямоугольный треугольник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Заголовок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ru-RU" smtClean="0"/>
              <a:t>Образец заголовка</a:t>
            </a:r>
            <a:endParaRPr kumimoji="0" lang="en-US"/>
          </a:p>
        </p:txBody>
      </p:sp>
      <p:sp>
        <p:nvSpPr>
          <p:cNvPr id="17" name="Подзаголовок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ru-RU" smtClean="0"/>
              <a:t>Образец подзаголовка</a:t>
            </a:r>
            <a:endParaRPr kumimoji="0" lang="en-US"/>
          </a:p>
        </p:txBody>
      </p:sp>
      <p:grpSp>
        <p:nvGrpSpPr>
          <p:cNvPr id="2" name="Группа 1"/>
          <p:cNvGrpSpPr/>
          <p:nvPr/>
        </p:nvGrpSpPr>
        <p:grpSpPr>
          <a:xfrm>
            <a:off x="-3765" y="4953000"/>
            <a:ext cx="9147765" cy="1912088"/>
            <a:chOff x="-3765" y="4832896"/>
            <a:chExt cx="9147765" cy="2032192"/>
          </a:xfrm>
        </p:grpSpPr>
        <p:sp>
          <p:nvSpPr>
            <p:cNvPr id="7" name="Полилиния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Полилиния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Полилиния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Прямая соединительная линия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Дата 29"/>
          <p:cNvSpPr>
            <a:spLocks noGrp="1"/>
          </p:cNvSpPr>
          <p:nvPr>
            <p:ph type="dt" sz="half" idx="10"/>
          </p:nvPr>
        </p:nvSpPr>
        <p:spPr/>
        <p:txBody>
          <a:bodyPr/>
          <a:lstStyle>
            <a:lvl1pPr>
              <a:defRPr>
                <a:solidFill>
                  <a:srgbClr val="FFFFFF"/>
                </a:solidFill>
              </a:defRPr>
            </a:lvl1pPr>
            <a:extLst/>
          </a:lstStyle>
          <a:p>
            <a:fld id="{5B106E36-FD25-4E2D-B0AA-010F637433A0}" type="datetimeFigureOut">
              <a:rPr lang="ru-RU" smtClean="0"/>
              <a:pPr/>
              <a:t>23.01.2018</a:t>
            </a:fld>
            <a:endParaRPr lang="ru-RU"/>
          </a:p>
        </p:txBody>
      </p:sp>
      <p:sp>
        <p:nvSpPr>
          <p:cNvPr id="19" name="Нижний колонтитул 18"/>
          <p:cNvSpPr>
            <a:spLocks noGrp="1"/>
          </p:cNvSpPr>
          <p:nvPr>
            <p:ph type="ftr" sz="quarter" idx="11"/>
          </p:nvPr>
        </p:nvSpPr>
        <p:spPr/>
        <p:txBody>
          <a:bodyPr/>
          <a:lstStyle>
            <a:lvl1pPr>
              <a:defRPr>
                <a:solidFill>
                  <a:schemeClr val="accent1">
                    <a:tint val="20000"/>
                  </a:schemeClr>
                </a:solidFill>
              </a:defRPr>
            </a:lvl1pPr>
            <a:extLst/>
          </a:lstStyle>
          <a:p>
            <a:endParaRPr lang="ru-RU"/>
          </a:p>
        </p:txBody>
      </p:sp>
      <p:sp>
        <p:nvSpPr>
          <p:cNvPr id="27" name="Номер слайда 26"/>
          <p:cNvSpPr>
            <a:spLocks noGrp="1"/>
          </p:cNvSpPr>
          <p:nvPr>
            <p:ph type="sldNum" sz="quarter" idx="12"/>
          </p:nvPr>
        </p:nvSpPr>
        <p:spPr/>
        <p:txBody>
          <a:bodyPr/>
          <a:lstStyle>
            <a:lvl1pPr>
              <a:defRPr>
                <a:solidFill>
                  <a:srgbClr val="FFFFFF"/>
                </a:solidFill>
              </a:defRPr>
            </a:lvl1pPr>
            <a:extLst/>
          </a:lstStyle>
          <a:p>
            <a:fld id="{725C68B6-61C2-468F-89AB-4B9F7531AA68}"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extLs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1481329"/>
            <a:ext cx="8229600" cy="4386071"/>
          </a:xfrm>
        </p:spPr>
        <p:txBody>
          <a:bodyPr vert="eaVert"/>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5B106E36-FD25-4E2D-B0AA-010F637433A0}" type="datetimeFigureOut">
              <a:rPr lang="ru-RU" smtClean="0"/>
              <a:pPr/>
              <a:t>23.01.2018</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725C68B6-61C2-468F-89AB-4B9F7531AA68}"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844013" y="274640"/>
            <a:ext cx="1777470" cy="5592761"/>
          </a:xfrm>
        </p:spPr>
        <p:txBody>
          <a:bodyPr vert="eaVert"/>
          <a:lstStyle>
            <a:extLs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274641"/>
            <a:ext cx="6324600" cy="5592760"/>
          </a:xfrm>
        </p:spPr>
        <p:txBody>
          <a:bodyPr vert="eaVert"/>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5B106E36-FD25-4E2D-B0AA-010F637433A0}" type="datetimeFigureOut">
              <a:rPr lang="ru-RU" smtClean="0"/>
              <a:pPr/>
              <a:t>23.01.2018</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725C68B6-61C2-468F-89AB-4B9F7531AA68}"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3" name="Содержимое 2"/>
          <p:cNvSpPr>
            <a:spLocks noGrp="1"/>
          </p:cNvSpPr>
          <p:nvPr>
            <p:ph idx="1"/>
          </p:nvPr>
        </p:nvSpPr>
        <p:spPr/>
        <p:txBody>
          <a:bodyPr/>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5B106E36-FD25-4E2D-B0AA-010F637433A0}" type="datetimeFigureOut">
              <a:rPr lang="ru-RU" smtClean="0"/>
              <a:pPr/>
              <a:t>23.01.2018</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725C68B6-61C2-468F-89AB-4B9F7531AA68}" type="slidenum">
              <a:rPr lang="ru-RU" smtClean="0"/>
              <a:pPr/>
              <a:t>‹#›</a:t>
            </a:fld>
            <a:endParaRPr lang="ru-RU"/>
          </a:p>
        </p:txBody>
      </p:sp>
      <p:sp>
        <p:nvSpPr>
          <p:cNvPr id="7" name="Заголовок 6"/>
          <p:cNvSpPr>
            <a:spLocks noGrp="1"/>
          </p:cNvSpPr>
          <p:nvPr>
            <p:ph type="title"/>
          </p:nvPr>
        </p:nvSpPr>
        <p:spPr/>
        <p:txBody>
          <a:bodyPr rtlCol="0"/>
          <a:lstStyle>
            <a:extLst/>
          </a:lstStyle>
          <a:p>
            <a:r>
              <a:rPr kumimoji="0" lang="ru-RU" smtClean="0"/>
              <a:t>Образец заголовка</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bg>
      <p:bgRef idx="1002">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extLst/>
          </a:lstStyle>
          <a:p>
            <a:fld id="{5B106E36-FD25-4E2D-B0AA-010F637433A0}" type="datetimeFigureOut">
              <a:rPr lang="ru-RU" smtClean="0"/>
              <a:pPr/>
              <a:t>23.01.2018</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725C68B6-61C2-468F-89AB-4B9F7531AA68}" type="slidenum">
              <a:rPr lang="ru-RU" smtClean="0"/>
              <a:pPr/>
              <a:t>‹#›</a:t>
            </a:fld>
            <a:endParaRPr lang="ru-RU"/>
          </a:p>
        </p:txBody>
      </p:sp>
      <p:sp>
        <p:nvSpPr>
          <p:cNvPr id="7" name="Нашивка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Нашивка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bg>
      <p:bgRef idx="1002">
        <a:schemeClr val="bg1"/>
      </p:bgRef>
    </p:bg>
    <p:spTree>
      <p:nvGrpSpPr>
        <p:cNvPr id="1" name=""/>
        <p:cNvGrpSpPr/>
        <p:nvPr/>
      </p:nvGrpSpPr>
      <p:grpSpPr>
        <a:xfrm>
          <a:off x="0" y="0"/>
          <a:ext cx="0" cy="0"/>
          <a:chOff x="0" y="0"/>
          <a:chExt cx="0" cy="0"/>
        </a:xfrm>
      </p:grpSpPr>
      <p:sp>
        <p:nvSpPr>
          <p:cNvPr id="3" name="Содержимое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Содержимое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extLst/>
          </a:lstStyle>
          <a:p>
            <a:fld id="{5B106E36-FD25-4E2D-B0AA-010F637433A0}" type="datetimeFigureOut">
              <a:rPr lang="ru-RU" smtClean="0"/>
              <a:pPr/>
              <a:t>23.01.2018</a:t>
            </a:fld>
            <a:endParaRPr lang="ru-RU"/>
          </a:p>
        </p:txBody>
      </p:sp>
      <p:sp>
        <p:nvSpPr>
          <p:cNvPr id="6" name="Нижний колонтитул 5"/>
          <p:cNvSpPr>
            <a:spLocks noGrp="1"/>
          </p:cNvSpPr>
          <p:nvPr>
            <p:ph type="ftr" sz="quarter" idx="11"/>
          </p:nvPr>
        </p:nvSpPr>
        <p:spPr/>
        <p:txBody>
          <a:bodyPr/>
          <a:lstStyle>
            <a:extLst/>
          </a:lstStyle>
          <a:p>
            <a:endParaRPr lang="ru-RU"/>
          </a:p>
        </p:txBody>
      </p:sp>
      <p:sp>
        <p:nvSpPr>
          <p:cNvPr id="7" name="Номер слайда 6"/>
          <p:cNvSpPr>
            <a:spLocks noGrp="1"/>
          </p:cNvSpPr>
          <p:nvPr>
            <p:ph type="sldNum" sz="quarter" idx="12"/>
          </p:nvPr>
        </p:nvSpPr>
        <p:spPr/>
        <p:txBody>
          <a:bodyPr/>
          <a:lstStyle>
            <a:extLst/>
          </a:lstStyle>
          <a:p>
            <a:fld id="{725C68B6-61C2-468F-89AB-4B9F7531AA68}" type="slidenum">
              <a:rPr lang="ru-RU" smtClean="0"/>
              <a:pPr/>
              <a:t>‹#›</a:t>
            </a:fld>
            <a:endParaRPr lang="ru-RU"/>
          </a:p>
        </p:txBody>
      </p:sp>
      <p:sp>
        <p:nvSpPr>
          <p:cNvPr id="8" name="Заголовок 7"/>
          <p:cNvSpPr>
            <a:spLocks noGrp="1"/>
          </p:cNvSpPr>
          <p:nvPr>
            <p:ph type="title"/>
          </p:nvPr>
        </p:nvSpPr>
        <p:spPr/>
        <p:txBody>
          <a:bodyPr rtlCol="0"/>
          <a:lstStyle>
            <a:extLst/>
          </a:lstStyle>
          <a:p>
            <a:r>
              <a:rPr kumimoji="0" lang="ru-RU" smtClean="0"/>
              <a:t>Образец заголовка</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Сравнение">
    <p:bg>
      <p:bgRef idx="1003">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8229600" cy="1143000"/>
          </a:xfrm>
        </p:spPr>
        <p:txBody>
          <a:bodyPr anchor="ctr"/>
          <a:lstStyle>
            <a:lvl1pPr>
              <a:defRPr/>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ru-RU" smtClean="0"/>
              <a:t>Образец текста</a:t>
            </a:r>
          </a:p>
        </p:txBody>
      </p:sp>
      <p:sp>
        <p:nvSpPr>
          <p:cNvPr id="5" name="Содержимое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Содержимое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0"/>
          </p:nvPr>
        </p:nvSpPr>
        <p:spPr/>
        <p:txBody>
          <a:bodyPr/>
          <a:lstStyle>
            <a:extLst/>
          </a:lstStyle>
          <a:p>
            <a:fld id="{5B106E36-FD25-4E2D-B0AA-010F637433A0}" type="datetimeFigureOut">
              <a:rPr lang="ru-RU" smtClean="0"/>
              <a:pPr/>
              <a:t>23.01.2018</a:t>
            </a:fld>
            <a:endParaRPr lang="ru-RU"/>
          </a:p>
        </p:txBody>
      </p:sp>
      <p:sp>
        <p:nvSpPr>
          <p:cNvPr id="8" name="Нижний колонтитул 7"/>
          <p:cNvSpPr>
            <a:spLocks noGrp="1"/>
          </p:cNvSpPr>
          <p:nvPr>
            <p:ph type="ftr" sz="quarter" idx="11"/>
          </p:nvPr>
        </p:nvSpPr>
        <p:spPr/>
        <p:txBody>
          <a:bodyPr/>
          <a:lstStyle>
            <a:extLst/>
          </a:lstStyle>
          <a:p>
            <a:endParaRPr lang="ru-RU"/>
          </a:p>
        </p:txBody>
      </p:sp>
      <p:sp>
        <p:nvSpPr>
          <p:cNvPr id="9" name="Номер слайда 8"/>
          <p:cNvSpPr>
            <a:spLocks noGrp="1"/>
          </p:cNvSpPr>
          <p:nvPr>
            <p:ph type="sldNum" sz="quarter" idx="12"/>
          </p:nvPr>
        </p:nvSpPr>
        <p:spPr/>
        <p:txBody>
          <a:bodyPr/>
          <a:lstStyle>
            <a:extLst/>
          </a:lstStyle>
          <a:p>
            <a:fld id="{725C68B6-61C2-468F-89AB-4B9F7531AA68}" type="slidenum">
              <a:rPr lang="ru-RU" smtClean="0"/>
              <a:pPr/>
              <a:t>‹#›</a:t>
            </a:fld>
            <a:endParaRPr lang="ru-RU"/>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bg>
      <p:bgRef idx="1002">
        <a:schemeClr val="bg1"/>
      </p:bgRef>
    </p:bg>
    <p:spTree>
      <p:nvGrpSpPr>
        <p:cNvPr id="1" name=""/>
        <p:cNvGrpSpPr/>
        <p:nvPr/>
      </p:nvGrpSpPr>
      <p:grpSpPr>
        <a:xfrm>
          <a:off x="0" y="0"/>
          <a:ext cx="0" cy="0"/>
          <a:chOff x="0" y="0"/>
          <a:chExt cx="0" cy="0"/>
        </a:xfrm>
      </p:grpSpPr>
      <p:sp>
        <p:nvSpPr>
          <p:cNvPr id="3" name="Дата 2"/>
          <p:cNvSpPr>
            <a:spLocks noGrp="1"/>
          </p:cNvSpPr>
          <p:nvPr>
            <p:ph type="dt" sz="half" idx="10"/>
          </p:nvPr>
        </p:nvSpPr>
        <p:spPr/>
        <p:txBody>
          <a:bodyPr/>
          <a:lstStyle>
            <a:extLst/>
          </a:lstStyle>
          <a:p>
            <a:fld id="{5B106E36-FD25-4E2D-B0AA-010F637433A0}" type="datetimeFigureOut">
              <a:rPr lang="ru-RU" smtClean="0"/>
              <a:pPr/>
              <a:t>23.01.2018</a:t>
            </a:fld>
            <a:endParaRPr lang="ru-RU"/>
          </a:p>
        </p:txBody>
      </p:sp>
      <p:sp>
        <p:nvSpPr>
          <p:cNvPr id="4" name="Нижний колонтитул 3"/>
          <p:cNvSpPr>
            <a:spLocks noGrp="1"/>
          </p:cNvSpPr>
          <p:nvPr>
            <p:ph type="ftr" sz="quarter" idx="11"/>
          </p:nvPr>
        </p:nvSpPr>
        <p:spPr/>
        <p:txBody>
          <a:bodyPr/>
          <a:lstStyle>
            <a:extLst/>
          </a:lstStyle>
          <a:p>
            <a:endParaRPr lang="ru-RU"/>
          </a:p>
        </p:txBody>
      </p:sp>
      <p:sp>
        <p:nvSpPr>
          <p:cNvPr id="5" name="Номер слайда 4"/>
          <p:cNvSpPr>
            <a:spLocks noGrp="1"/>
          </p:cNvSpPr>
          <p:nvPr>
            <p:ph type="sldNum" sz="quarter" idx="12"/>
          </p:nvPr>
        </p:nvSpPr>
        <p:spPr/>
        <p:txBody>
          <a:bodyPr/>
          <a:lstStyle>
            <a:extLst/>
          </a:lstStyle>
          <a:p>
            <a:fld id="{725C68B6-61C2-468F-89AB-4B9F7531AA68}" type="slidenum">
              <a:rPr lang="ru-RU" smtClean="0"/>
              <a:pPr/>
              <a:t>‹#›</a:t>
            </a:fld>
            <a:endParaRPr lang="ru-RU"/>
          </a:p>
        </p:txBody>
      </p:sp>
      <p:sp>
        <p:nvSpPr>
          <p:cNvPr id="6" name="Заголовок 5"/>
          <p:cNvSpPr>
            <a:spLocks noGrp="1"/>
          </p:cNvSpPr>
          <p:nvPr>
            <p:ph type="title"/>
          </p:nvPr>
        </p:nvSpPr>
        <p:spPr/>
        <p:txBody>
          <a:bodyPr rtlCol="0"/>
          <a:lstStyle>
            <a:extLst/>
          </a:lstStyle>
          <a:p>
            <a:r>
              <a:rPr kumimoji="0" lang="ru-RU" smtClean="0"/>
              <a:t>Образец заголовка</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extLst/>
          </a:lstStyle>
          <a:p>
            <a:fld id="{5B106E36-FD25-4E2D-B0AA-010F637433A0}" type="datetimeFigureOut">
              <a:rPr lang="ru-RU" smtClean="0"/>
              <a:pPr/>
              <a:t>23.01.2018</a:t>
            </a:fld>
            <a:endParaRPr lang="ru-RU"/>
          </a:p>
        </p:txBody>
      </p:sp>
      <p:sp>
        <p:nvSpPr>
          <p:cNvPr id="3" name="Нижний колонтитул 2"/>
          <p:cNvSpPr>
            <a:spLocks noGrp="1"/>
          </p:cNvSpPr>
          <p:nvPr>
            <p:ph type="ftr" sz="quarter" idx="11"/>
          </p:nvPr>
        </p:nvSpPr>
        <p:spPr/>
        <p:txBody>
          <a:bodyPr/>
          <a:lstStyle>
            <a:extLst/>
          </a:lstStyle>
          <a:p>
            <a:endParaRPr lang="ru-RU"/>
          </a:p>
        </p:txBody>
      </p:sp>
      <p:sp>
        <p:nvSpPr>
          <p:cNvPr id="4" name="Номер слайда 3"/>
          <p:cNvSpPr>
            <a:spLocks noGrp="1"/>
          </p:cNvSpPr>
          <p:nvPr>
            <p:ph type="sldNum" sz="quarter" idx="12"/>
          </p:nvPr>
        </p:nvSpPr>
        <p:spPr/>
        <p:txBody>
          <a:bodyPr/>
          <a:lstStyle>
            <a:extLst/>
          </a:lstStyle>
          <a:p>
            <a:fld id="{725C68B6-61C2-468F-89AB-4B9F7531AA68}"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bg>
      <p:bgRef idx="1003">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ru-RU" smtClean="0"/>
              <a:t>Образец заголовка</a:t>
            </a:r>
            <a:endParaRPr kumimoji="0" lang="en-US"/>
          </a:p>
        </p:txBody>
      </p:sp>
      <p:sp>
        <p:nvSpPr>
          <p:cNvPr id="3" name="Текст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ru-RU" smtClean="0"/>
              <a:t>Образец текста</a:t>
            </a:r>
          </a:p>
        </p:txBody>
      </p:sp>
      <p:sp>
        <p:nvSpPr>
          <p:cNvPr id="4" name="Содержимое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a:xfrm>
            <a:off x="6727032" y="6407944"/>
            <a:ext cx="1920240" cy="365760"/>
          </a:xfrm>
        </p:spPr>
        <p:txBody>
          <a:bodyPr/>
          <a:lstStyle>
            <a:extLst/>
          </a:lstStyle>
          <a:p>
            <a:fld id="{5B106E36-FD25-4E2D-B0AA-010F637433A0}" type="datetimeFigureOut">
              <a:rPr lang="ru-RU" smtClean="0"/>
              <a:pPr/>
              <a:t>23.01.2018</a:t>
            </a:fld>
            <a:endParaRPr lang="ru-RU"/>
          </a:p>
        </p:txBody>
      </p:sp>
      <p:sp>
        <p:nvSpPr>
          <p:cNvPr id="6" name="Нижний колонтитул 5"/>
          <p:cNvSpPr>
            <a:spLocks noGrp="1"/>
          </p:cNvSpPr>
          <p:nvPr>
            <p:ph type="ftr" sz="quarter" idx="11"/>
          </p:nvPr>
        </p:nvSpPr>
        <p:spPr/>
        <p:txBody>
          <a:bodyPr/>
          <a:lstStyle>
            <a:extLst/>
          </a:lstStyle>
          <a:p>
            <a:endParaRPr lang="ru-RU"/>
          </a:p>
        </p:txBody>
      </p:sp>
      <p:sp>
        <p:nvSpPr>
          <p:cNvPr id="7" name="Номер слайда 6"/>
          <p:cNvSpPr>
            <a:spLocks noGrp="1"/>
          </p:cNvSpPr>
          <p:nvPr>
            <p:ph type="sldNum" sz="quarter" idx="12"/>
          </p:nvPr>
        </p:nvSpPr>
        <p:spPr/>
        <p:txBody>
          <a:bodyPr/>
          <a:lstStyle>
            <a:extLst/>
          </a:lstStyle>
          <a:p>
            <a:fld id="{725C68B6-61C2-468F-89AB-4B9F7531AA68}" type="slidenum">
              <a:rPr lang="ru-RU" smtClean="0"/>
              <a:pPr/>
              <a:t>‹#›</a:t>
            </a:fld>
            <a:endParaRPr lang="ru-RU"/>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bg>
      <p:bgRef idx="1002">
        <a:schemeClr val="bg1"/>
      </p:bgRef>
    </p:bg>
    <p:spTree>
      <p:nvGrpSpPr>
        <p:cNvPr id="1" name=""/>
        <p:cNvGrpSpPr/>
        <p:nvPr/>
      </p:nvGrpSpPr>
      <p:grpSpPr>
        <a:xfrm>
          <a:off x="0" y="0"/>
          <a:ext cx="0" cy="0"/>
          <a:chOff x="0" y="0"/>
          <a:chExt cx="0" cy="0"/>
        </a:xfrm>
      </p:grpSpPr>
      <p:sp>
        <p:nvSpPr>
          <p:cNvPr id="4" name="Текст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ru-RU" smtClean="0"/>
              <a:t>Образец текста</a:t>
            </a:r>
          </a:p>
        </p:txBody>
      </p:sp>
      <p:sp>
        <p:nvSpPr>
          <p:cNvPr id="3" name="Рисунок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ru-RU" smtClean="0"/>
              <a:t>Вставка рисунка</a:t>
            </a:r>
            <a:endParaRPr kumimoji="0" lang="en-US" dirty="0"/>
          </a:p>
        </p:txBody>
      </p:sp>
      <p:sp>
        <p:nvSpPr>
          <p:cNvPr id="5" name="Дата 4"/>
          <p:cNvSpPr>
            <a:spLocks noGrp="1"/>
          </p:cNvSpPr>
          <p:nvPr>
            <p:ph type="dt" sz="half" idx="10"/>
          </p:nvPr>
        </p:nvSpPr>
        <p:spPr/>
        <p:txBody>
          <a:bodyPr/>
          <a:lstStyle>
            <a:lvl1pPr>
              <a:defRPr>
                <a:solidFill>
                  <a:schemeClr val="tx1"/>
                </a:solidFill>
              </a:defRPr>
            </a:lvl1pPr>
            <a:extLst/>
          </a:lstStyle>
          <a:p>
            <a:fld id="{5B106E36-FD25-4E2D-B0AA-010F637433A0}" type="datetimeFigureOut">
              <a:rPr lang="ru-RU" smtClean="0"/>
              <a:pPr/>
              <a:t>23.01.2018</a:t>
            </a:fld>
            <a:endParaRPr lang="ru-RU"/>
          </a:p>
        </p:txBody>
      </p:sp>
      <p:sp>
        <p:nvSpPr>
          <p:cNvPr id="6" name="Нижний колонтитул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ru-RU"/>
          </a:p>
        </p:txBody>
      </p:sp>
      <p:sp>
        <p:nvSpPr>
          <p:cNvPr id="7" name="Номер слайда 6"/>
          <p:cNvSpPr>
            <a:spLocks noGrp="1"/>
          </p:cNvSpPr>
          <p:nvPr>
            <p:ph type="sldNum" sz="quarter" idx="12"/>
          </p:nvPr>
        </p:nvSpPr>
        <p:spPr/>
        <p:txBody>
          <a:bodyPr/>
          <a:lstStyle>
            <a:lvl1pPr>
              <a:defRPr>
                <a:solidFill>
                  <a:schemeClr val="tx1"/>
                </a:solidFill>
              </a:defRPr>
            </a:lvl1pPr>
            <a:extLst/>
          </a:lstStyle>
          <a:p>
            <a:fld id="{725C68B6-61C2-468F-89AB-4B9F7531AA68}" type="slidenum">
              <a:rPr lang="ru-RU" smtClean="0"/>
              <a:pPr/>
              <a:t>‹#›</a:t>
            </a:fld>
            <a:endParaRPr lang="ru-RU"/>
          </a:p>
        </p:txBody>
      </p:sp>
      <p:sp>
        <p:nvSpPr>
          <p:cNvPr id="2" name="Заголовок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ru-RU" smtClean="0"/>
              <a:t>Образец заголовка</a:t>
            </a:r>
            <a:endParaRPr kumimoji="0" lang="en-US"/>
          </a:p>
        </p:txBody>
      </p:sp>
      <p:sp>
        <p:nvSpPr>
          <p:cNvPr id="8" name="Полилиния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Полилиния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Прямоугольный треугольник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Прямая соединительная линия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Нашивка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Нашивка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Полилиния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Полилиния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Прямоугольный треугольник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Прямая соединительная линия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Заголовок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ru-RU" smtClean="0"/>
              <a:t>Образец заголовка</a:t>
            </a:r>
            <a:endParaRPr kumimoji="0" lang="en-US"/>
          </a:p>
        </p:txBody>
      </p:sp>
      <p:sp>
        <p:nvSpPr>
          <p:cNvPr id="30" name="Текст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0" name="Дата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B106E36-FD25-4E2D-B0AA-010F637433A0}" type="datetimeFigureOut">
              <a:rPr lang="ru-RU" smtClean="0"/>
              <a:pPr/>
              <a:t>23.01.2018</a:t>
            </a:fld>
            <a:endParaRPr lang="ru-RU"/>
          </a:p>
        </p:txBody>
      </p:sp>
      <p:sp>
        <p:nvSpPr>
          <p:cNvPr id="22" name="Нижний колонтитул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ru-RU"/>
          </a:p>
        </p:txBody>
      </p:sp>
      <p:sp>
        <p:nvSpPr>
          <p:cNvPr id="18" name="Номер слайда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725C68B6-61C2-468F-89AB-4B9F7531AA68}"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3214678" y="3643314"/>
            <a:ext cx="5786478" cy="1603344"/>
          </a:xfrm>
        </p:spPr>
        <p:txBody>
          <a:bodyPr>
            <a:normAutofit/>
          </a:bodyPr>
          <a:lstStyle/>
          <a:p>
            <a:pPr algn="just"/>
            <a:r>
              <a:rPr lang="kk-KZ" sz="2400" dirty="0" smtClean="0">
                <a:solidFill>
                  <a:schemeClr val="tx1"/>
                </a:solidFill>
                <a:latin typeface="Palatino Linotype" pitchFamily="18" charset="0"/>
              </a:rPr>
              <a:t>                               </a:t>
            </a:r>
            <a:r>
              <a:rPr lang="kk-KZ" sz="1800" dirty="0" smtClean="0">
                <a:solidFill>
                  <a:schemeClr val="tx1"/>
                </a:solidFill>
                <a:latin typeface="Palatino Linotype" pitchFamily="18" charset="0"/>
              </a:rPr>
              <a:t>Орындаған: Базарбекова М.</a:t>
            </a:r>
          </a:p>
          <a:p>
            <a:pPr algn="just"/>
            <a:r>
              <a:rPr lang="kk-KZ" sz="1800" dirty="0" smtClean="0">
                <a:solidFill>
                  <a:schemeClr val="tx1"/>
                </a:solidFill>
                <a:latin typeface="Palatino Linotype" pitchFamily="18" charset="0"/>
              </a:rPr>
              <a:t>                                                 </a:t>
            </a:r>
            <a:r>
              <a:rPr lang="en-US" sz="1800" dirty="0" smtClean="0">
                <a:solidFill>
                  <a:schemeClr val="tx1"/>
                </a:solidFill>
                <a:latin typeface="Palatino Linotype" pitchFamily="18" charset="0"/>
              </a:rPr>
              <a:t>          </a:t>
            </a:r>
            <a:r>
              <a:rPr lang="kk-KZ" sz="1800" dirty="0" smtClean="0">
                <a:solidFill>
                  <a:schemeClr val="tx1"/>
                </a:solidFill>
                <a:latin typeface="Palatino Linotype" pitchFamily="18" charset="0"/>
              </a:rPr>
              <a:t>  </a:t>
            </a:r>
            <a:r>
              <a:rPr lang="en-US" sz="1800" dirty="0" smtClean="0">
                <a:solidFill>
                  <a:schemeClr val="tx1"/>
                </a:solidFill>
                <a:latin typeface="Palatino Linotype" pitchFamily="18" charset="0"/>
              </a:rPr>
              <a:t>   </a:t>
            </a:r>
            <a:r>
              <a:rPr lang="kk-KZ" sz="1800" dirty="0" smtClean="0">
                <a:solidFill>
                  <a:schemeClr val="tx1"/>
                </a:solidFill>
                <a:latin typeface="Palatino Linotype" pitchFamily="18" charset="0"/>
              </a:rPr>
              <a:t>Болатханова Ж.</a:t>
            </a:r>
          </a:p>
          <a:p>
            <a:pPr algn="just"/>
            <a:r>
              <a:rPr lang="kk-KZ" sz="1800" dirty="0" smtClean="0">
                <a:solidFill>
                  <a:schemeClr val="tx1"/>
                </a:solidFill>
                <a:latin typeface="Palatino Linotype" pitchFamily="18" charset="0"/>
              </a:rPr>
              <a:t>                                                   </a:t>
            </a:r>
            <a:r>
              <a:rPr lang="en-US" sz="1800" dirty="0" smtClean="0">
                <a:solidFill>
                  <a:schemeClr val="tx1"/>
                </a:solidFill>
                <a:latin typeface="Palatino Linotype" pitchFamily="18" charset="0"/>
              </a:rPr>
              <a:t>             </a:t>
            </a:r>
            <a:r>
              <a:rPr lang="kk-KZ" sz="1800" dirty="0" smtClean="0">
                <a:solidFill>
                  <a:schemeClr val="tx1"/>
                </a:solidFill>
                <a:latin typeface="Palatino Linotype" pitchFamily="18" charset="0"/>
              </a:rPr>
              <a:t>Кажикаримова С.</a:t>
            </a:r>
          </a:p>
          <a:p>
            <a:pPr algn="just"/>
            <a:r>
              <a:rPr lang="kk-KZ" sz="1800" dirty="0" smtClean="0">
                <a:solidFill>
                  <a:schemeClr val="tx1"/>
                </a:solidFill>
                <a:latin typeface="Palatino Linotype" pitchFamily="18" charset="0"/>
              </a:rPr>
              <a:t>                             </a:t>
            </a:r>
            <a:r>
              <a:rPr lang="en-US" sz="1800" dirty="0" smtClean="0">
                <a:solidFill>
                  <a:schemeClr val="tx1"/>
                </a:solidFill>
                <a:latin typeface="Palatino Linotype" pitchFamily="18" charset="0"/>
              </a:rPr>
              <a:t>            </a:t>
            </a:r>
            <a:r>
              <a:rPr lang="kk-KZ" sz="1800" dirty="0" smtClean="0">
                <a:solidFill>
                  <a:schemeClr val="tx1"/>
                </a:solidFill>
                <a:latin typeface="Palatino Linotype" pitchFamily="18" charset="0"/>
              </a:rPr>
              <a:t>  Тексерген:  Гусманова Ф.Р.</a:t>
            </a:r>
          </a:p>
          <a:p>
            <a:pPr algn="just"/>
            <a:endParaRPr lang="ru-RU" sz="2400" dirty="0">
              <a:latin typeface="Palatino Linotype" pitchFamily="18" charset="0"/>
            </a:endParaRPr>
          </a:p>
        </p:txBody>
      </p:sp>
      <p:pic>
        <p:nvPicPr>
          <p:cNvPr id="15362" name="Picture 2" descr="Картинки по запросу лого казну"/>
          <p:cNvPicPr>
            <a:picLocks noChangeAspect="1" noChangeArrowheads="1"/>
          </p:cNvPicPr>
          <p:nvPr/>
        </p:nvPicPr>
        <p:blipFill>
          <a:blip r:embed="rId2" cstate="print"/>
          <a:srcRect/>
          <a:stretch>
            <a:fillRect/>
          </a:stretch>
        </p:blipFill>
        <p:spPr bwMode="auto">
          <a:xfrm>
            <a:off x="500034" y="31070"/>
            <a:ext cx="1643042" cy="1611980"/>
          </a:xfrm>
          <a:prstGeom prst="rect">
            <a:avLst/>
          </a:prstGeom>
          <a:noFill/>
        </p:spPr>
      </p:pic>
      <p:sp>
        <p:nvSpPr>
          <p:cNvPr id="15363" name="Rectangle 3"/>
          <p:cNvSpPr>
            <a:spLocks noChangeArrowheads="1"/>
          </p:cNvSpPr>
          <p:nvPr/>
        </p:nvSpPr>
        <p:spPr bwMode="auto">
          <a:xfrm>
            <a:off x="2367192" y="500042"/>
            <a:ext cx="6348212" cy="83099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kk-KZ" sz="1600" b="1" i="0" u="none" strike="noStrike" cap="none" normalizeH="0" baseline="0" dirty="0" smtClean="0">
                <a:ln>
                  <a:noFill/>
                </a:ln>
                <a:solidFill>
                  <a:schemeClr val="tx1"/>
                </a:solidFill>
                <a:effectLst/>
                <a:latin typeface="Palatino Linotype" pitchFamily="18" charset="0"/>
                <a:ea typeface="Times New Roman" pitchFamily="18" charset="0"/>
                <a:cs typeface="Times New Roman" pitchFamily="18" charset="0"/>
              </a:rPr>
              <a:t>ӘЛ-ФАРАБИ АТЫНДАҒЫ ҚАЗАҚ ҰЛТТЫҚ УНИВЕРСИТЕТІ</a:t>
            </a:r>
            <a:endParaRPr kumimoji="0" lang="ru-RU" sz="1600" b="0" i="0" u="none" strike="noStrike" cap="none" normalizeH="0" baseline="0" dirty="0" smtClean="0">
              <a:ln>
                <a:noFill/>
              </a:ln>
              <a:solidFill>
                <a:schemeClr val="tx1"/>
              </a:solidFill>
              <a:effectLst/>
              <a:latin typeface="Palatino Linotype" pitchFamily="18"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kk-KZ" sz="1600" b="1" i="0" u="none" strike="noStrike" cap="none" normalizeH="0" baseline="0" dirty="0" smtClean="0">
                <a:ln>
                  <a:noFill/>
                </a:ln>
                <a:solidFill>
                  <a:schemeClr val="tx1"/>
                </a:solidFill>
                <a:effectLst/>
                <a:latin typeface="Palatino Linotype" pitchFamily="18" charset="0"/>
                <a:ea typeface="Times New Roman" pitchFamily="18" charset="0"/>
                <a:cs typeface="Times New Roman" pitchFamily="18" charset="0"/>
              </a:rPr>
              <a:t>МЕХАНИКА МЕН МАТЕМАТИКА</a:t>
            </a:r>
            <a:r>
              <a:rPr kumimoji="0" lang="en-US" sz="1600" b="1" i="0" u="none" strike="noStrike" cap="none" normalizeH="0" baseline="0" dirty="0" smtClean="0">
                <a:ln>
                  <a:noFill/>
                </a:ln>
                <a:solidFill>
                  <a:schemeClr val="tx1"/>
                </a:solidFill>
                <a:effectLst/>
                <a:latin typeface="Palatino Linotype" pitchFamily="18" charset="0"/>
                <a:ea typeface="Times New Roman" pitchFamily="18" charset="0"/>
                <a:cs typeface="Times New Roman" pitchFamily="18" charset="0"/>
              </a:rPr>
              <a:t> </a:t>
            </a:r>
            <a:r>
              <a:rPr kumimoji="0" lang="kk-KZ" sz="1600" b="1" i="0" u="none" strike="noStrike" cap="none" normalizeH="0" baseline="0" dirty="0" smtClean="0">
                <a:ln>
                  <a:noFill/>
                </a:ln>
                <a:solidFill>
                  <a:schemeClr val="tx1"/>
                </a:solidFill>
                <a:effectLst/>
                <a:latin typeface="Palatino Linotype" pitchFamily="18" charset="0"/>
                <a:ea typeface="Times New Roman" pitchFamily="18" charset="0"/>
                <a:cs typeface="Times New Roman" pitchFamily="18" charset="0"/>
              </a:rPr>
              <a:t>ФАКУЛЬТЕТІ</a:t>
            </a:r>
            <a:endParaRPr kumimoji="0" lang="ru-RU" sz="1600" b="0" i="0" u="none" strike="noStrike" cap="none" normalizeH="0" baseline="0" dirty="0" smtClean="0">
              <a:ln>
                <a:noFill/>
              </a:ln>
              <a:solidFill>
                <a:schemeClr val="tx1"/>
              </a:solidFill>
              <a:effectLst/>
              <a:latin typeface="Palatino Linotype" pitchFamily="18"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kk-KZ" sz="1600" b="1" i="0" u="none" strike="noStrike" cap="none" normalizeH="0" baseline="0" dirty="0" smtClean="0">
                <a:ln>
                  <a:noFill/>
                </a:ln>
                <a:solidFill>
                  <a:schemeClr val="tx1"/>
                </a:solidFill>
                <a:effectLst/>
                <a:latin typeface="Palatino Linotype" pitchFamily="18" charset="0"/>
                <a:ea typeface="Times New Roman" pitchFamily="18" charset="0"/>
                <a:cs typeface="Times New Roman" pitchFamily="18" charset="0"/>
              </a:rPr>
              <a:t>ИНФОРМАТИКА КАФЕДРАСЫ</a:t>
            </a:r>
            <a:endParaRPr kumimoji="0" lang="kk-KZ" sz="1600" b="0" i="0" u="none" strike="noStrike" cap="none" normalizeH="0" baseline="0" dirty="0" smtClean="0">
              <a:ln>
                <a:noFill/>
              </a:ln>
              <a:solidFill>
                <a:schemeClr val="tx1"/>
              </a:solidFill>
              <a:effectLst/>
              <a:latin typeface="Palatino Linotype" pitchFamily="18" charset="0"/>
              <a:cs typeface="Arial" pitchFamily="34" charset="0"/>
            </a:endParaRPr>
          </a:p>
        </p:txBody>
      </p:sp>
      <p:sp>
        <p:nvSpPr>
          <p:cNvPr id="6" name="Прямоугольник 5"/>
          <p:cNvSpPr/>
          <p:nvPr/>
        </p:nvSpPr>
        <p:spPr>
          <a:xfrm>
            <a:off x="1142976" y="1714488"/>
            <a:ext cx="7500958" cy="2246769"/>
          </a:xfrm>
          <a:prstGeom prst="rect">
            <a:avLst/>
          </a:prstGeom>
        </p:spPr>
        <p:txBody>
          <a:bodyPr wrap="square">
            <a:spAutoFit/>
          </a:bodyPr>
          <a:lstStyle/>
          <a:p>
            <a:pPr algn="ctr"/>
            <a:r>
              <a:rPr lang="kk-KZ" sz="2400" dirty="0" smtClean="0">
                <a:latin typeface="Palatino Linotype" pitchFamily="18" charset="0"/>
                <a:cs typeface="Times New Roman" pitchFamily="18" charset="0"/>
              </a:rPr>
              <a:t>№1 зертханалық жұмыс</a:t>
            </a:r>
            <a:r>
              <a:rPr lang="kk-KZ" sz="2800" dirty="0" smtClean="0">
                <a:latin typeface="Palatino Linotype" pitchFamily="18" charset="0"/>
                <a:cs typeface="Times New Roman" pitchFamily="18" charset="0"/>
              </a:rPr>
              <a:t/>
            </a:r>
            <a:br>
              <a:rPr lang="kk-KZ" sz="2800" dirty="0" smtClean="0">
                <a:latin typeface="Palatino Linotype" pitchFamily="18" charset="0"/>
                <a:cs typeface="Times New Roman" pitchFamily="18" charset="0"/>
              </a:rPr>
            </a:br>
            <a:r>
              <a:rPr lang="kk-KZ" sz="2800" dirty="0" smtClean="0">
                <a:latin typeface="Palatino Linotype" pitchFamily="18" charset="0"/>
                <a:cs typeface="Times New Roman" pitchFamily="18" charset="0"/>
              </a:rPr>
              <a:t>Классикалық анықтаудың мәселесі.</a:t>
            </a:r>
            <a:br>
              <a:rPr lang="kk-KZ" sz="2800" dirty="0" smtClean="0">
                <a:latin typeface="Palatino Linotype" pitchFamily="18" charset="0"/>
                <a:cs typeface="Times New Roman" pitchFamily="18" charset="0"/>
              </a:rPr>
            </a:br>
            <a:r>
              <a:rPr lang="kk-KZ" sz="2800" dirty="0" smtClean="0">
                <a:latin typeface="Palatino Linotype" pitchFamily="18" charset="0"/>
                <a:cs typeface="Times New Roman" pitchFamily="18" charset="0"/>
              </a:rPr>
              <a:t>ШЕШІМ ҚАБЫЛДАУДЫҢ СТАТИСТИКАЛЫҚ КРИТЕРИЙЛЕРІ</a:t>
            </a:r>
            <a:r>
              <a:rPr lang="kk-KZ" sz="3600" dirty="0" smtClean="0">
                <a:latin typeface="Palatino Linotype" pitchFamily="18" charset="0"/>
              </a:rPr>
              <a:t/>
            </a:r>
            <a:br>
              <a:rPr lang="kk-KZ" sz="3600" dirty="0" smtClean="0">
                <a:latin typeface="Palatino Linotype" pitchFamily="18" charset="0"/>
              </a:rPr>
            </a:br>
            <a:endParaRPr lang="kk-KZ" sz="2800" dirty="0"/>
          </a:p>
        </p:txBody>
      </p:sp>
      <p:sp>
        <p:nvSpPr>
          <p:cNvPr id="7" name="Прямоугольник 6"/>
          <p:cNvSpPr/>
          <p:nvPr/>
        </p:nvSpPr>
        <p:spPr>
          <a:xfrm>
            <a:off x="3357554" y="6000768"/>
            <a:ext cx="2357454" cy="461665"/>
          </a:xfrm>
          <a:prstGeom prst="rect">
            <a:avLst/>
          </a:prstGeom>
        </p:spPr>
        <p:txBody>
          <a:bodyPr wrap="square">
            <a:spAutoFit/>
          </a:bodyPr>
          <a:lstStyle/>
          <a:p>
            <a:pPr algn="just"/>
            <a:r>
              <a:rPr lang="ru-RU" sz="2400" dirty="0" err="1" smtClean="0">
                <a:latin typeface="Palatino Linotype" pitchFamily="18" charset="0"/>
              </a:rPr>
              <a:t>Алматы</a:t>
            </a:r>
            <a:r>
              <a:rPr lang="ru-RU" sz="2400" dirty="0" smtClean="0">
                <a:latin typeface="Palatino Linotype" pitchFamily="18" charset="0"/>
              </a:rPr>
              <a:t>, 2018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Рисунок 10"/>
          <p:cNvPicPr/>
          <p:nvPr/>
        </p:nvPicPr>
        <p:blipFill rotWithShape="1">
          <a:blip r:embed="rId2"/>
          <a:srcRect l="35290" t="28840" r="29184" b="60212"/>
          <a:stretch/>
        </p:blipFill>
        <p:spPr bwMode="auto">
          <a:xfrm>
            <a:off x="1857356" y="3786190"/>
            <a:ext cx="4929222" cy="1285884"/>
          </a:xfrm>
          <a:prstGeom prst="rect">
            <a:avLst/>
          </a:prstGeom>
          <a:ln>
            <a:noFill/>
          </a:ln>
          <a:extLst>
            <a:ext uri="{53640926-AAD7-44D8-BBD7-CCE9431645EC}">
              <a14:shadowObscured xmlns:a14="http://schemas.microsoft.com/office/drawing/2010/main"/>
            </a:ext>
          </a:extLst>
        </p:spPr>
      </p:pic>
      <p:sp>
        <p:nvSpPr>
          <p:cNvPr id="2" name="Заголовок 2"/>
          <p:cNvSpPr txBox="1">
            <a:spLocks/>
          </p:cNvSpPr>
          <p:nvPr/>
        </p:nvSpPr>
        <p:spPr>
          <a:xfrm>
            <a:off x="571472" y="1000108"/>
            <a:ext cx="8229600" cy="725470"/>
          </a:xfrm>
          <a:prstGeom prst="rect">
            <a:avLst/>
          </a:prstGeom>
        </p:spPr>
        <p:txBody>
          <a:bodyPr/>
          <a:lstStyle/>
          <a:p>
            <a:pPr marR="0" lvl="0" indent="0" algn="ctr" fontAlgn="auto">
              <a:lnSpc>
                <a:spcPct val="100000"/>
              </a:lnSpc>
              <a:spcBef>
                <a:spcPct val="0"/>
              </a:spcBef>
              <a:spcAft>
                <a:spcPts val="0"/>
              </a:spcAft>
              <a:buClrTx/>
              <a:buSzTx/>
              <a:buFontTx/>
              <a:buNone/>
              <a:tabLst/>
              <a:defRPr/>
            </a:pPr>
            <a:endParaRPr lang="ru-RU" sz="2800" dirty="0">
              <a:latin typeface="Palatino Linotype" pitchFamily="18" charset="0"/>
              <a:cs typeface="Times New Roman" pitchFamily="18" charset="0"/>
            </a:endParaRPr>
          </a:p>
        </p:txBody>
      </p:sp>
      <p:sp>
        <p:nvSpPr>
          <p:cNvPr id="5" name="Прямоугольник 4"/>
          <p:cNvSpPr/>
          <p:nvPr/>
        </p:nvSpPr>
        <p:spPr>
          <a:xfrm>
            <a:off x="0" y="214290"/>
            <a:ext cx="9144000"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ct val="0"/>
              </a:spcBef>
              <a:spcAft>
                <a:spcPts val="0"/>
              </a:spcAft>
              <a:buClrTx/>
              <a:buSzTx/>
              <a:buFontTx/>
              <a:buNone/>
              <a:tabLst/>
              <a:defRPr/>
            </a:pPr>
            <a:r>
              <a:rPr lang="kk-KZ" sz="2400" dirty="0" smtClean="0">
                <a:latin typeface="Palatino Linotype" pitchFamily="18" charset="0"/>
                <a:cs typeface="Times New Roman" pitchFamily="18" charset="0"/>
              </a:rPr>
              <a:t>Шешімдерді қабылдау</a:t>
            </a:r>
          </a:p>
        </p:txBody>
      </p:sp>
      <p:sp>
        <p:nvSpPr>
          <p:cNvPr id="8" name="TextBox 7"/>
          <p:cNvSpPr txBox="1"/>
          <p:nvPr/>
        </p:nvSpPr>
        <p:spPr>
          <a:xfrm>
            <a:off x="214282" y="1500174"/>
            <a:ext cx="8286808" cy="1200329"/>
          </a:xfrm>
          <a:prstGeom prst="rect">
            <a:avLst/>
          </a:prstGeom>
          <a:noFill/>
        </p:spPr>
        <p:txBody>
          <a:bodyPr wrap="square" rtlCol="0">
            <a:spAutoFit/>
          </a:bodyPr>
          <a:lstStyle/>
          <a:p>
            <a:pPr algn="just"/>
            <a:r>
              <a:rPr lang="kk-KZ" dirty="0" smtClean="0">
                <a:latin typeface="Palatino Linotype" pitchFamily="18" charset="0"/>
              </a:rPr>
              <a:t>Неанман-Пирсон критерийлері, барынша ықтималдық және т.б. туралы күйі мен жоғалуы ықтималдығы туралы априорлы ақпарат болмаған жағдайда. K = 2 үшін Neumann-Pearson критерийіне негізделген шешімнің ережесі бар</a:t>
            </a:r>
            <a:endParaRPr lang="ru-RU" dirty="0">
              <a:latin typeface="Palatino Linotype" pitchFamily="18" charset="0"/>
            </a:endParaRPr>
          </a:p>
        </p:txBody>
      </p:sp>
      <p:pic>
        <p:nvPicPr>
          <p:cNvPr id="10" name="Рисунок 9"/>
          <p:cNvPicPr/>
          <p:nvPr/>
        </p:nvPicPr>
        <p:blipFill rotWithShape="1">
          <a:blip r:embed="rId3"/>
          <a:srcRect l="39435" t="42733" r="31891" b="46740"/>
          <a:stretch/>
        </p:blipFill>
        <p:spPr bwMode="auto">
          <a:xfrm>
            <a:off x="1857356" y="2571744"/>
            <a:ext cx="4714908" cy="1000132"/>
          </a:xfrm>
          <a:prstGeom prst="rect">
            <a:avLst/>
          </a:prstGeom>
          <a:ln>
            <a:noFill/>
          </a:ln>
          <a:extLst>
            <a:ext uri="{53640926-AAD7-44D8-BBD7-CCE9431645EC}">
              <a14:shadowObscured xmlns:a14="http://schemas.microsoft.com/office/drawing/2010/main"/>
            </a:ext>
          </a:extLst>
        </p:spPr>
      </p:pic>
      <p:sp>
        <p:nvSpPr>
          <p:cNvPr id="26625" name="Rectangle 1"/>
          <p:cNvSpPr>
            <a:spLocks noChangeArrowheads="1"/>
          </p:cNvSpPr>
          <p:nvPr/>
        </p:nvSpPr>
        <p:spPr bwMode="auto">
          <a:xfrm>
            <a:off x="0" y="3643314"/>
            <a:ext cx="9144000"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0850" defTabSz="914400" rtl="0" eaLnBrk="1" fontAlgn="base" latinLnBrk="0" hangingPunct="1">
              <a:lnSpc>
                <a:spcPct val="100000"/>
              </a:lnSpc>
              <a:spcBef>
                <a:spcPct val="0"/>
              </a:spcBef>
              <a:spcAft>
                <a:spcPct val="0"/>
              </a:spcAft>
              <a:buClrTx/>
              <a:buSzTx/>
              <a:buFontTx/>
              <a:buNone/>
              <a:tabLst/>
            </a:pPr>
            <a:r>
              <a:rPr lang="kk-KZ" sz="1600" dirty="0" smtClean="0">
                <a:latin typeface="Palatino Linotype" pitchFamily="18" charset="0"/>
              </a:rPr>
              <a:t>шегі P12 қате шешімінің ықтималдығы α шамасынан аспайтын етіп анықталады:</a:t>
            </a:r>
          </a:p>
        </p:txBody>
      </p:sp>
      <p:sp>
        <p:nvSpPr>
          <p:cNvPr id="12" name="Прямоугольник 11"/>
          <p:cNvSpPr/>
          <p:nvPr/>
        </p:nvSpPr>
        <p:spPr>
          <a:xfrm>
            <a:off x="428596" y="5143512"/>
            <a:ext cx="8429684" cy="646331"/>
          </a:xfrm>
          <a:prstGeom prst="rect">
            <a:avLst/>
          </a:prstGeom>
        </p:spPr>
        <p:txBody>
          <a:bodyPr wrap="square">
            <a:spAutoFit/>
          </a:bodyPr>
          <a:lstStyle/>
          <a:p>
            <a:r>
              <a:rPr lang="kk-KZ" dirty="0" smtClean="0">
                <a:latin typeface="Palatino Linotype" pitchFamily="18" charset="0"/>
              </a:rPr>
              <a:t>Егер өлшемдердің бірі ықтимал қателерді негізгі ретінде анықтаса және оны кейбір қажетті мәнге теңестіретін болса, критерийді пайдалану ұсынылады.</a:t>
            </a:r>
            <a:endParaRPr lang="ru-RU" dirty="0">
              <a:latin typeface="Palatino Linotype"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2"/>
          <p:cNvSpPr txBox="1">
            <a:spLocks/>
          </p:cNvSpPr>
          <p:nvPr/>
        </p:nvSpPr>
        <p:spPr>
          <a:xfrm>
            <a:off x="571472" y="1000108"/>
            <a:ext cx="8229600" cy="725470"/>
          </a:xfrm>
          <a:prstGeom prst="rect">
            <a:avLst/>
          </a:prstGeom>
        </p:spPr>
        <p:txBody>
          <a:bodyPr/>
          <a:lstStyle/>
          <a:p>
            <a:pPr marR="0" lvl="0" indent="0" algn="ctr" fontAlgn="auto">
              <a:lnSpc>
                <a:spcPct val="100000"/>
              </a:lnSpc>
              <a:spcBef>
                <a:spcPct val="0"/>
              </a:spcBef>
              <a:spcAft>
                <a:spcPts val="0"/>
              </a:spcAft>
              <a:buClrTx/>
              <a:buSzTx/>
              <a:buFontTx/>
              <a:buNone/>
              <a:tabLst/>
              <a:defRPr/>
            </a:pPr>
            <a:endParaRPr lang="ru-RU" sz="2800" dirty="0">
              <a:latin typeface="Palatino Linotype" pitchFamily="18" charset="0"/>
              <a:cs typeface="Times New Roman" pitchFamily="18" charset="0"/>
            </a:endParaRPr>
          </a:p>
        </p:txBody>
      </p:sp>
      <p:sp>
        <p:nvSpPr>
          <p:cNvPr id="5" name="Прямоугольник 4"/>
          <p:cNvSpPr/>
          <p:nvPr/>
        </p:nvSpPr>
        <p:spPr>
          <a:xfrm>
            <a:off x="0" y="214290"/>
            <a:ext cx="9144000"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ct val="0"/>
              </a:spcBef>
              <a:spcAft>
                <a:spcPts val="0"/>
              </a:spcAft>
              <a:buClrTx/>
              <a:buSzTx/>
              <a:buFontTx/>
              <a:buNone/>
              <a:tabLst/>
              <a:defRPr/>
            </a:pPr>
            <a:r>
              <a:rPr lang="kk-KZ" sz="2400" dirty="0" smtClean="0">
                <a:latin typeface="Palatino Linotype" pitchFamily="18" charset="0"/>
                <a:cs typeface="Times New Roman" pitchFamily="18" charset="0"/>
              </a:rPr>
              <a:t>Шешімдерді қабылдау</a:t>
            </a:r>
          </a:p>
        </p:txBody>
      </p:sp>
      <p:sp>
        <p:nvSpPr>
          <p:cNvPr id="8" name="TextBox 7"/>
          <p:cNvSpPr txBox="1"/>
          <p:nvPr/>
        </p:nvSpPr>
        <p:spPr>
          <a:xfrm>
            <a:off x="214282" y="1500174"/>
            <a:ext cx="8286808" cy="369332"/>
          </a:xfrm>
          <a:prstGeom prst="rect">
            <a:avLst/>
          </a:prstGeom>
          <a:noFill/>
        </p:spPr>
        <p:txBody>
          <a:bodyPr wrap="square" rtlCol="0">
            <a:spAutoFit/>
          </a:bodyPr>
          <a:lstStyle/>
          <a:p>
            <a:r>
              <a:rPr lang="kk-KZ" dirty="0" smtClean="0">
                <a:latin typeface="Palatino Linotype" pitchFamily="18" charset="0"/>
              </a:rPr>
              <a:t>Ақиқатқа жақын ең жоғары критерий </a:t>
            </a:r>
          </a:p>
        </p:txBody>
      </p:sp>
      <p:sp>
        <p:nvSpPr>
          <p:cNvPr id="9" name="Прямоугольник 8"/>
          <p:cNvSpPr/>
          <p:nvPr/>
        </p:nvSpPr>
        <p:spPr>
          <a:xfrm>
            <a:off x="142844" y="3786190"/>
            <a:ext cx="8858312" cy="1477328"/>
          </a:xfrm>
          <a:prstGeom prst="rect">
            <a:avLst/>
          </a:prstGeom>
        </p:spPr>
        <p:txBody>
          <a:bodyPr wrap="square">
            <a:spAutoFit/>
          </a:bodyPr>
          <a:lstStyle/>
          <a:p>
            <a:pPr algn="just"/>
            <a:r>
              <a:rPr lang="kk-KZ" dirty="0" smtClean="0">
                <a:latin typeface="Palatino Linotype" pitchFamily="18" charset="0"/>
              </a:rPr>
              <a:t>кластардың априориялы ықтималдығы туралы білуді талап етпейді, шығындардың жоғалту функцияларын шешеді, шешімдердің сенімділігін бағалауға мүмкіндік береді, көп кластардың жағдайына жалпыланады, есептерде қарапайым. Сондықтан осы критерий үлгіні танудың практикалық міндеттерінде кеңінен қолданылады.</a:t>
            </a:r>
            <a:endParaRPr lang="ru-RU" dirty="0">
              <a:latin typeface="Palatino Linotype" pitchFamily="18" charset="0"/>
            </a:endParaRPr>
          </a:p>
        </p:txBody>
      </p:sp>
      <p:pic>
        <p:nvPicPr>
          <p:cNvPr id="10" name="Рисунок 9"/>
          <p:cNvPicPr/>
          <p:nvPr/>
        </p:nvPicPr>
        <p:blipFill rotWithShape="1">
          <a:blip r:embed="rId2"/>
          <a:srcRect l="41093" t="67784" r="26266" b="21900"/>
          <a:stretch/>
        </p:blipFill>
        <p:spPr bwMode="auto">
          <a:xfrm>
            <a:off x="2143108" y="2071678"/>
            <a:ext cx="4786346" cy="1357322"/>
          </a:xfrm>
          <a:prstGeom prst="rect">
            <a:avLst/>
          </a:prstGeom>
          <a:ln>
            <a:noFill/>
          </a:ln>
          <a:extLst>
            <a:ext uri="{53640926-AAD7-44D8-BBD7-CCE9431645EC}">
              <a14:shadowObscured xmlns:a14="http://schemas.microsoft.com/office/drawing/2010/main"/>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2"/>
          <p:cNvSpPr txBox="1">
            <a:spLocks/>
          </p:cNvSpPr>
          <p:nvPr/>
        </p:nvSpPr>
        <p:spPr>
          <a:xfrm>
            <a:off x="571472" y="1000108"/>
            <a:ext cx="8229600" cy="725470"/>
          </a:xfrm>
          <a:prstGeom prst="rect">
            <a:avLst/>
          </a:prstGeom>
        </p:spPr>
        <p:txBody>
          <a:bodyPr/>
          <a:lstStyle/>
          <a:p>
            <a:pPr marR="0" lvl="0" indent="0" algn="ctr" fontAlgn="auto">
              <a:lnSpc>
                <a:spcPct val="100000"/>
              </a:lnSpc>
              <a:spcBef>
                <a:spcPct val="0"/>
              </a:spcBef>
              <a:spcAft>
                <a:spcPts val="0"/>
              </a:spcAft>
              <a:buClrTx/>
              <a:buSzTx/>
              <a:buFontTx/>
              <a:buNone/>
              <a:tabLst/>
              <a:defRPr/>
            </a:pPr>
            <a:endParaRPr lang="ru-RU" sz="2800" dirty="0">
              <a:latin typeface="Palatino Linotype" pitchFamily="18" charset="0"/>
              <a:cs typeface="Times New Roman" pitchFamily="18" charset="0"/>
            </a:endParaRPr>
          </a:p>
        </p:txBody>
      </p:sp>
      <p:sp>
        <p:nvSpPr>
          <p:cNvPr id="5" name="Прямоугольник 4"/>
          <p:cNvSpPr/>
          <p:nvPr/>
        </p:nvSpPr>
        <p:spPr>
          <a:xfrm>
            <a:off x="0" y="214290"/>
            <a:ext cx="9144000"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ct val="0"/>
              </a:spcBef>
              <a:spcAft>
                <a:spcPts val="0"/>
              </a:spcAft>
              <a:buClrTx/>
              <a:buSzTx/>
              <a:buFontTx/>
              <a:buNone/>
              <a:tabLst/>
              <a:defRPr/>
            </a:pPr>
            <a:r>
              <a:rPr lang="kk-KZ" sz="2400" dirty="0" smtClean="0">
                <a:latin typeface="Palatino Linotype" pitchFamily="18" charset="0"/>
                <a:cs typeface="Times New Roman" pitchFamily="18" charset="0"/>
              </a:rPr>
              <a:t>Жұмысты орындау тәртібі</a:t>
            </a:r>
          </a:p>
        </p:txBody>
      </p:sp>
      <p:sp>
        <p:nvSpPr>
          <p:cNvPr id="9" name="Прямоугольник 8"/>
          <p:cNvSpPr/>
          <p:nvPr/>
        </p:nvSpPr>
        <p:spPr>
          <a:xfrm>
            <a:off x="285720" y="1378755"/>
            <a:ext cx="8501090" cy="3693319"/>
          </a:xfrm>
          <a:prstGeom prst="rect">
            <a:avLst/>
          </a:prstGeom>
        </p:spPr>
        <p:txBody>
          <a:bodyPr wrap="square">
            <a:spAutoFit/>
          </a:bodyPr>
          <a:lstStyle/>
          <a:p>
            <a:pPr marL="342900" indent="-342900" algn="just">
              <a:buFont typeface="+mj-lt"/>
              <a:buAutoNum type="arabicPeriod"/>
            </a:pPr>
            <a:r>
              <a:rPr lang="kk-KZ" dirty="0" smtClean="0">
                <a:latin typeface="Palatino Linotype" pitchFamily="18" charset="0"/>
              </a:rPr>
              <a:t>Қалыпты бөлу туралы заңдардың (м1, </a:t>
            </a:r>
            <a:r>
              <a:rPr lang="el-GR" dirty="0" smtClean="0">
                <a:latin typeface="Palatino Linotype" pitchFamily="18" charset="0"/>
              </a:rPr>
              <a:t>σ1) </a:t>
            </a:r>
            <a:r>
              <a:rPr lang="kk-KZ" dirty="0" smtClean="0">
                <a:latin typeface="Palatino Linotype" pitchFamily="18" charset="0"/>
              </a:rPr>
              <a:t>және (м2, </a:t>
            </a:r>
            <a:r>
              <a:rPr lang="el-GR" dirty="0" smtClean="0">
                <a:latin typeface="Palatino Linotype" pitchFamily="18" charset="0"/>
              </a:rPr>
              <a:t>σ2) </a:t>
            </a:r>
            <a:r>
              <a:rPr lang="kk-KZ" dirty="0" smtClean="0">
                <a:latin typeface="Palatino Linotype" pitchFamily="18" charset="0"/>
              </a:rPr>
              <a:t>параметрлерінің берілген мәніне сәйкес, а1 және а2 байқау объектілерінің екі классын сипаттайтын, бақылау нәтижелерінің шартты ықтималдық тығыздығын анықтайды </a:t>
            </a:r>
            <a:r>
              <a:rPr lang="en-US" dirty="0" smtClean="0">
                <a:latin typeface="Palatino Linotype" pitchFamily="18" charset="0"/>
              </a:rPr>
              <a:t>f (x | a1) = f(</a:t>
            </a:r>
            <a:r>
              <a:rPr lang="kk-KZ" dirty="0" smtClean="0">
                <a:latin typeface="Palatino Linotype" pitchFamily="18" charset="0"/>
              </a:rPr>
              <a:t>х, </a:t>
            </a:r>
            <a:r>
              <a:rPr lang="en-US" dirty="0" smtClean="0">
                <a:latin typeface="Palatino Linotype" pitchFamily="18" charset="0"/>
              </a:rPr>
              <a:t>m1, </a:t>
            </a:r>
            <a:r>
              <a:rPr lang="el-GR" dirty="0" smtClean="0">
                <a:latin typeface="Palatino Linotype" pitchFamily="18" charset="0"/>
              </a:rPr>
              <a:t>σ1) </a:t>
            </a:r>
            <a:r>
              <a:rPr lang="kk-KZ" dirty="0" smtClean="0">
                <a:latin typeface="Palatino Linotype" pitchFamily="18" charset="0"/>
              </a:rPr>
              <a:t>және </a:t>
            </a:r>
            <a:r>
              <a:rPr lang="en-US" dirty="0" smtClean="0">
                <a:latin typeface="Palatino Linotype" pitchFamily="18" charset="0"/>
              </a:rPr>
              <a:t>f (x | a2) = f (</a:t>
            </a:r>
            <a:r>
              <a:rPr lang="kk-KZ" dirty="0" smtClean="0">
                <a:latin typeface="Palatino Linotype" pitchFamily="18" charset="0"/>
              </a:rPr>
              <a:t>х, </a:t>
            </a:r>
            <a:r>
              <a:rPr lang="en-US" dirty="0" smtClean="0">
                <a:latin typeface="Palatino Linotype" pitchFamily="18" charset="0"/>
              </a:rPr>
              <a:t>m2, </a:t>
            </a:r>
            <a:r>
              <a:rPr lang="el-GR" dirty="0" smtClean="0">
                <a:latin typeface="Palatino Linotype" pitchFamily="18" charset="0"/>
              </a:rPr>
              <a:t>σ2).</a:t>
            </a:r>
            <a:endParaRPr lang="kk-KZ" dirty="0" smtClean="0">
              <a:latin typeface="Palatino Linotype" pitchFamily="18" charset="0"/>
            </a:endParaRPr>
          </a:p>
          <a:p>
            <a:pPr marL="342900" indent="-342900" algn="just">
              <a:buFont typeface="+mj-lt"/>
              <a:buAutoNum type="arabicPeriod"/>
            </a:pPr>
            <a:r>
              <a:rPr lang="kk-KZ" dirty="0" smtClean="0">
                <a:latin typeface="Palatino Linotype" pitchFamily="18" charset="0"/>
              </a:rPr>
              <a:t>Ең жоғары ықтималдық критерийі негізінде шешім қабылдау ережесін құрыңыз.</a:t>
            </a:r>
          </a:p>
          <a:p>
            <a:pPr marL="342900" indent="-342900" algn="just">
              <a:buFont typeface="+mj-lt"/>
              <a:buAutoNum type="arabicPeriod"/>
            </a:pPr>
            <a:r>
              <a:rPr lang="kk-KZ" dirty="0" smtClean="0">
                <a:latin typeface="Palatino Linotype" pitchFamily="18" charset="0"/>
              </a:rPr>
              <a:t>Бірінші және екінші түрдегі тану қателіктерінің теориялық мәндерін критерий бойынша есептеу .</a:t>
            </a:r>
          </a:p>
          <a:p>
            <a:pPr marL="342900" indent="-342900" algn="just">
              <a:buFont typeface="+mj-lt"/>
              <a:buAutoNum type="arabicPeriod"/>
            </a:pPr>
            <a:r>
              <a:rPr lang="kk-KZ" dirty="0" smtClean="0">
                <a:latin typeface="Palatino Linotype" pitchFamily="18" charset="0"/>
              </a:rPr>
              <a:t>А1 және а2 класстарының пайда болуының априорлы ықтималдықтарының </a:t>
            </a:r>
            <a:r>
              <a:rPr lang="en-US" dirty="0" smtClean="0">
                <a:latin typeface="Palatino Linotype" pitchFamily="18" charset="0"/>
              </a:rPr>
              <a:t>p1 </a:t>
            </a:r>
            <a:r>
              <a:rPr lang="kk-KZ" dirty="0" smtClean="0">
                <a:latin typeface="Palatino Linotype" pitchFamily="18" charset="0"/>
              </a:rPr>
              <a:t>және </a:t>
            </a:r>
            <a:r>
              <a:rPr lang="en-US" dirty="0" smtClean="0">
                <a:latin typeface="Palatino Linotype" pitchFamily="18" charset="0"/>
              </a:rPr>
              <a:t>p2 </a:t>
            </a:r>
            <a:r>
              <a:rPr lang="kk-KZ" dirty="0" smtClean="0">
                <a:latin typeface="Palatino Linotype" pitchFamily="18" charset="0"/>
              </a:rPr>
              <a:t>мәндеріне сәйкес (</a:t>
            </a:r>
            <a:r>
              <a:rPr lang="en-US" dirty="0" smtClean="0">
                <a:latin typeface="Palatino Linotype" pitchFamily="18" charset="0"/>
              </a:rPr>
              <a:t>a1 </a:t>
            </a:r>
            <a:r>
              <a:rPr lang="kk-KZ" dirty="0" smtClean="0">
                <a:latin typeface="Palatino Linotype" pitchFamily="18" charset="0"/>
              </a:rPr>
              <a:t>және </a:t>
            </a:r>
            <a:r>
              <a:rPr lang="en-US" dirty="0" smtClean="0">
                <a:latin typeface="Palatino Linotype" pitchFamily="18" charset="0"/>
              </a:rPr>
              <a:t>a2) </a:t>
            </a:r>
            <a:r>
              <a:rPr lang="kk-KZ" dirty="0" smtClean="0">
                <a:latin typeface="Palatino Linotype" pitchFamily="18" charset="0"/>
              </a:rPr>
              <a:t>класстардағы а1 және а2 класстарының ықтималдығы мен бақылаулардың жалпы ықтималдылығының шартты тығыздығын анықтаңыз.</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2"/>
          <p:cNvSpPr txBox="1">
            <a:spLocks/>
          </p:cNvSpPr>
          <p:nvPr/>
        </p:nvSpPr>
        <p:spPr>
          <a:xfrm>
            <a:off x="571472" y="1000108"/>
            <a:ext cx="8229600" cy="725470"/>
          </a:xfrm>
          <a:prstGeom prst="rect">
            <a:avLst/>
          </a:prstGeom>
        </p:spPr>
        <p:txBody>
          <a:bodyPr/>
          <a:lstStyle/>
          <a:p>
            <a:pPr marR="0" lvl="0" indent="0" algn="ctr" fontAlgn="auto">
              <a:lnSpc>
                <a:spcPct val="100000"/>
              </a:lnSpc>
              <a:spcBef>
                <a:spcPct val="0"/>
              </a:spcBef>
              <a:spcAft>
                <a:spcPts val="0"/>
              </a:spcAft>
              <a:buClrTx/>
              <a:buSzTx/>
              <a:buFontTx/>
              <a:buNone/>
              <a:tabLst/>
              <a:defRPr/>
            </a:pPr>
            <a:endParaRPr lang="ru-RU" sz="2800" dirty="0">
              <a:latin typeface="Palatino Linotype" pitchFamily="18" charset="0"/>
              <a:cs typeface="Times New Roman" pitchFamily="18" charset="0"/>
            </a:endParaRPr>
          </a:p>
        </p:txBody>
      </p:sp>
      <p:sp>
        <p:nvSpPr>
          <p:cNvPr id="5" name="Прямоугольник 4"/>
          <p:cNvSpPr/>
          <p:nvPr/>
        </p:nvSpPr>
        <p:spPr>
          <a:xfrm>
            <a:off x="0" y="214290"/>
            <a:ext cx="9144000"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ct val="0"/>
              </a:spcBef>
              <a:spcAft>
                <a:spcPts val="0"/>
              </a:spcAft>
              <a:buClrTx/>
              <a:buSzTx/>
              <a:buFontTx/>
              <a:buNone/>
              <a:tabLst/>
              <a:defRPr/>
            </a:pPr>
            <a:r>
              <a:rPr lang="kk-KZ" sz="2400" dirty="0" smtClean="0">
                <a:latin typeface="Palatino Linotype" pitchFamily="18" charset="0"/>
                <a:cs typeface="Times New Roman" pitchFamily="18" charset="0"/>
              </a:rPr>
              <a:t>Жұмысты орындау тәртібі</a:t>
            </a:r>
          </a:p>
        </p:txBody>
      </p:sp>
      <p:sp>
        <p:nvSpPr>
          <p:cNvPr id="9" name="Прямоугольник 8"/>
          <p:cNvSpPr/>
          <p:nvPr/>
        </p:nvSpPr>
        <p:spPr>
          <a:xfrm>
            <a:off x="142844" y="1629495"/>
            <a:ext cx="8858312" cy="2585323"/>
          </a:xfrm>
          <a:prstGeom prst="rect">
            <a:avLst/>
          </a:prstGeom>
        </p:spPr>
        <p:txBody>
          <a:bodyPr wrap="square">
            <a:spAutoFit/>
          </a:bodyPr>
          <a:lstStyle/>
          <a:p>
            <a:pPr marL="342900" indent="-342900" algn="just">
              <a:buFont typeface="+mj-lt"/>
              <a:buAutoNum type="arabicPeriod" startAt="5"/>
            </a:pPr>
            <a:r>
              <a:rPr lang="kk-KZ" dirty="0" smtClean="0">
                <a:latin typeface="Palatino Linotype" pitchFamily="18" charset="0"/>
              </a:rPr>
              <a:t>Постериориялық ықтималдылықтың ең үлкен өлшемі негізінде шешім қабылдау ережесін құрыңыз .</a:t>
            </a:r>
          </a:p>
          <a:p>
            <a:pPr marL="342900" indent="-342900" algn="just">
              <a:buFont typeface="+mj-lt"/>
              <a:buAutoNum type="arabicPeriod" startAt="5"/>
            </a:pPr>
            <a:r>
              <a:rPr lang="kk-KZ" dirty="0" smtClean="0">
                <a:latin typeface="Palatino Linotype" pitchFamily="18" charset="0"/>
              </a:rPr>
              <a:t>критерий бойынша бірінші және екінші түрдегі тану қателіктерінің теориялық мәндерін есептеңіз.</a:t>
            </a:r>
          </a:p>
          <a:p>
            <a:pPr marL="342900" indent="-342900" algn="just">
              <a:buFont typeface="+mj-lt"/>
              <a:buAutoNum type="arabicPeriod" startAt="5"/>
            </a:pPr>
            <a:r>
              <a:rPr lang="kk-KZ" dirty="0" smtClean="0">
                <a:latin typeface="Palatino Linotype" pitchFamily="18" charset="0"/>
              </a:rPr>
              <a:t>Максималды ықтималдық критерийлеріне және ең кейінгі ықтималдылыққа сәйкес жасалған шешім ережелерінің тиімділігін салыстырыңыз.</a:t>
            </a:r>
          </a:p>
          <a:p>
            <a:pPr marL="342900" indent="-342900" algn="just">
              <a:buFont typeface="+mj-lt"/>
              <a:buAutoNum type="arabicPeriod" startAt="5"/>
            </a:pPr>
            <a:r>
              <a:rPr lang="kk-KZ" dirty="0" smtClean="0">
                <a:latin typeface="Palatino Linotype" pitchFamily="18" charset="0"/>
              </a:rPr>
              <a:t>Зертханалық жұмыс туралы қысқаша теориялық ақпаратты, есептеу нәтижелерін, статистикалық сипаттамалар мен қорытындылар кестелерін қамтуы тиіс.</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2"/>
          <p:cNvSpPr txBox="1">
            <a:spLocks/>
          </p:cNvSpPr>
          <p:nvPr/>
        </p:nvSpPr>
        <p:spPr>
          <a:xfrm>
            <a:off x="571472" y="1000108"/>
            <a:ext cx="8229600" cy="725470"/>
          </a:xfrm>
          <a:prstGeom prst="rect">
            <a:avLst/>
          </a:prstGeom>
        </p:spPr>
        <p:txBody>
          <a:bodyPr/>
          <a:lstStyle/>
          <a:p>
            <a:pPr marR="0" lvl="0" indent="0" algn="ctr" fontAlgn="auto">
              <a:lnSpc>
                <a:spcPct val="100000"/>
              </a:lnSpc>
              <a:spcBef>
                <a:spcPct val="0"/>
              </a:spcBef>
              <a:spcAft>
                <a:spcPts val="0"/>
              </a:spcAft>
              <a:buClrTx/>
              <a:buSzTx/>
              <a:buFontTx/>
              <a:buNone/>
              <a:tabLst/>
              <a:defRPr/>
            </a:pPr>
            <a:endParaRPr lang="ru-RU" sz="2800" dirty="0">
              <a:latin typeface="Palatino Linotype" pitchFamily="18" charset="0"/>
              <a:cs typeface="Times New Roman" pitchFamily="18" charset="0"/>
            </a:endParaRPr>
          </a:p>
        </p:txBody>
      </p:sp>
      <p:sp>
        <p:nvSpPr>
          <p:cNvPr id="5" name="Прямоугольник 4"/>
          <p:cNvSpPr/>
          <p:nvPr/>
        </p:nvSpPr>
        <p:spPr>
          <a:xfrm>
            <a:off x="0" y="214290"/>
            <a:ext cx="9144000"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k-KZ" sz="2400" b="1" dirty="0" smtClean="0">
                <a:latin typeface="Palatino Linotype" pitchFamily="18" charset="0"/>
              </a:rPr>
              <a:t>Зертханалық жұмыстың орындалуының мысалы</a:t>
            </a:r>
            <a:endParaRPr lang="ru-RU" sz="2400" dirty="0">
              <a:latin typeface="Palatino Linotype" pitchFamily="18" charset="0"/>
            </a:endParaRPr>
          </a:p>
        </p:txBody>
      </p:sp>
      <p:sp>
        <p:nvSpPr>
          <p:cNvPr id="9" name="Прямоугольник 8"/>
          <p:cNvSpPr/>
          <p:nvPr/>
        </p:nvSpPr>
        <p:spPr>
          <a:xfrm>
            <a:off x="142844" y="1071546"/>
            <a:ext cx="8858312" cy="2031325"/>
          </a:xfrm>
          <a:prstGeom prst="rect">
            <a:avLst/>
          </a:prstGeom>
        </p:spPr>
        <p:txBody>
          <a:bodyPr wrap="square">
            <a:spAutoFit/>
          </a:bodyPr>
          <a:lstStyle/>
          <a:p>
            <a:pPr algn="just"/>
            <a:r>
              <a:rPr lang="kk-KZ" dirty="0" smtClean="0">
                <a:latin typeface="Palatino Linotype" pitchFamily="18" charset="0"/>
              </a:rPr>
              <a:t>	Бастапқы деректер: объект класстарынын саны – 2,объектілердің ерекшеліктерін бөлу заңы - қалыпты. </a:t>
            </a:r>
          </a:p>
          <a:p>
            <a:pPr algn="just"/>
            <a:r>
              <a:rPr lang="kk-KZ" dirty="0" smtClean="0">
                <a:latin typeface="Palatino Linotype" pitchFamily="18" charset="0"/>
              </a:rPr>
              <a:t>	Параметрлерді бөлу (математикалық күту </a:t>
            </a:r>
            <a:r>
              <a:rPr lang="en-US" dirty="0" smtClean="0">
                <a:latin typeface="Palatino Linotype" pitchFamily="18" charset="0"/>
              </a:rPr>
              <a:t>m </a:t>
            </a:r>
            <a:r>
              <a:rPr lang="kk-KZ" dirty="0" smtClean="0">
                <a:latin typeface="Palatino Linotype" pitchFamily="18" charset="0"/>
              </a:rPr>
              <a:t>және стандартты ауытқу </a:t>
            </a:r>
            <a:r>
              <a:rPr lang="el-GR" dirty="0" smtClean="0">
                <a:latin typeface="Palatino Linotype" pitchFamily="18" charset="0"/>
              </a:rPr>
              <a:t>σ): </a:t>
            </a:r>
            <a:r>
              <a:rPr lang="en-US" dirty="0" smtClean="0">
                <a:latin typeface="Palatino Linotype" pitchFamily="18" charset="0"/>
              </a:rPr>
              <a:t>m1 = 5, </a:t>
            </a:r>
            <a:r>
              <a:rPr lang="el-GR" dirty="0" smtClean="0">
                <a:latin typeface="Palatino Linotype" pitchFamily="18" charset="0"/>
              </a:rPr>
              <a:t>σ1 = 1 (</a:t>
            </a:r>
            <a:r>
              <a:rPr lang="kk-KZ" dirty="0" smtClean="0">
                <a:latin typeface="Palatino Linotype" pitchFamily="18" charset="0"/>
              </a:rPr>
              <a:t>класс 1) және </a:t>
            </a:r>
            <a:r>
              <a:rPr lang="en-US" dirty="0" smtClean="0">
                <a:latin typeface="Palatino Linotype" pitchFamily="18" charset="0"/>
              </a:rPr>
              <a:t>m2 = 3, </a:t>
            </a:r>
            <a:r>
              <a:rPr lang="el-GR" dirty="0" smtClean="0">
                <a:latin typeface="Palatino Linotype" pitchFamily="18" charset="0"/>
              </a:rPr>
              <a:t>σ2 = 0.6 (2 </a:t>
            </a:r>
            <a:r>
              <a:rPr lang="kk-KZ" dirty="0" smtClean="0">
                <a:latin typeface="Palatino Linotype" pitchFamily="18" charset="0"/>
              </a:rPr>
              <a:t>класс).</a:t>
            </a:r>
          </a:p>
          <a:p>
            <a:pPr algn="just"/>
            <a:r>
              <a:rPr lang="kk-KZ" dirty="0" smtClean="0">
                <a:latin typeface="Palatino Linotype" pitchFamily="18" charset="0"/>
              </a:rPr>
              <a:t>	</a:t>
            </a:r>
            <a:r>
              <a:rPr lang="en-US" dirty="0" smtClean="0">
                <a:latin typeface="Palatino Linotype" pitchFamily="18" charset="0"/>
              </a:rPr>
              <a:t>MathCAD </a:t>
            </a:r>
            <a:r>
              <a:rPr lang="kk-KZ" dirty="0" smtClean="0">
                <a:latin typeface="Palatino Linotype" pitchFamily="18" charset="0"/>
              </a:rPr>
              <a:t>жүйесінде құру үшін шартты класстардың графиктерін </a:t>
            </a:r>
            <a:r>
              <a:rPr lang="en-US" dirty="0" err="1" smtClean="0">
                <a:latin typeface="Palatino Linotype" pitchFamily="18" charset="0"/>
              </a:rPr>
              <a:t>ak</a:t>
            </a:r>
            <a:r>
              <a:rPr lang="en-US" dirty="0" smtClean="0">
                <a:latin typeface="Palatino Linotype" pitchFamily="18" charset="0"/>
              </a:rPr>
              <a:t> </a:t>
            </a:r>
            <a:endParaRPr lang="kk-KZ" dirty="0" smtClean="0">
              <a:latin typeface="Palatino Linotype" pitchFamily="18" charset="0"/>
            </a:endParaRPr>
          </a:p>
          <a:p>
            <a:pPr algn="just"/>
            <a:r>
              <a:rPr lang="en-US" dirty="0" smtClean="0">
                <a:latin typeface="Palatino Linotype" pitchFamily="18" charset="0"/>
              </a:rPr>
              <a:t>(k = 1, 2)</a:t>
            </a:r>
            <a:r>
              <a:rPr lang="kk-KZ" dirty="0" smtClean="0">
                <a:latin typeface="Palatino Linotype" pitchFamily="18" charset="0"/>
              </a:rPr>
              <a:t> белгілерініңх ықтималдық тығыздығы</a:t>
            </a:r>
          </a:p>
          <a:p>
            <a:pPr algn="just"/>
            <a:r>
              <a:rPr lang="kk-KZ" dirty="0" smtClean="0">
                <a:latin typeface="Palatino Linotype" pitchFamily="18" charset="0"/>
              </a:rPr>
              <a:t> </a:t>
            </a:r>
          </a:p>
        </p:txBody>
      </p:sp>
      <p:pic>
        <p:nvPicPr>
          <p:cNvPr id="7" name="Рисунок 6"/>
          <p:cNvPicPr/>
          <p:nvPr/>
        </p:nvPicPr>
        <p:blipFill rotWithShape="1">
          <a:blip r:embed="rId2"/>
          <a:srcRect l="30790" t="43465" r="33912" b="46529"/>
          <a:stretch/>
        </p:blipFill>
        <p:spPr bwMode="auto">
          <a:xfrm>
            <a:off x="2285984" y="2928934"/>
            <a:ext cx="4589164" cy="1156146"/>
          </a:xfrm>
          <a:prstGeom prst="rect">
            <a:avLst/>
          </a:prstGeom>
          <a:ln>
            <a:noFill/>
          </a:ln>
          <a:extLst>
            <a:ext uri="{53640926-AAD7-44D8-BBD7-CCE9431645EC}">
              <a14:shadowObscured xmlns:a14="http://schemas.microsoft.com/office/drawing/2010/main"/>
            </a:ext>
          </a:extLst>
        </p:spPr>
      </p:pic>
      <p:sp>
        <p:nvSpPr>
          <p:cNvPr id="29697" name="Rectangle 1"/>
          <p:cNvSpPr>
            <a:spLocks noChangeArrowheads="1"/>
          </p:cNvSpPr>
          <p:nvPr/>
        </p:nvSpPr>
        <p:spPr bwMode="auto">
          <a:xfrm>
            <a:off x="0" y="4243336"/>
            <a:ext cx="8452955" cy="4001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0850" algn="l" defTabSz="914400" rtl="0" eaLnBrk="1" fontAlgn="base" latinLnBrk="0" hangingPunct="1">
              <a:lnSpc>
                <a:spcPct val="100000"/>
              </a:lnSpc>
              <a:spcBef>
                <a:spcPct val="0"/>
              </a:spcBef>
              <a:spcAft>
                <a:spcPct val="0"/>
              </a:spcAft>
              <a:buClrTx/>
              <a:buSzTx/>
              <a:buFontTx/>
              <a:buNone/>
              <a:tabLst/>
            </a:pPr>
            <a:r>
              <a:rPr kumimoji="0" lang="kk-KZ" sz="2000" b="0" i="0" u="none" strike="noStrike" cap="none" normalizeH="0" baseline="0" dirty="0" smtClean="0">
                <a:ln>
                  <a:noFill/>
                </a:ln>
                <a:solidFill>
                  <a:schemeClr val="tx1"/>
                </a:solidFill>
                <a:effectLst/>
                <a:latin typeface="Palatino Linotype" pitchFamily="18" charset="0"/>
                <a:ea typeface="Calibri" pitchFamily="34" charset="0"/>
                <a:cs typeface="Times New Roman" pitchFamily="18" charset="0"/>
              </a:rPr>
              <a:t>үш дәлелдің пайдаланушы анықтайтын функциясын анықтаңыз:</a:t>
            </a:r>
            <a:endParaRPr kumimoji="0" lang="kk-KZ" sz="2800" b="0" i="0" u="none" strike="noStrike" cap="none" normalizeH="0" baseline="0" dirty="0" smtClean="0">
              <a:ln>
                <a:noFill/>
              </a:ln>
              <a:solidFill>
                <a:schemeClr val="tx1"/>
              </a:solidFill>
              <a:effectLst/>
              <a:latin typeface="Palatino Linotype" pitchFamily="18" charset="0"/>
              <a:cs typeface="Arial" pitchFamily="34" charset="0"/>
            </a:endParaRPr>
          </a:p>
        </p:txBody>
      </p:sp>
      <p:pic>
        <p:nvPicPr>
          <p:cNvPr id="11" name="Рисунок 10"/>
          <p:cNvPicPr/>
          <p:nvPr/>
        </p:nvPicPr>
        <p:blipFill rotWithShape="1">
          <a:blip r:embed="rId2"/>
          <a:srcRect l="30921" t="57258" r="33692" b="33241"/>
          <a:stretch/>
        </p:blipFill>
        <p:spPr bwMode="auto">
          <a:xfrm>
            <a:off x="2786050" y="4857760"/>
            <a:ext cx="4000528" cy="857256"/>
          </a:xfrm>
          <a:prstGeom prst="rect">
            <a:avLst/>
          </a:prstGeom>
          <a:ln>
            <a:noFill/>
          </a:ln>
          <a:extLst>
            <a:ext uri="{53640926-AAD7-44D8-BBD7-CCE9431645EC}">
              <a14:shadowObscured xmlns:a14="http://schemas.microsoft.com/office/drawing/2010/main"/>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2"/>
          <p:cNvSpPr txBox="1">
            <a:spLocks/>
          </p:cNvSpPr>
          <p:nvPr/>
        </p:nvSpPr>
        <p:spPr>
          <a:xfrm>
            <a:off x="571472" y="1000108"/>
            <a:ext cx="8229600" cy="725470"/>
          </a:xfrm>
          <a:prstGeom prst="rect">
            <a:avLst/>
          </a:prstGeom>
        </p:spPr>
        <p:txBody>
          <a:bodyPr/>
          <a:lstStyle/>
          <a:p>
            <a:pPr marR="0" lvl="0" indent="0" algn="ctr" fontAlgn="auto">
              <a:lnSpc>
                <a:spcPct val="100000"/>
              </a:lnSpc>
              <a:spcBef>
                <a:spcPct val="0"/>
              </a:spcBef>
              <a:spcAft>
                <a:spcPts val="0"/>
              </a:spcAft>
              <a:buClrTx/>
              <a:buSzTx/>
              <a:buFontTx/>
              <a:buNone/>
              <a:tabLst/>
              <a:defRPr/>
            </a:pPr>
            <a:endParaRPr lang="ru-RU" sz="2800" dirty="0">
              <a:latin typeface="Palatino Linotype" pitchFamily="18" charset="0"/>
              <a:cs typeface="Times New Roman" pitchFamily="18" charset="0"/>
            </a:endParaRPr>
          </a:p>
        </p:txBody>
      </p:sp>
      <p:sp>
        <p:nvSpPr>
          <p:cNvPr id="5" name="Прямоугольник 4"/>
          <p:cNvSpPr/>
          <p:nvPr/>
        </p:nvSpPr>
        <p:spPr>
          <a:xfrm>
            <a:off x="0" y="214290"/>
            <a:ext cx="9144000"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k-KZ" sz="2400" b="1" dirty="0" smtClean="0">
                <a:latin typeface="Palatino Linotype" pitchFamily="18" charset="0"/>
              </a:rPr>
              <a:t>Зертханалық жұмыстың орындалуының мысалы</a:t>
            </a:r>
            <a:endParaRPr lang="ru-RU" sz="2400" dirty="0">
              <a:latin typeface="Palatino Linotype" pitchFamily="18" charset="0"/>
            </a:endParaRPr>
          </a:p>
        </p:txBody>
      </p:sp>
      <p:sp>
        <p:nvSpPr>
          <p:cNvPr id="9" name="Прямоугольник 8"/>
          <p:cNvSpPr/>
          <p:nvPr/>
        </p:nvSpPr>
        <p:spPr>
          <a:xfrm>
            <a:off x="142844" y="1071546"/>
            <a:ext cx="8858312" cy="2308324"/>
          </a:xfrm>
          <a:prstGeom prst="rect">
            <a:avLst/>
          </a:prstGeom>
        </p:spPr>
        <p:txBody>
          <a:bodyPr wrap="square">
            <a:spAutoFit/>
          </a:bodyPr>
          <a:lstStyle/>
          <a:p>
            <a:pPr algn="just"/>
            <a:r>
              <a:rPr lang="kk-KZ" dirty="0" smtClean="0">
                <a:latin typeface="Palatino Linotype" pitchFamily="18" charset="0"/>
              </a:rPr>
              <a:t>Біз [</a:t>
            </a:r>
            <a:r>
              <a:rPr lang="en-US" dirty="0" err="1" smtClean="0">
                <a:latin typeface="Palatino Linotype" pitchFamily="18" charset="0"/>
              </a:rPr>
              <a:t>xmin</a:t>
            </a:r>
            <a:r>
              <a:rPr lang="en-US" dirty="0" smtClean="0">
                <a:latin typeface="Palatino Linotype" pitchFamily="18" charset="0"/>
              </a:rPr>
              <a:t>, </a:t>
            </a:r>
            <a:r>
              <a:rPr lang="en-US" dirty="0" err="1" smtClean="0">
                <a:latin typeface="Palatino Linotype" pitchFamily="18" charset="0"/>
              </a:rPr>
              <a:t>xmax</a:t>
            </a:r>
            <a:r>
              <a:rPr lang="en-US" dirty="0" smtClean="0">
                <a:latin typeface="Palatino Linotype" pitchFamily="18" charset="0"/>
              </a:rPr>
              <a:t>] </a:t>
            </a:r>
            <a:r>
              <a:rPr lang="kk-KZ" dirty="0" smtClean="0">
                <a:latin typeface="Palatino Linotype" pitchFamily="18" charset="0"/>
              </a:rPr>
              <a:t>аралығындағы тең қадаммен орналасқан 0</a:t>
            </a:r>
            <a:r>
              <a:rPr lang="en-US" dirty="0" smtClean="0">
                <a:latin typeface="Palatino Linotype" pitchFamily="18" charset="0"/>
              </a:rPr>
              <a:t>x </a:t>
            </a:r>
            <a:r>
              <a:rPr lang="kk-KZ" dirty="0" smtClean="0">
                <a:latin typeface="Palatino Linotype" pitchFamily="18" charset="0"/>
              </a:rPr>
              <a:t>осі бойынша </a:t>
            </a:r>
            <a:r>
              <a:rPr lang="en-US" dirty="0" smtClean="0">
                <a:latin typeface="Palatino Linotype" pitchFamily="18" charset="0"/>
              </a:rPr>
              <a:t>N </a:t>
            </a:r>
            <a:r>
              <a:rPr lang="kk-KZ" dirty="0" smtClean="0">
                <a:latin typeface="Palatino Linotype" pitchFamily="18" charset="0"/>
              </a:rPr>
              <a:t>нүктелерінің (</a:t>
            </a:r>
            <a:r>
              <a:rPr lang="en-US" dirty="0" smtClean="0">
                <a:latin typeface="Palatino Linotype" pitchFamily="18" charset="0"/>
              </a:rPr>
              <a:t>N = 200) </a:t>
            </a:r>
            <a:r>
              <a:rPr lang="kk-KZ" dirty="0" smtClean="0">
                <a:latin typeface="Palatino Linotype" pitchFamily="18" charset="0"/>
              </a:rPr>
              <a:t>жиынын қалыптастырамыз. Жоғарғы </a:t>
            </a:r>
            <a:r>
              <a:rPr lang="en-US" dirty="0" err="1" smtClean="0">
                <a:latin typeface="Palatino Linotype" pitchFamily="18" charset="0"/>
              </a:rPr>
              <a:t>xmax</a:t>
            </a:r>
            <a:r>
              <a:rPr lang="en-US" dirty="0" smtClean="0">
                <a:latin typeface="Palatino Linotype" pitchFamily="18" charset="0"/>
              </a:rPr>
              <a:t> </a:t>
            </a:r>
            <a:r>
              <a:rPr lang="kk-KZ" dirty="0" smtClean="0">
                <a:latin typeface="Palatino Linotype" pitchFamily="18" charset="0"/>
              </a:rPr>
              <a:t>және ауқым шекараларының төменгі </a:t>
            </a:r>
            <a:r>
              <a:rPr lang="en-US" dirty="0" err="1" smtClean="0">
                <a:latin typeface="Palatino Linotype" pitchFamily="18" charset="0"/>
              </a:rPr>
              <a:t>xmin</a:t>
            </a:r>
            <a:r>
              <a:rPr lang="en-US" dirty="0" smtClean="0">
                <a:latin typeface="Palatino Linotype" pitchFamily="18" charset="0"/>
              </a:rPr>
              <a:t> </a:t>
            </a:r>
            <a:r>
              <a:rPr lang="kk-KZ" dirty="0" smtClean="0">
                <a:latin typeface="Palatino Linotype" pitchFamily="18" charset="0"/>
              </a:rPr>
              <a:t>әдеттегі заң бойынша үлестірілген кездейсоқ айнымалы </a:t>
            </a:r>
            <a:r>
              <a:rPr lang="en-US" dirty="0" smtClean="0">
                <a:latin typeface="Palatino Linotype" pitchFamily="18" charset="0"/>
              </a:rPr>
              <a:t>x 0,997 </a:t>
            </a:r>
            <a:r>
              <a:rPr lang="kk-KZ" dirty="0" smtClean="0">
                <a:latin typeface="Palatino Linotype" pitchFamily="18" charset="0"/>
              </a:rPr>
              <a:t>астам ықтималдығы бар </a:t>
            </a:r>
            <a:r>
              <a:rPr lang="en-US" dirty="0" smtClean="0">
                <a:latin typeface="Palatino Linotype" pitchFamily="18" charset="0"/>
              </a:rPr>
              <a:t>m ± 3</a:t>
            </a:r>
            <a:r>
              <a:rPr lang="el-GR" dirty="0" smtClean="0">
                <a:latin typeface="Palatino Linotype" pitchFamily="18" charset="0"/>
              </a:rPr>
              <a:t>σ </a:t>
            </a:r>
            <a:r>
              <a:rPr lang="kk-KZ" dirty="0" smtClean="0">
                <a:latin typeface="Palatino Linotype" pitchFamily="18" charset="0"/>
              </a:rPr>
              <a:t>мәндер ауқымында орналасқан «үш сигма» ережесімен анықталады.</a:t>
            </a:r>
          </a:p>
          <a:p>
            <a:pPr algn="just"/>
            <a:r>
              <a:rPr lang="en-US" dirty="0" smtClean="0">
                <a:latin typeface="Palatino Linotype" pitchFamily="18" charset="0"/>
              </a:rPr>
              <a:t>x </a:t>
            </a:r>
            <a:r>
              <a:rPr lang="kk-KZ" dirty="0" smtClean="0">
                <a:latin typeface="Palatino Linotype" pitchFamily="18" charset="0"/>
              </a:rPr>
              <a:t>параметрінің кездейсоқ шамалары [</a:t>
            </a:r>
            <a:r>
              <a:rPr lang="en-US" dirty="0" smtClean="0">
                <a:latin typeface="Palatino Linotype" pitchFamily="18" charset="0"/>
              </a:rPr>
              <a:t>x1min, x1max] </a:t>
            </a:r>
            <a:r>
              <a:rPr lang="kk-KZ" dirty="0" smtClean="0">
                <a:latin typeface="Palatino Linotype" pitchFamily="18" charset="0"/>
              </a:rPr>
              <a:t>диапазонында жатыр,егер класс 1 (</a:t>
            </a:r>
            <a:r>
              <a:rPr lang="en-US" dirty="0" smtClean="0">
                <a:latin typeface="Palatino Linotype" pitchFamily="18" charset="0"/>
              </a:rPr>
              <a:t>x ∈ a1) </a:t>
            </a:r>
            <a:r>
              <a:rPr lang="kk-KZ" dirty="0" smtClean="0">
                <a:latin typeface="Palatino Linotype" pitchFamily="18" charset="0"/>
              </a:rPr>
              <a:t>байқалса және [</a:t>
            </a:r>
            <a:r>
              <a:rPr lang="en-US" dirty="0" smtClean="0">
                <a:latin typeface="Palatino Linotype" pitchFamily="18" charset="0"/>
              </a:rPr>
              <a:t>x2min, x2max] </a:t>
            </a:r>
            <a:r>
              <a:rPr lang="kk-KZ" dirty="0" smtClean="0">
                <a:latin typeface="Palatino Linotype" pitchFamily="18" charset="0"/>
              </a:rPr>
              <a:t>ауқымында болса, онда 2 (</a:t>
            </a:r>
            <a:r>
              <a:rPr lang="en-US" dirty="0" smtClean="0">
                <a:latin typeface="Palatino Linotype" pitchFamily="18" charset="0"/>
              </a:rPr>
              <a:t>x ∈ a2) </a:t>
            </a:r>
            <a:r>
              <a:rPr lang="kk-KZ" dirty="0" smtClean="0">
                <a:latin typeface="Palatino Linotype" pitchFamily="18" charset="0"/>
              </a:rPr>
              <a:t>класы байқалса, онда</a:t>
            </a:r>
          </a:p>
        </p:txBody>
      </p:sp>
      <p:sp>
        <p:nvSpPr>
          <p:cNvPr id="29697" name="Rectangle 1"/>
          <p:cNvSpPr>
            <a:spLocks noChangeArrowheads="1"/>
          </p:cNvSpPr>
          <p:nvPr/>
        </p:nvSpPr>
        <p:spPr bwMode="auto">
          <a:xfrm>
            <a:off x="1" y="4243336"/>
            <a:ext cx="9358346"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indent="450850" fontAlgn="base">
              <a:spcBef>
                <a:spcPct val="0"/>
              </a:spcBef>
              <a:spcAft>
                <a:spcPct val="0"/>
              </a:spcAft>
            </a:pPr>
            <a:r>
              <a:rPr lang="en-US" sz="2000" dirty="0" smtClean="0">
                <a:latin typeface="Palatino Linotype" pitchFamily="18" charset="0"/>
                <a:ea typeface="Calibri" pitchFamily="34" charset="0"/>
                <a:cs typeface="Times New Roman" pitchFamily="18" charset="0"/>
              </a:rPr>
              <a:t>X </a:t>
            </a:r>
            <a:r>
              <a:rPr lang="kk-KZ" sz="2000" dirty="0" smtClean="0">
                <a:latin typeface="Palatino Linotype" pitchFamily="18" charset="0"/>
                <a:ea typeface="Calibri" pitchFamily="34" charset="0"/>
                <a:cs typeface="Times New Roman" pitchFamily="18" charset="0"/>
              </a:rPr>
              <a:t>параметрінің мәндерінің төменгі және жоғарғы шекараларын анықтаңыз:</a:t>
            </a:r>
          </a:p>
        </p:txBody>
      </p:sp>
      <p:pic>
        <p:nvPicPr>
          <p:cNvPr id="8" name="Рисунок 7"/>
          <p:cNvPicPr/>
          <p:nvPr/>
        </p:nvPicPr>
        <p:blipFill rotWithShape="1">
          <a:blip r:embed="rId2"/>
          <a:srcRect l="21807" t="55111" r="45911" b="36907"/>
          <a:stretch/>
        </p:blipFill>
        <p:spPr bwMode="auto">
          <a:xfrm>
            <a:off x="2285984" y="3357562"/>
            <a:ext cx="4643470" cy="785818"/>
          </a:xfrm>
          <a:prstGeom prst="rect">
            <a:avLst/>
          </a:prstGeom>
          <a:ln>
            <a:noFill/>
          </a:ln>
          <a:extLst>
            <a:ext uri="{53640926-AAD7-44D8-BBD7-CCE9431645EC}">
              <a14:shadowObscured xmlns:a14="http://schemas.microsoft.com/office/drawing/2010/main"/>
            </a:ext>
          </a:extLst>
        </p:spPr>
      </p:pic>
      <p:sp>
        <p:nvSpPr>
          <p:cNvPr id="32769" name="Rectangle 1"/>
          <p:cNvSpPr>
            <a:spLocks noChangeArrowheads="1"/>
          </p:cNvSpPr>
          <p:nvPr/>
        </p:nvSpPr>
        <p:spPr bwMode="auto">
          <a:xfrm>
            <a:off x="1913826" y="4863124"/>
            <a:ext cx="4801314" cy="92333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0850" algn="l" defTabSz="914400" rtl="0" eaLnBrk="1" fontAlgn="base" latinLnBrk="0" hangingPunct="1">
              <a:lnSpc>
                <a:spcPct val="100000"/>
              </a:lnSpc>
              <a:spcBef>
                <a:spcPct val="0"/>
              </a:spcBef>
              <a:spcAft>
                <a:spcPct val="0"/>
              </a:spcAft>
              <a:buClrTx/>
              <a:buSzTx/>
              <a:buFontTx/>
              <a:buNone/>
              <a:tabLst/>
            </a:pPr>
            <a:r>
              <a:rPr kumimoji="0" lang="kk-KZ" b="0" i="0" u="none" strike="noStrike" cap="none" normalizeH="0" baseline="0" dirty="0" smtClean="0">
                <a:ln>
                  <a:noFill/>
                </a:ln>
                <a:solidFill>
                  <a:schemeClr val="tx1"/>
                </a:solidFill>
                <a:effectLst/>
                <a:latin typeface="Palatino Linotype" pitchFamily="18" charset="0"/>
                <a:ea typeface="Calibri" pitchFamily="34" charset="0"/>
                <a:cs typeface="Times New Roman" pitchFamily="18" charset="0"/>
              </a:rPr>
              <a:t>xmin := min (x1min, x2min);</a:t>
            </a:r>
            <a:endParaRPr kumimoji="0" lang="ru-RU" sz="800" b="0" i="0" u="none" strike="noStrike" cap="none" normalizeH="0" baseline="0" dirty="0" smtClean="0">
              <a:ln>
                <a:noFill/>
              </a:ln>
              <a:solidFill>
                <a:schemeClr val="tx1"/>
              </a:solidFill>
              <a:effectLst/>
              <a:latin typeface="Palatino Linotype" pitchFamily="18" charset="0"/>
              <a:cs typeface="Arial" pitchFamily="34" charset="0"/>
            </a:endParaRPr>
          </a:p>
          <a:p>
            <a:pPr marL="0" marR="0" lvl="0" indent="450850" algn="l" defTabSz="914400" rtl="0" eaLnBrk="0" fontAlgn="base" latinLnBrk="0" hangingPunct="0">
              <a:lnSpc>
                <a:spcPct val="100000"/>
              </a:lnSpc>
              <a:spcBef>
                <a:spcPct val="0"/>
              </a:spcBef>
              <a:spcAft>
                <a:spcPct val="0"/>
              </a:spcAft>
              <a:buClrTx/>
              <a:buSzTx/>
              <a:buFontTx/>
              <a:buNone/>
              <a:tabLst/>
            </a:pPr>
            <a:r>
              <a:rPr kumimoji="0" lang="kk-KZ" b="0" i="0" u="none" strike="noStrike" cap="none" normalizeH="0" baseline="0" dirty="0" smtClean="0">
                <a:ln>
                  <a:noFill/>
                </a:ln>
                <a:solidFill>
                  <a:schemeClr val="tx1"/>
                </a:solidFill>
                <a:effectLst/>
                <a:latin typeface="Palatino Linotype" pitchFamily="18" charset="0"/>
                <a:ea typeface="Calibri" pitchFamily="34" charset="0"/>
                <a:cs typeface="Times New Roman" pitchFamily="18" charset="0"/>
              </a:rPr>
              <a:t> xmax := max (x1max, x2max).</a:t>
            </a:r>
            <a:endParaRPr kumimoji="0" lang="ru-RU" sz="800" b="0" i="0" u="none" strike="noStrike" cap="none" normalizeH="0" baseline="0" dirty="0" smtClean="0">
              <a:ln>
                <a:noFill/>
              </a:ln>
              <a:solidFill>
                <a:schemeClr val="tx1"/>
              </a:solidFill>
              <a:effectLst/>
              <a:latin typeface="Palatino Linotype" pitchFamily="18" charset="0"/>
              <a:cs typeface="Arial" pitchFamily="34" charset="0"/>
            </a:endParaRPr>
          </a:p>
          <a:p>
            <a:pPr marL="0" marR="0" lvl="0" indent="450850" algn="ctr" defTabSz="914400" rtl="0" eaLnBrk="0" fontAlgn="base" latinLnBrk="0" hangingPunct="0">
              <a:lnSpc>
                <a:spcPct val="100000"/>
              </a:lnSpc>
              <a:spcBef>
                <a:spcPct val="0"/>
              </a:spcBef>
              <a:spcAft>
                <a:spcPct val="0"/>
              </a:spcAft>
              <a:buClrTx/>
              <a:buSzTx/>
              <a:buFontTx/>
              <a:buNone/>
              <a:tabLst/>
            </a:pPr>
            <a:r>
              <a:rPr kumimoji="0" lang="kk-KZ" b="0" i="0" u="none" strike="noStrike" cap="none" normalizeH="0" baseline="0" dirty="0" smtClean="0">
                <a:ln>
                  <a:noFill/>
                </a:ln>
                <a:solidFill>
                  <a:schemeClr val="tx1"/>
                </a:solidFill>
                <a:effectLst/>
                <a:latin typeface="Palatino Linotype" pitchFamily="18" charset="0"/>
                <a:ea typeface="Calibri" pitchFamily="34" charset="0"/>
                <a:cs typeface="Times New Roman" pitchFamily="18" charset="0"/>
              </a:rPr>
              <a:t>Берілген деректерге xmin = 0, xmax = 8.</a:t>
            </a:r>
            <a:endParaRPr kumimoji="0" lang="kk-KZ" sz="2400" b="0" i="0" u="none" strike="noStrike" cap="none" normalizeH="0" baseline="0" dirty="0" smtClean="0">
              <a:ln>
                <a:noFill/>
              </a:ln>
              <a:solidFill>
                <a:schemeClr val="tx1"/>
              </a:solidFill>
              <a:effectLst/>
              <a:latin typeface="Palatino Linotype" pitchFamily="18" charset="0"/>
              <a:cs typeface="Arial"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2"/>
          <p:cNvSpPr txBox="1">
            <a:spLocks/>
          </p:cNvSpPr>
          <p:nvPr/>
        </p:nvSpPr>
        <p:spPr>
          <a:xfrm>
            <a:off x="571472" y="1000108"/>
            <a:ext cx="8229600" cy="725470"/>
          </a:xfrm>
          <a:prstGeom prst="rect">
            <a:avLst/>
          </a:prstGeom>
        </p:spPr>
        <p:txBody>
          <a:bodyPr/>
          <a:lstStyle/>
          <a:p>
            <a:pPr marR="0" lvl="0" indent="0" algn="ctr" fontAlgn="auto">
              <a:lnSpc>
                <a:spcPct val="100000"/>
              </a:lnSpc>
              <a:spcBef>
                <a:spcPct val="0"/>
              </a:spcBef>
              <a:spcAft>
                <a:spcPts val="0"/>
              </a:spcAft>
              <a:buClrTx/>
              <a:buSzTx/>
              <a:buFontTx/>
              <a:buNone/>
              <a:tabLst/>
              <a:defRPr/>
            </a:pPr>
            <a:endParaRPr lang="ru-RU" sz="2800" dirty="0">
              <a:latin typeface="Palatino Linotype" pitchFamily="18" charset="0"/>
              <a:cs typeface="Times New Roman" pitchFamily="18" charset="0"/>
            </a:endParaRPr>
          </a:p>
        </p:txBody>
      </p:sp>
      <p:sp>
        <p:nvSpPr>
          <p:cNvPr id="5" name="Прямоугольник 4"/>
          <p:cNvSpPr/>
          <p:nvPr/>
        </p:nvSpPr>
        <p:spPr>
          <a:xfrm>
            <a:off x="0" y="214290"/>
            <a:ext cx="9144000"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k-KZ" sz="2400" b="1" dirty="0" smtClean="0">
                <a:latin typeface="Palatino Linotype" pitchFamily="18" charset="0"/>
              </a:rPr>
              <a:t>Зертханалық жұмыстың орындалуының мысалы</a:t>
            </a:r>
            <a:endParaRPr lang="ru-RU" sz="2400" dirty="0">
              <a:latin typeface="Palatino Linotype" pitchFamily="18" charset="0"/>
            </a:endParaRPr>
          </a:p>
        </p:txBody>
      </p:sp>
      <p:sp>
        <p:nvSpPr>
          <p:cNvPr id="9" name="Прямоугольник 8"/>
          <p:cNvSpPr/>
          <p:nvPr/>
        </p:nvSpPr>
        <p:spPr>
          <a:xfrm>
            <a:off x="142844" y="1071546"/>
            <a:ext cx="8858312" cy="646331"/>
          </a:xfrm>
          <a:prstGeom prst="rect">
            <a:avLst/>
          </a:prstGeom>
        </p:spPr>
        <p:txBody>
          <a:bodyPr wrap="square">
            <a:spAutoFit/>
          </a:bodyPr>
          <a:lstStyle/>
          <a:p>
            <a:pPr algn="just"/>
            <a:r>
              <a:rPr lang="kk-KZ" dirty="0" smtClean="0">
                <a:latin typeface="Palatino Linotype" pitchFamily="18" charset="0"/>
              </a:rPr>
              <a:t>Аралықты [</a:t>
            </a:r>
            <a:r>
              <a:rPr lang="en-US" dirty="0" err="1" smtClean="0">
                <a:latin typeface="Palatino Linotype" pitchFamily="18" charset="0"/>
              </a:rPr>
              <a:t>xmin</a:t>
            </a:r>
            <a:r>
              <a:rPr lang="en-US" dirty="0" smtClean="0">
                <a:latin typeface="Palatino Linotype" pitchFamily="18" charset="0"/>
              </a:rPr>
              <a:t>, </a:t>
            </a:r>
            <a:r>
              <a:rPr lang="en-US" dirty="0" err="1" smtClean="0">
                <a:latin typeface="Palatino Linotype" pitchFamily="18" charset="0"/>
              </a:rPr>
              <a:t>xmax</a:t>
            </a:r>
            <a:r>
              <a:rPr lang="en-US" dirty="0" smtClean="0">
                <a:latin typeface="Palatino Linotype" pitchFamily="18" charset="0"/>
              </a:rPr>
              <a:t>] </a:t>
            </a:r>
            <a:r>
              <a:rPr lang="kk-KZ" dirty="0" smtClean="0">
                <a:latin typeface="Palatino Linotype" pitchFamily="18" charset="0"/>
              </a:rPr>
              <a:t>ішінен (</a:t>
            </a:r>
            <a:r>
              <a:rPr lang="en-US" dirty="0" smtClean="0">
                <a:latin typeface="Palatino Linotype" pitchFamily="18" charset="0"/>
              </a:rPr>
              <a:t>N - 1) </a:t>
            </a:r>
            <a:r>
              <a:rPr lang="kk-KZ" dirty="0" smtClean="0">
                <a:latin typeface="Palatino Linotype" pitchFamily="18" charset="0"/>
              </a:rPr>
              <a:t>бөлікке бөліп, бөлу нүктелерінің координаттарын анықтаймыз:</a:t>
            </a:r>
          </a:p>
        </p:txBody>
      </p:sp>
      <p:pic>
        <p:nvPicPr>
          <p:cNvPr id="10" name="Рисунок 9"/>
          <p:cNvPicPr/>
          <p:nvPr/>
        </p:nvPicPr>
        <p:blipFill rotWithShape="1">
          <a:blip r:embed="rId2"/>
          <a:srcRect l="19669" t="59293" r="46873" b="32535"/>
          <a:stretch/>
        </p:blipFill>
        <p:spPr bwMode="auto">
          <a:xfrm>
            <a:off x="2285984" y="1928802"/>
            <a:ext cx="4500594" cy="928694"/>
          </a:xfrm>
          <a:prstGeom prst="rect">
            <a:avLst/>
          </a:prstGeom>
          <a:ln>
            <a:noFill/>
          </a:ln>
          <a:extLst>
            <a:ext uri="{53640926-AAD7-44D8-BBD7-CCE9431645EC}">
              <a14:shadowObscured xmlns:a14="http://schemas.microsoft.com/office/drawing/2010/main"/>
            </a:ext>
          </a:extLst>
        </p:spPr>
      </p:pic>
      <p:sp>
        <p:nvSpPr>
          <p:cNvPr id="11" name="Прямоугольник 10"/>
          <p:cNvSpPr/>
          <p:nvPr/>
        </p:nvSpPr>
        <p:spPr>
          <a:xfrm>
            <a:off x="285720" y="3286124"/>
            <a:ext cx="8501122" cy="646331"/>
          </a:xfrm>
          <a:prstGeom prst="rect">
            <a:avLst/>
          </a:prstGeom>
        </p:spPr>
        <p:txBody>
          <a:bodyPr wrap="square">
            <a:spAutoFit/>
          </a:bodyPr>
          <a:lstStyle/>
          <a:p>
            <a:r>
              <a:rPr lang="ru-RU" dirty="0" err="1" smtClean="0">
                <a:latin typeface="Palatino Linotype" pitchFamily="18" charset="0"/>
              </a:rPr>
              <a:t>Шартты</a:t>
            </a:r>
            <a:r>
              <a:rPr lang="ru-RU" dirty="0" smtClean="0">
                <a:latin typeface="Palatino Linotype" pitchFamily="18" charset="0"/>
              </a:rPr>
              <a:t> </a:t>
            </a:r>
            <a:r>
              <a:rPr lang="ru-RU" dirty="0" err="1" smtClean="0">
                <a:latin typeface="Palatino Linotype" pitchFamily="18" charset="0"/>
              </a:rPr>
              <a:t>ықтималдық тығыздығы класстарының мәндерінің массивтерін</a:t>
            </a:r>
            <a:r>
              <a:rPr lang="ru-RU" dirty="0" smtClean="0">
                <a:latin typeface="Palatino Linotype" pitchFamily="18" charset="0"/>
              </a:rPr>
              <a:t> </a:t>
            </a:r>
            <a:r>
              <a:rPr lang="en-US" dirty="0" smtClean="0">
                <a:latin typeface="Palatino Linotype" pitchFamily="18" charset="0"/>
              </a:rPr>
              <a:t>f(xi| a1) =f(xi| a2) , xi </a:t>
            </a:r>
            <a:r>
              <a:rPr lang="ru-RU" dirty="0" err="1" smtClean="0">
                <a:latin typeface="Palatino Linotype" pitchFamily="18" charset="0"/>
              </a:rPr>
              <a:t>нүктелеріне сәйкес келеді</a:t>
            </a:r>
            <a:r>
              <a:rPr lang="ru-RU" dirty="0" smtClean="0">
                <a:latin typeface="Palatino Linotype" pitchFamily="18" charset="0"/>
              </a:rPr>
              <a:t>: </a:t>
            </a:r>
            <a:endParaRPr lang="ru-RU" dirty="0">
              <a:latin typeface="Palatino Linotype" pitchFamily="18" charset="0"/>
            </a:endParaRPr>
          </a:p>
        </p:txBody>
      </p:sp>
      <p:pic>
        <p:nvPicPr>
          <p:cNvPr id="12" name="Рисунок 11"/>
          <p:cNvPicPr/>
          <p:nvPr/>
        </p:nvPicPr>
        <p:blipFill rotWithShape="1">
          <a:blip r:embed="rId3"/>
          <a:srcRect l="23730" t="44280" r="43239" b="50969"/>
          <a:stretch/>
        </p:blipFill>
        <p:spPr bwMode="auto">
          <a:xfrm>
            <a:off x="1928794" y="4071942"/>
            <a:ext cx="6357982" cy="857256"/>
          </a:xfrm>
          <a:prstGeom prst="rect">
            <a:avLst/>
          </a:prstGeom>
          <a:ln>
            <a:noFill/>
          </a:ln>
          <a:extLst>
            <a:ext uri="{53640926-AAD7-44D8-BBD7-CCE9431645EC}">
              <a14:shadowObscured xmlns:a14="http://schemas.microsoft.com/office/drawing/2010/main"/>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p:cNvSpPr/>
          <p:nvPr/>
        </p:nvSpPr>
        <p:spPr>
          <a:xfrm>
            <a:off x="1500166" y="1785926"/>
            <a:ext cx="6715172" cy="1938992"/>
          </a:xfrm>
          <a:prstGeom prst="rect">
            <a:avLst/>
          </a:prstGeom>
        </p:spPr>
        <p:txBody>
          <a:bodyPr wrap="square">
            <a:spAutoFit/>
          </a:bodyPr>
          <a:lstStyle/>
          <a:p>
            <a:pPr algn="ctr"/>
            <a:r>
              <a:rPr lang="kk-KZ" sz="6000" dirty="0" smtClean="0">
                <a:latin typeface="Palatino Linotype" pitchFamily="18" charset="0"/>
                <a:cs typeface="Times New Roman" pitchFamily="18" charset="0"/>
              </a:rPr>
              <a:t>Назарларыңызға үлкен рахмет!</a:t>
            </a:r>
            <a:endParaRPr lang="kk-KZ" sz="6000" dirty="0"/>
          </a:p>
        </p:txBody>
      </p:sp>
      <p:sp>
        <p:nvSpPr>
          <p:cNvPr id="8" name="Прямоугольник 7"/>
          <p:cNvSpPr/>
          <p:nvPr/>
        </p:nvSpPr>
        <p:spPr>
          <a:xfrm>
            <a:off x="0" y="214290"/>
            <a:ext cx="9144000"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ct val="0"/>
              </a:spcBef>
              <a:spcAft>
                <a:spcPts val="0"/>
              </a:spcAft>
              <a:buClrTx/>
              <a:buSzTx/>
              <a:buFontTx/>
              <a:buNone/>
              <a:tabLst/>
              <a:defRPr/>
            </a:pPr>
            <a:r>
              <a:rPr lang="kk-KZ" sz="2400" dirty="0" smtClean="0">
                <a:latin typeface="Palatino Linotype" pitchFamily="18" charset="0"/>
                <a:cs typeface="Times New Roman" pitchFamily="18" charset="0"/>
              </a:rPr>
              <a:t> </a:t>
            </a:r>
            <a:endParaRPr lang="ru-RU" sz="2400" dirty="0">
              <a:latin typeface="Palatino Linotype"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60" name="Picture 4" descr="Картинки по запросу цель"/>
          <p:cNvPicPr>
            <a:picLocks noChangeAspect="1" noChangeArrowheads="1"/>
          </p:cNvPicPr>
          <p:nvPr/>
        </p:nvPicPr>
        <p:blipFill>
          <a:blip r:embed="rId2"/>
          <a:srcRect l="15478"/>
          <a:stretch>
            <a:fillRect/>
          </a:stretch>
        </p:blipFill>
        <p:spPr bwMode="auto">
          <a:xfrm>
            <a:off x="3428992" y="3500438"/>
            <a:ext cx="5461606" cy="3090866"/>
          </a:xfrm>
          <a:prstGeom prst="rect">
            <a:avLst/>
          </a:prstGeom>
          <a:noFill/>
        </p:spPr>
      </p:pic>
      <p:sp>
        <p:nvSpPr>
          <p:cNvPr id="2" name="Заголовок 2"/>
          <p:cNvSpPr txBox="1">
            <a:spLocks/>
          </p:cNvSpPr>
          <p:nvPr/>
        </p:nvSpPr>
        <p:spPr>
          <a:xfrm>
            <a:off x="571472" y="1000108"/>
            <a:ext cx="8229600" cy="725470"/>
          </a:xfrm>
          <a:prstGeom prst="rect">
            <a:avLst/>
          </a:prstGeom>
        </p:spPr>
        <p:txBody>
          <a:bodyPr/>
          <a:lstStyle/>
          <a:p>
            <a:pPr marR="0" lvl="0" indent="0" algn="ctr" fontAlgn="auto">
              <a:lnSpc>
                <a:spcPct val="100000"/>
              </a:lnSpc>
              <a:spcBef>
                <a:spcPct val="0"/>
              </a:spcBef>
              <a:spcAft>
                <a:spcPts val="0"/>
              </a:spcAft>
              <a:buClrTx/>
              <a:buSzTx/>
              <a:buFontTx/>
              <a:buNone/>
              <a:tabLst/>
              <a:defRPr/>
            </a:pPr>
            <a:endParaRPr lang="ru-RU" sz="2800" dirty="0">
              <a:latin typeface="Palatino Linotype" pitchFamily="18" charset="0"/>
              <a:cs typeface="Times New Roman" pitchFamily="18" charset="0"/>
            </a:endParaRPr>
          </a:p>
        </p:txBody>
      </p:sp>
      <p:sp>
        <p:nvSpPr>
          <p:cNvPr id="3" name="TextBox 2"/>
          <p:cNvSpPr txBox="1"/>
          <p:nvPr/>
        </p:nvSpPr>
        <p:spPr>
          <a:xfrm>
            <a:off x="428596" y="1571612"/>
            <a:ext cx="8501122" cy="1938992"/>
          </a:xfrm>
          <a:prstGeom prst="rect">
            <a:avLst/>
          </a:prstGeom>
          <a:noFill/>
        </p:spPr>
        <p:txBody>
          <a:bodyPr wrap="square" rtlCol="0">
            <a:spAutoFit/>
          </a:bodyPr>
          <a:lstStyle/>
          <a:p>
            <a:pPr algn="just">
              <a:buFont typeface="Wingdings" pitchFamily="2" charset="2"/>
              <a:buChar char="Ø"/>
            </a:pPr>
            <a:r>
              <a:rPr lang="kk-KZ" sz="2400" dirty="0" smtClean="0">
                <a:latin typeface="Palatino Linotype" pitchFamily="18" charset="0"/>
                <a:cs typeface="Times New Roman" pitchFamily="18" charset="0"/>
              </a:rPr>
              <a:t> ықтималдылық критерийлерін және постериорий ықтималдығын барынша пайдалану арқылы шешім қабылдау ережелерін құру әдістемесін зерттеу;</a:t>
            </a:r>
          </a:p>
          <a:p>
            <a:pPr algn="just">
              <a:buFont typeface="Wingdings" pitchFamily="2" charset="2"/>
              <a:buChar char="Ø"/>
            </a:pPr>
            <a:r>
              <a:rPr lang="kk-KZ" sz="2400" dirty="0" smtClean="0">
                <a:latin typeface="Palatino Linotype" pitchFamily="18" charset="0"/>
                <a:cs typeface="Times New Roman" pitchFamily="18" charset="0"/>
              </a:rPr>
              <a:t> екі баламалы  параметрлік емес танудың сапалық көрсеткіштерін бағалау дағдыларын меңгеру.</a:t>
            </a:r>
          </a:p>
        </p:txBody>
      </p:sp>
      <p:sp>
        <p:nvSpPr>
          <p:cNvPr id="5" name="Прямоугольник 4"/>
          <p:cNvSpPr/>
          <p:nvPr/>
        </p:nvSpPr>
        <p:spPr>
          <a:xfrm>
            <a:off x="0" y="214290"/>
            <a:ext cx="9144000"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ct val="0"/>
              </a:spcBef>
              <a:spcAft>
                <a:spcPts val="0"/>
              </a:spcAft>
              <a:buClrTx/>
              <a:buSzTx/>
              <a:buFontTx/>
              <a:buNone/>
              <a:tabLst/>
              <a:defRPr/>
            </a:pPr>
            <a:r>
              <a:rPr lang="kk-KZ" sz="2400" dirty="0" smtClean="0">
                <a:latin typeface="Palatino Linotype" pitchFamily="18" charset="0"/>
                <a:cs typeface="Times New Roman" pitchFamily="18" charset="0"/>
              </a:rPr>
              <a:t> Жұмыстың мақсаты:</a:t>
            </a:r>
            <a:endParaRPr lang="ru-RU" sz="2400" dirty="0">
              <a:latin typeface="Palatino Linotype"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2"/>
          <p:cNvSpPr txBox="1">
            <a:spLocks/>
          </p:cNvSpPr>
          <p:nvPr/>
        </p:nvSpPr>
        <p:spPr>
          <a:xfrm>
            <a:off x="571472" y="1000108"/>
            <a:ext cx="8229600" cy="725470"/>
          </a:xfrm>
          <a:prstGeom prst="rect">
            <a:avLst/>
          </a:prstGeom>
        </p:spPr>
        <p:txBody>
          <a:bodyPr/>
          <a:lstStyle/>
          <a:p>
            <a:pPr marR="0" lvl="0" indent="0" algn="ctr" fontAlgn="auto">
              <a:lnSpc>
                <a:spcPct val="100000"/>
              </a:lnSpc>
              <a:spcBef>
                <a:spcPct val="0"/>
              </a:spcBef>
              <a:spcAft>
                <a:spcPts val="0"/>
              </a:spcAft>
              <a:buClrTx/>
              <a:buSzTx/>
              <a:buFontTx/>
              <a:buNone/>
              <a:tabLst/>
              <a:defRPr/>
            </a:pPr>
            <a:endParaRPr lang="ru-RU" sz="2800" dirty="0">
              <a:latin typeface="Palatino Linotype" pitchFamily="18" charset="0"/>
              <a:cs typeface="Times New Roman" pitchFamily="18" charset="0"/>
            </a:endParaRPr>
          </a:p>
        </p:txBody>
      </p:sp>
      <p:sp>
        <p:nvSpPr>
          <p:cNvPr id="3" name="TextBox 2"/>
          <p:cNvSpPr txBox="1"/>
          <p:nvPr/>
        </p:nvSpPr>
        <p:spPr>
          <a:xfrm>
            <a:off x="428596" y="1571612"/>
            <a:ext cx="8429684" cy="1938992"/>
          </a:xfrm>
          <a:prstGeom prst="rect">
            <a:avLst/>
          </a:prstGeom>
          <a:noFill/>
        </p:spPr>
        <p:txBody>
          <a:bodyPr wrap="square" rtlCol="0">
            <a:spAutoFit/>
          </a:bodyPr>
          <a:lstStyle/>
          <a:p>
            <a:pPr>
              <a:buFont typeface="Wingdings" pitchFamily="2" charset="2"/>
              <a:buChar char="Ø"/>
            </a:pPr>
            <a:r>
              <a:rPr lang="kk-KZ" sz="2400" dirty="0" smtClean="0">
                <a:latin typeface="Palatino Linotype" pitchFamily="18" charset="0"/>
                <a:cs typeface="Times New Roman" pitchFamily="18" charset="0"/>
              </a:rPr>
              <a:t>   Теориялық ақпарат</a:t>
            </a:r>
          </a:p>
          <a:p>
            <a:pPr>
              <a:buFont typeface="Wingdings" pitchFamily="2" charset="2"/>
              <a:buChar char="Ø"/>
            </a:pPr>
            <a:r>
              <a:rPr lang="kk-KZ" sz="2400" dirty="0" smtClean="0">
                <a:latin typeface="Palatino Linotype" pitchFamily="18" charset="0"/>
                <a:cs typeface="Times New Roman" pitchFamily="18" charset="0"/>
              </a:rPr>
              <a:t>   Белгілік кеңістікті қалыптастыру</a:t>
            </a:r>
            <a:endParaRPr lang="ru-RU" sz="2400" dirty="0" smtClean="0">
              <a:latin typeface="Palatino Linotype" pitchFamily="18" charset="0"/>
              <a:cs typeface="Times New Roman" pitchFamily="18" charset="0"/>
            </a:endParaRPr>
          </a:p>
          <a:p>
            <a:pPr>
              <a:buFont typeface="Wingdings" pitchFamily="2" charset="2"/>
              <a:buChar char="Ø"/>
            </a:pPr>
            <a:r>
              <a:rPr lang="kk-KZ" sz="2400" dirty="0" smtClean="0">
                <a:latin typeface="Palatino Linotype" pitchFamily="18" charset="0"/>
                <a:cs typeface="Times New Roman" pitchFamily="18" charset="0"/>
              </a:rPr>
              <a:t>   Шешімдерді қабылдау</a:t>
            </a:r>
            <a:endParaRPr lang="ru-RU" sz="2400" dirty="0" smtClean="0">
              <a:latin typeface="Palatino Linotype" pitchFamily="18" charset="0"/>
              <a:cs typeface="Times New Roman" pitchFamily="18" charset="0"/>
            </a:endParaRPr>
          </a:p>
          <a:p>
            <a:pPr>
              <a:buFont typeface="Wingdings" pitchFamily="2" charset="2"/>
              <a:buChar char="Ø"/>
            </a:pPr>
            <a:r>
              <a:rPr lang="kk-KZ" sz="2400" dirty="0" smtClean="0">
                <a:latin typeface="Palatino Linotype" pitchFamily="18" charset="0"/>
                <a:cs typeface="Times New Roman" pitchFamily="18" charset="0"/>
              </a:rPr>
              <a:t>   Жұмысты орындау тәртібі</a:t>
            </a:r>
          </a:p>
          <a:p>
            <a:pPr>
              <a:buFont typeface="Wingdings" pitchFamily="2" charset="2"/>
              <a:buChar char="Ø"/>
            </a:pPr>
            <a:r>
              <a:rPr lang="kk-KZ" sz="2400" dirty="0" smtClean="0">
                <a:latin typeface="Palatino Linotype" pitchFamily="18" charset="0"/>
                <a:cs typeface="Times New Roman" pitchFamily="18" charset="0"/>
              </a:rPr>
              <a:t>   Зертханалық жұмыстың орындалуының мысалы</a:t>
            </a:r>
            <a:endParaRPr lang="ru-RU" sz="2400" dirty="0" smtClean="0">
              <a:latin typeface="Palatino Linotype" pitchFamily="18" charset="0"/>
              <a:cs typeface="Times New Roman" pitchFamily="18" charset="0"/>
            </a:endParaRPr>
          </a:p>
        </p:txBody>
      </p:sp>
      <p:pic>
        <p:nvPicPr>
          <p:cNvPr id="16386" name="Picture 2" descr="Картинки по запросу содержание"/>
          <p:cNvPicPr>
            <a:picLocks noChangeAspect="1" noChangeArrowheads="1"/>
          </p:cNvPicPr>
          <p:nvPr/>
        </p:nvPicPr>
        <p:blipFill>
          <a:blip r:embed="rId2"/>
          <a:srcRect/>
          <a:stretch>
            <a:fillRect/>
          </a:stretch>
        </p:blipFill>
        <p:spPr bwMode="auto">
          <a:xfrm>
            <a:off x="4500562" y="4143380"/>
            <a:ext cx="3252557" cy="2357454"/>
          </a:xfrm>
          <a:prstGeom prst="rect">
            <a:avLst/>
          </a:prstGeom>
          <a:noFill/>
        </p:spPr>
      </p:pic>
      <p:sp>
        <p:nvSpPr>
          <p:cNvPr id="5" name="Прямоугольник 4"/>
          <p:cNvSpPr/>
          <p:nvPr/>
        </p:nvSpPr>
        <p:spPr>
          <a:xfrm>
            <a:off x="0" y="214290"/>
            <a:ext cx="9144000"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ct val="0"/>
              </a:spcBef>
              <a:spcAft>
                <a:spcPts val="0"/>
              </a:spcAft>
              <a:buClrTx/>
              <a:buSzTx/>
              <a:buFontTx/>
              <a:buNone/>
              <a:tabLst/>
              <a:defRPr/>
            </a:pPr>
            <a:r>
              <a:rPr lang="kk-KZ" sz="2400" dirty="0" smtClean="0">
                <a:latin typeface="Palatino Linotype" pitchFamily="18" charset="0"/>
                <a:cs typeface="Times New Roman" pitchFamily="18" charset="0"/>
              </a:rPr>
              <a:t>Мазмұны:</a:t>
            </a:r>
            <a:endParaRPr lang="ru-RU" sz="2400" dirty="0">
              <a:latin typeface="Palatino Linotype"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Похожее изображение"/>
          <p:cNvPicPr>
            <a:picLocks noChangeAspect="1" noChangeArrowheads="1"/>
          </p:cNvPicPr>
          <p:nvPr/>
        </p:nvPicPr>
        <p:blipFill>
          <a:blip r:embed="rId2"/>
          <a:srcRect/>
          <a:stretch>
            <a:fillRect/>
          </a:stretch>
        </p:blipFill>
        <p:spPr bwMode="auto">
          <a:xfrm>
            <a:off x="6000760" y="4143355"/>
            <a:ext cx="2714644" cy="2714645"/>
          </a:xfrm>
          <a:prstGeom prst="rect">
            <a:avLst/>
          </a:prstGeom>
          <a:noFill/>
        </p:spPr>
      </p:pic>
      <p:sp>
        <p:nvSpPr>
          <p:cNvPr id="2" name="Заголовок 2"/>
          <p:cNvSpPr txBox="1">
            <a:spLocks/>
          </p:cNvSpPr>
          <p:nvPr/>
        </p:nvSpPr>
        <p:spPr>
          <a:xfrm>
            <a:off x="571472" y="1000108"/>
            <a:ext cx="8229600" cy="725470"/>
          </a:xfrm>
          <a:prstGeom prst="rect">
            <a:avLst/>
          </a:prstGeom>
        </p:spPr>
        <p:txBody>
          <a:bodyPr/>
          <a:lstStyle/>
          <a:p>
            <a:pPr marR="0" lvl="0" indent="0" algn="ctr" fontAlgn="auto">
              <a:lnSpc>
                <a:spcPct val="100000"/>
              </a:lnSpc>
              <a:spcBef>
                <a:spcPct val="0"/>
              </a:spcBef>
              <a:spcAft>
                <a:spcPts val="0"/>
              </a:spcAft>
              <a:buClrTx/>
              <a:buSzTx/>
              <a:buFontTx/>
              <a:buNone/>
              <a:tabLst/>
              <a:defRPr/>
            </a:pPr>
            <a:endParaRPr lang="ru-RU" sz="2800" dirty="0">
              <a:latin typeface="Palatino Linotype" pitchFamily="18" charset="0"/>
              <a:cs typeface="Times New Roman" pitchFamily="18" charset="0"/>
            </a:endParaRPr>
          </a:p>
        </p:txBody>
      </p:sp>
      <p:sp>
        <p:nvSpPr>
          <p:cNvPr id="3" name="TextBox 2"/>
          <p:cNvSpPr txBox="1"/>
          <p:nvPr/>
        </p:nvSpPr>
        <p:spPr>
          <a:xfrm>
            <a:off x="428596" y="1357298"/>
            <a:ext cx="8429684" cy="3139321"/>
          </a:xfrm>
          <a:prstGeom prst="rect">
            <a:avLst/>
          </a:prstGeom>
          <a:noFill/>
        </p:spPr>
        <p:txBody>
          <a:bodyPr wrap="square" rtlCol="0">
            <a:spAutoFit/>
          </a:bodyPr>
          <a:lstStyle/>
          <a:p>
            <a:pPr algn="just">
              <a:buFont typeface="Wingdings" pitchFamily="2" charset="2"/>
              <a:buChar char="Ø"/>
            </a:pPr>
            <a:r>
              <a:rPr lang="kk-KZ" dirty="0" smtClean="0">
                <a:latin typeface="Palatino Linotype" pitchFamily="18" charset="0"/>
                <a:cs typeface="Times New Roman" pitchFamily="18" charset="0"/>
              </a:rPr>
              <a:t> Классификациялау - зерттеуге жататын объектілерді бақылау жиынтығы түрінде ұсынылған, бір-біріне тән класстарды береді. </a:t>
            </a:r>
          </a:p>
          <a:p>
            <a:pPr algn="just">
              <a:buFont typeface="Wingdings" pitchFamily="2" charset="2"/>
              <a:buChar char="Ø"/>
            </a:pPr>
            <a:r>
              <a:rPr lang="kk-KZ" dirty="0" smtClean="0">
                <a:latin typeface="Palatino Linotype" pitchFamily="18" charset="0"/>
              </a:rPr>
              <a:t> Тану мәселесінің классикалық тұжырымдамасында әмбебап жиын бөліктерге бөлінеді, яғни бейне. Тану жүйесіндегі сезгіш органдардың объектісі әдетте сурет деп аталады және бұндай суреттер жиынтығы кейбір жалпы қасиеттермен біріктіріліп  бейнені қалыптастырады.</a:t>
            </a:r>
          </a:p>
          <a:p>
            <a:pPr algn="just">
              <a:buFont typeface="Wingdings" pitchFamily="2" charset="2"/>
              <a:buChar char="Ø"/>
            </a:pPr>
            <a:r>
              <a:rPr lang="kk-KZ" dirty="0" smtClean="0">
                <a:latin typeface="Palatino Linotype" pitchFamily="18" charset="0"/>
              </a:rPr>
              <a:t> Элементті бейнеге беру әдісі шешуші ереже деп аталады. Шешуші ережені құру үшін оқыту үлгісі қажет.</a:t>
            </a:r>
          </a:p>
          <a:p>
            <a:pPr algn="just">
              <a:buFont typeface="Wingdings" pitchFamily="2" charset="2"/>
              <a:buChar char="Ø"/>
            </a:pPr>
            <a:r>
              <a:rPr lang="kk-KZ" dirty="0" smtClean="0">
                <a:latin typeface="Palatino Linotype" pitchFamily="18" charset="0"/>
              </a:rPr>
              <a:t> Шешім ережелерінің сапасы белгілі бір суретке жататын атрибуттардың мәндерімен көрсетілген нысандарды қамтитын бақылау үлгісімен ғана бағаланады, ол тек «мұғалімге» белгілі.</a:t>
            </a:r>
            <a:endParaRPr lang="ru-RU" dirty="0" smtClean="0">
              <a:latin typeface="Palatino Linotype" pitchFamily="18" charset="0"/>
              <a:cs typeface="Times New Roman" pitchFamily="18" charset="0"/>
            </a:endParaRPr>
          </a:p>
        </p:txBody>
      </p:sp>
      <p:sp>
        <p:nvSpPr>
          <p:cNvPr id="5" name="Прямоугольник 4"/>
          <p:cNvSpPr/>
          <p:nvPr/>
        </p:nvSpPr>
        <p:spPr>
          <a:xfrm>
            <a:off x="0" y="214290"/>
            <a:ext cx="9144000"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ct val="0"/>
              </a:spcBef>
              <a:spcAft>
                <a:spcPts val="0"/>
              </a:spcAft>
              <a:buClrTx/>
              <a:buSzTx/>
              <a:buFontTx/>
              <a:buNone/>
              <a:tabLst/>
              <a:defRPr/>
            </a:pPr>
            <a:r>
              <a:rPr lang="kk-KZ" sz="2400" dirty="0" smtClean="0">
                <a:latin typeface="Palatino Linotype" pitchFamily="18" charset="0"/>
                <a:cs typeface="Times New Roman" pitchFamily="18" charset="0"/>
              </a:rPr>
              <a:t>Теориялық ақпарат</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2"/>
          <p:cNvSpPr txBox="1">
            <a:spLocks/>
          </p:cNvSpPr>
          <p:nvPr/>
        </p:nvSpPr>
        <p:spPr>
          <a:xfrm>
            <a:off x="571472" y="1000108"/>
            <a:ext cx="8229600" cy="725470"/>
          </a:xfrm>
          <a:prstGeom prst="rect">
            <a:avLst/>
          </a:prstGeom>
        </p:spPr>
        <p:txBody>
          <a:bodyPr/>
          <a:lstStyle/>
          <a:p>
            <a:pPr marR="0" lvl="0" indent="0" algn="ctr" fontAlgn="auto">
              <a:lnSpc>
                <a:spcPct val="100000"/>
              </a:lnSpc>
              <a:spcBef>
                <a:spcPct val="0"/>
              </a:spcBef>
              <a:spcAft>
                <a:spcPts val="0"/>
              </a:spcAft>
              <a:buClrTx/>
              <a:buSzTx/>
              <a:buFontTx/>
              <a:buNone/>
              <a:tabLst/>
              <a:defRPr/>
            </a:pPr>
            <a:endParaRPr lang="ru-RU" sz="2800" dirty="0">
              <a:latin typeface="Palatino Linotype" pitchFamily="18" charset="0"/>
              <a:cs typeface="Times New Roman" pitchFamily="18" charset="0"/>
            </a:endParaRPr>
          </a:p>
        </p:txBody>
      </p:sp>
      <p:sp>
        <p:nvSpPr>
          <p:cNvPr id="3" name="TextBox 2"/>
          <p:cNvSpPr txBox="1"/>
          <p:nvPr/>
        </p:nvSpPr>
        <p:spPr>
          <a:xfrm>
            <a:off x="285720" y="1285860"/>
            <a:ext cx="8643966" cy="4524315"/>
          </a:xfrm>
          <a:prstGeom prst="rect">
            <a:avLst/>
          </a:prstGeom>
          <a:noFill/>
        </p:spPr>
        <p:txBody>
          <a:bodyPr wrap="square" rtlCol="0">
            <a:spAutoFit/>
          </a:bodyPr>
          <a:lstStyle/>
          <a:p>
            <a:pPr algn="just">
              <a:buFont typeface="Wingdings" pitchFamily="2" charset="2"/>
              <a:buChar char="Ø"/>
            </a:pPr>
            <a:r>
              <a:rPr lang="kk-KZ" sz="2400" dirty="0" smtClean="0">
                <a:latin typeface="Palatino Linotype" pitchFamily="18" charset="0"/>
              </a:rPr>
              <a:t> Статистикалық танудың негізгі кезеңдері - тән кеңістікті қалыптастыру, класстардың стандартты сипаттамаларын алу және объектілердің байқалатын класы бойынша шешім қабылдау ережесін құру.</a:t>
            </a:r>
          </a:p>
          <a:p>
            <a:pPr algn="just">
              <a:buFont typeface="Wingdings" pitchFamily="2" charset="2"/>
              <a:buChar char="Ø"/>
            </a:pPr>
            <a:endParaRPr lang="kk-KZ" sz="2400" dirty="0" smtClean="0">
              <a:latin typeface="Palatino Linotype" pitchFamily="18" charset="0"/>
              <a:cs typeface="Times New Roman" pitchFamily="18" charset="0"/>
            </a:endParaRPr>
          </a:p>
          <a:p>
            <a:pPr algn="just"/>
            <a:r>
              <a:rPr lang="kk-KZ" sz="2400" dirty="0" smtClean="0">
                <a:latin typeface="Palatino Linotype" pitchFamily="18" charset="0"/>
                <a:cs typeface="Times New Roman" pitchFamily="18" charset="0"/>
              </a:rPr>
              <a:t>Әдістері:</a:t>
            </a:r>
          </a:p>
          <a:p>
            <a:pPr algn="just">
              <a:buFont typeface="Wingdings" pitchFamily="2" charset="2"/>
              <a:buChar char="Ø"/>
            </a:pPr>
            <a:r>
              <a:rPr lang="kk-KZ" sz="2400" dirty="0" smtClean="0">
                <a:latin typeface="Palatino Linotype" pitchFamily="18" charset="0"/>
              </a:rPr>
              <a:t> Гистограмма әдісі</a:t>
            </a:r>
          </a:p>
          <a:p>
            <a:pPr algn="just">
              <a:buFont typeface="Wingdings" pitchFamily="2" charset="2"/>
              <a:buChar char="Ø"/>
            </a:pPr>
            <a:r>
              <a:rPr lang="kk-KZ" sz="2400" dirty="0" smtClean="0">
                <a:latin typeface="Palatino Linotype" pitchFamily="18" charset="0"/>
              </a:rPr>
              <a:t> Парцен әдісі</a:t>
            </a:r>
          </a:p>
          <a:p>
            <a:pPr algn="just">
              <a:buFont typeface="Wingdings" pitchFamily="2" charset="2"/>
              <a:buChar char="Ø"/>
            </a:pPr>
            <a:r>
              <a:rPr lang="kk-KZ" sz="2400" dirty="0" smtClean="0">
                <a:latin typeface="Palatino Linotype" pitchFamily="18" charset="0"/>
              </a:rPr>
              <a:t> Базалық функцияларға қатысты кеңейту әдісі </a:t>
            </a:r>
          </a:p>
          <a:p>
            <a:pPr algn="just">
              <a:buFont typeface="Wingdings" pitchFamily="2" charset="2"/>
              <a:buChar char="Ø"/>
            </a:pPr>
            <a:r>
              <a:rPr lang="kk-KZ" sz="2400" dirty="0" smtClean="0">
                <a:latin typeface="Palatino Linotype" pitchFamily="18" charset="0"/>
              </a:rPr>
              <a:t> Смирнов әдісі </a:t>
            </a:r>
          </a:p>
          <a:p>
            <a:pPr algn="just">
              <a:buFont typeface="Wingdings" pitchFamily="2" charset="2"/>
              <a:buChar char="Ø"/>
            </a:pPr>
            <a:r>
              <a:rPr lang="kk-KZ" sz="2400" dirty="0" smtClean="0">
                <a:latin typeface="Palatino Linotype" pitchFamily="18" charset="0"/>
              </a:rPr>
              <a:t> Жақын көрші бағалау әдісі </a:t>
            </a:r>
          </a:p>
          <a:p>
            <a:pPr algn="just">
              <a:buFont typeface="Wingdings" pitchFamily="2" charset="2"/>
              <a:buChar char="Ø"/>
            </a:pPr>
            <a:r>
              <a:rPr lang="kk-KZ" sz="2400" dirty="0" smtClean="0">
                <a:latin typeface="Palatino Linotype" pitchFamily="18" charset="0"/>
              </a:rPr>
              <a:t> Арнайы сызықты емес бағалау әдісі</a:t>
            </a:r>
            <a:endParaRPr lang="ru-RU" sz="2400" dirty="0" smtClean="0">
              <a:latin typeface="Palatino Linotype" pitchFamily="18" charset="0"/>
              <a:cs typeface="Times New Roman" pitchFamily="18" charset="0"/>
            </a:endParaRPr>
          </a:p>
        </p:txBody>
      </p:sp>
      <p:sp>
        <p:nvSpPr>
          <p:cNvPr id="5" name="Прямоугольник 4"/>
          <p:cNvSpPr/>
          <p:nvPr/>
        </p:nvSpPr>
        <p:spPr>
          <a:xfrm>
            <a:off x="0" y="214290"/>
            <a:ext cx="9144000"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ct val="0"/>
              </a:spcBef>
              <a:spcAft>
                <a:spcPts val="0"/>
              </a:spcAft>
              <a:buClrTx/>
              <a:buSzTx/>
              <a:buFontTx/>
              <a:buNone/>
              <a:tabLst/>
              <a:defRPr/>
            </a:pPr>
            <a:r>
              <a:rPr lang="kk-KZ" sz="2400" dirty="0" smtClean="0">
                <a:latin typeface="Palatino Linotype" pitchFamily="18" charset="0"/>
                <a:cs typeface="Times New Roman" pitchFamily="18" charset="0"/>
              </a:rPr>
              <a:t>Теориялық ақпарат</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2"/>
          <p:cNvSpPr txBox="1">
            <a:spLocks/>
          </p:cNvSpPr>
          <p:nvPr/>
        </p:nvSpPr>
        <p:spPr>
          <a:xfrm>
            <a:off x="571472" y="1000108"/>
            <a:ext cx="8229600" cy="725470"/>
          </a:xfrm>
          <a:prstGeom prst="rect">
            <a:avLst/>
          </a:prstGeom>
        </p:spPr>
        <p:txBody>
          <a:bodyPr/>
          <a:lstStyle/>
          <a:p>
            <a:pPr marR="0" lvl="0" indent="0" algn="ctr" fontAlgn="auto">
              <a:lnSpc>
                <a:spcPct val="100000"/>
              </a:lnSpc>
              <a:spcBef>
                <a:spcPct val="0"/>
              </a:spcBef>
              <a:spcAft>
                <a:spcPts val="0"/>
              </a:spcAft>
              <a:buClrTx/>
              <a:buSzTx/>
              <a:buFontTx/>
              <a:buNone/>
              <a:tabLst/>
              <a:defRPr/>
            </a:pPr>
            <a:endParaRPr lang="ru-RU" sz="2800" dirty="0">
              <a:latin typeface="Palatino Linotype" pitchFamily="18" charset="0"/>
              <a:cs typeface="Times New Roman" pitchFamily="18" charset="0"/>
            </a:endParaRPr>
          </a:p>
        </p:txBody>
      </p:sp>
      <p:sp>
        <p:nvSpPr>
          <p:cNvPr id="3" name="TextBox 2"/>
          <p:cNvSpPr txBox="1"/>
          <p:nvPr/>
        </p:nvSpPr>
        <p:spPr>
          <a:xfrm>
            <a:off x="285720" y="1285860"/>
            <a:ext cx="8715436" cy="400110"/>
          </a:xfrm>
          <a:prstGeom prst="rect">
            <a:avLst/>
          </a:prstGeom>
          <a:noFill/>
        </p:spPr>
        <p:txBody>
          <a:bodyPr wrap="square" rtlCol="0">
            <a:spAutoFit/>
          </a:bodyPr>
          <a:lstStyle/>
          <a:p>
            <a:r>
              <a:rPr lang="kk-KZ" sz="2000" dirty="0" smtClean="0">
                <a:latin typeface="Palatino Linotype" pitchFamily="18" charset="0"/>
              </a:rPr>
              <a:t>Объектіні тану үшін байқаудың жиынтығы (үлгісі) ретінде ұсынылады.</a:t>
            </a:r>
            <a:endParaRPr lang="ru-RU" sz="2000" dirty="0" smtClean="0">
              <a:latin typeface="Palatino Linotype" pitchFamily="18" charset="0"/>
              <a:cs typeface="Times New Roman" pitchFamily="18" charset="0"/>
            </a:endParaRPr>
          </a:p>
        </p:txBody>
      </p:sp>
      <p:sp>
        <p:nvSpPr>
          <p:cNvPr id="5" name="Прямоугольник 4"/>
          <p:cNvSpPr/>
          <p:nvPr/>
        </p:nvSpPr>
        <p:spPr>
          <a:xfrm>
            <a:off x="0" y="214290"/>
            <a:ext cx="9144000"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ct val="0"/>
              </a:spcBef>
              <a:spcAft>
                <a:spcPts val="0"/>
              </a:spcAft>
              <a:buClrTx/>
              <a:buSzTx/>
              <a:buFontTx/>
              <a:buNone/>
              <a:tabLst/>
              <a:defRPr/>
            </a:pPr>
            <a:r>
              <a:rPr lang="kk-KZ" sz="2400" dirty="0" smtClean="0">
                <a:latin typeface="Palatino Linotype" pitchFamily="18" charset="0"/>
                <a:cs typeface="Times New Roman" pitchFamily="18" charset="0"/>
              </a:rPr>
              <a:t>Белгілік кеңістікті қалыптастыру</a:t>
            </a:r>
          </a:p>
        </p:txBody>
      </p:sp>
      <p:pic>
        <p:nvPicPr>
          <p:cNvPr id="6" name="Рисунок 5"/>
          <p:cNvPicPr/>
          <p:nvPr/>
        </p:nvPicPr>
        <p:blipFill>
          <a:blip r:embed="rId3" cstate="print"/>
          <a:srcRect/>
          <a:stretch>
            <a:fillRect/>
          </a:stretch>
        </p:blipFill>
        <p:spPr bwMode="auto">
          <a:xfrm>
            <a:off x="2428860" y="1785926"/>
            <a:ext cx="3501723" cy="2045027"/>
          </a:xfrm>
          <a:prstGeom prst="rect">
            <a:avLst/>
          </a:prstGeom>
          <a:noFill/>
          <a:ln w="9525">
            <a:noFill/>
            <a:miter lim="800000"/>
            <a:headEnd/>
            <a:tailEnd/>
          </a:ln>
        </p:spPr>
      </p:pic>
      <p:pic>
        <p:nvPicPr>
          <p:cNvPr id="24583" name="Picture 7"/>
          <p:cNvPicPr>
            <a:picLocks noChangeAspect="1" noChangeArrowheads="1"/>
          </p:cNvPicPr>
          <p:nvPr/>
        </p:nvPicPr>
        <p:blipFill>
          <a:blip r:embed="rId4"/>
          <a:srcRect/>
          <a:stretch>
            <a:fillRect/>
          </a:stretch>
        </p:blipFill>
        <p:spPr bwMode="auto">
          <a:xfrm>
            <a:off x="428596" y="4000504"/>
            <a:ext cx="8072494" cy="904296"/>
          </a:xfrm>
          <a:prstGeom prst="rect">
            <a:avLst/>
          </a:prstGeom>
          <a:noFill/>
          <a:ln w="9525">
            <a:noFill/>
            <a:miter lim="800000"/>
            <a:headEnd/>
            <a:tailEnd/>
          </a:ln>
          <a:effectLst/>
        </p:spPr>
      </p:pic>
      <p:sp>
        <p:nvSpPr>
          <p:cNvPr id="14" name="Прямоугольник 13"/>
          <p:cNvSpPr/>
          <p:nvPr/>
        </p:nvSpPr>
        <p:spPr>
          <a:xfrm>
            <a:off x="285720" y="5143512"/>
            <a:ext cx="8643998" cy="646331"/>
          </a:xfrm>
          <a:prstGeom prst="rect">
            <a:avLst/>
          </a:prstGeom>
        </p:spPr>
        <p:txBody>
          <a:bodyPr wrap="square">
            <a:spAutoFit/>
          </a:bodyPr>
          <a:lstStyle/>
          <a:p>
            <a:r>
              <a:rPr lang="kk-KZ" dirty="0" smtClean="0">
                <a:latin typeface="Palatino Linotype" pitchFamily="18" charset="0"/>
              </a:rPr>
              <a:t>Сипаттардың жиынтығы көбінесе жіктеу үшін маңызды объектілердің қасиеттерін көрсетуі керек</a:t>
            </a:r>
            <a:endParaRPr lang="ru-RU" dirty="0">
              <a:latin typeface="Palatino Linotype"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5" name="Picture 3"/>
          <p:cNvPicPr>
            <a:picLocks noChangeAspect="1" noChangeArrowheads="1"/>
          </p:cNvPicPr>
          <p:nvPr/>
        </p:nvPicPr>
        <p:blipFill>
          <a:blip r:embed="rId2"/>
          <a:srcRect b="1316"/>
          <a:stretch>
            <a:fillRect/>
          </a:stretch>
        </p:blipFill>
        <p:spPr bwMode="auto">
          <a:xfrm>
            <a:off x="909638" y="714356"/>
            <a:ext cx="7805766" cy="5357850"/>
          </a:xfrm>
          <a:prstGeom prst="rect">
            <a:avLst/>
          </a:prstGeom>
          <a:noFill/>
          <a:ln w="9525">
            <a:noFill/>
            <a:miter lim="800000"/>
            <a:headEnd/>
            <a:tailEnd/>
          </a:ln>
          <a:effectLst/>
        </p:spPr>
      </p:pic>
      <p:sp>
        <p:nvSpPr>
          <p:cNvPr id="2" name="Заголовок 2"/>
          <p:cNvSpPr txBox="1">
            <a:spLocks/>
          </p:cNvSpPr>
          <p:nvPr/>
        </p:nvSpPr>
        <p:spPr>
          <a:xfrm>
            <a:off x="571472" y="1000108"/>
            <a:ext cx="8229600" cy="725470"/>
          </a:xfrm>
          <a:prstGeom prst="rect">
            <a:avLst/>
          </a:prstGeom>
        </p:spPr>
        <p:txBody>
          <a:bodyPr/>
          <a:lstStyle/>
          <a:p>
            <a:pPr marR="0" lvl="0" indent="0" algn="ctr" fontAlgn="auto">
              <a:lnSpc>
                <a:spcPct val="100000"/>
              </a:lnSpc>
              <a:spcBef>
                <a:spcPct val="0"/>
              </a:spcBef>
              <a:spcAft>
                <a:spcPts val="0"/>
              </a:spcAft>
              <a:buClrTx/>
              <a:buSzTx/>
              <a:buFontTx/>
              <a:buNone/>
              <a:tabLst/>
              <a:defRPr/>
            </a:pPr>
            <a:endParaRPr lang="ru-RU" sz="2800" dirty="0">
              <a:latin typeface="Palatino Linotype" pitchFamily="18" charset="0"/>
              <a:cs typeface="Times New Roman" pitchFamily="18" charset="0"/>
            </a:endParaRPr>
          </a:p>
        </p:txBody>
      </p:sp>
      <p:sp>
        <p:nvSpPr>
          <p:cNvPr id="5" name="Прямоугольник 4"/>
          <p:cNvSpPr/>
          <p:nvPr/>
        </p:nvSpPr>
        <p:spPr>
          <a:xfrm>
            <a:off x="0" y="214290"/>
            <a:ext cx="9144000"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ct val="0"/>
              </a:spcBef>
              <a:spcAft>
                <a:spcPts val="0"/>
              </a:spcAft>
              <a:buClrTx/>
              <a:buSzTx/>
              <a:buFontTx/>
              <a:buNone/>
              <a:tabLst/>
              <a:defRPr/>
            </a:pPr>
            <a:r>
              <a:rPr lang="kk-KZ" sz="2400" dirty="0" smtClean="0">
                <a:latin typeface="Palatino Linotype" pitchFamily="18" charset="0"/>
                <a:cs typeface="Times New Roman" pitchFamily="18" charset="0"/>
              </a:rPr>
              <a:t>Шешімдерді қабылдау</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2"/>
          <p:cNvSpPr txBox="1">
            <a:spLocks/>
          </p:cNvSpPr>
          <p:nvPr/>
        </p:nvSpPr>
        <p:spPr>
          <a:xfrm>
            <a:off x="571472" y="1000108"/>
            <a:ext cx="8229600" cy="725470"/>
          </a:xfrm>
          <a:prstGeom prst="rect">
            <a:avLst/>
          </a:prstGeom>
        </p:spPr>
        <p:txBody>
          <a:bodyPr/>
          <a:lstStyle/>
          <a:p>
            <a:pPr marR="0" lvl="0" indent="0" algn="ctr" fontAlgn="auto">
              <a:lnSpc>
                <a:spcPct val="100000"/>
              </a:lnSpc>
              <a:spcBef>
                <a:spcPct val="0"/>
              </a:spcBef>
              <a:spcAft>
                <a:spcPts val="0"/>
              </a:spcAft>
              <a:buClrTx/>
              <a:buSzTx/>
              <a:buFontTx/>
              <a:buNone/>
              <a:tabLst/>
              <a:defRPr/>
            </a:pPr>
            <a:endParaRPr lang="ru-RU" sz="2800" dirty="0">
              <a:latin typeface="Palatino Linotype" pitchFamily="18" charset="0"/>
              <a:cs typeface="Times New Roman" pitchFamily="18" charset="0"/>
            </a:endParaRPr>
          </a:p>
        </p:txBody>
      </p:sp>
      <p:sp>
        <p:nvSpPr>
          <p:cNvPr id="5" name="Прямоугольник 4"/>
          <p:cNvSpPr/>
          <p:nvPr/>
        </p:nvSpPr>
        <p:spPr>
          <a:xfrm>
            <a:off x="0" y="214290"/>
            <a:ext cx="9144000"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ct val="0"/>
              </a:spcBef>
              <a:spcAft>
                <a:spcPts val="0"/>
              </a:spcAft>
              <a:buClrTx/>
              <a:buSzTx/>
              <a:buFontTx/>
              <a:buNone/>
              <a:tabLst/>
              <a:defRPr/>
            </a:pPr>
            <a:r>
              <a:rPr lang="kk-KZ" sz="2400" dirty="0" smtClean="0">
                <a:latin typeface="Palatino Linotype" pitchFamily="18" charset="0"/>
                <a:cs typeface="Times New Roman" pitchFamily="18" charset="0"/>
              </a:rPr>
              <a:t>Шешімдерді қабылдау</a:t>
            </a:r>
          </a:p>
        </p:txBody>
      </p:sp>
      <p:pic>
        <p:nvPicPr>
          <p:cNvPr id="6" name="Рисунок 5"/>
          <p:cNvPicPr/>
          <p:nvPr/>
        </p:nvPicPr>
        <p:blipFill rotWithShape="1">
          <a:blip r:embed="rId2"/>
          <a:srcRect l="25038" t="30311" r="21185" b="31238"/>
          <a:stretch/>
        </p:blipFill>
        <p:spPr bwMode="auto">
          <a:xfrm>
            <a:off x="1643042" y="1142984"/>
            <a:ext cx="6009777" cy="2857520"/>
          </a:xfrm>
          <a:prstGeom prst="rect">
            <a:avLst/>
          </a:prstGeom>
          <a:ln>
            <a:noFill/>
          </a:ln>
          <a:extLst>
            <a:ext uri="{53640926-AAD7-44D8-BBD7-CCE9431645EC}">
              <a14:shadowObscured xmlns:a14="http://schemas.microsoft.com/office/drawing/2010/main"/>
            </a:ext>
          </a:extLst>
        </p:spPr>
      </p:pic>
      <p:sp>
        <p:nvSpPr>
          <p:cNvPr id="8" name="TextBox 7"/>
          <p:cNvSpPr txBox="1"/>
          <p:nvPr/>
        </p:nvSpPr>
        <p:spPr>
          <a:xfrm>
            <a:off x="357158" y="4357694"/>
            <a:ext cx="8286808" cy="646331"/>
          </a:xfrm>
          <a:prstGeom prst="rect">
            <a:avLst/>
          </a:prstGeom>
          <a:noFill/>
        </p:spPr>
        <p:txBody>
          <a:bodyPr wrap="square" rtlCol="0">
            <a:spAutoFit/>
          </a:bodyPr>
          <a:lstStyle/>
          <a:p>
            <a:r>
              <a:rPr lang="kk-KZ" dirty="0" smtClean="0">
                <a:latin typeface="Palatino Linotype" pitchFamily="18" charset="0"/>
              </a:rPr>
              <a:t>A</a:t>
            </a:r>
            <a:r>
              <a:rPr lang="kk-KZ" baseline="-25000" dirty="0" smtClean="0">
                <a:latin typeface="Palatino Linotype" pitchFamily="18" charset="0"/>
              </a:rPr>
              <a:t>1</a:t>
            </a:r>
            <a:r>
              <a:rPr lang="kk-KZ" dirty="0" smtClean="0">
                <a:latin typeface="Palatino Linotype" pitchFamily="18" charset="0"/>
              </a:rPr>
              <a:t> және a</a:t>
            </a:r>
            <a:r>
              <a:rPr lang="kk-KZ" baseline="-25000" dirty="0" smtClean="0">
                <a:latin typeface="Palatino Linotype" pitchFamily="18" charset="0"/>
              </a:rPr>
              <a:t>2</a:t>
            </a:r>
            <a:r>
              <a:rPr lang="kk-KZ" dirty="0" smtClean="0">
                <a:latin typeface="Palatino Linotype" pitchFamily="18" charset="0"/>
              </a:rPr>
              <a:t> Класстарындағы бақылау ықтималдығының тығыздығы және шешімнің қабылдау шегі </a:t>
            </a:r>
            <a:r>
              <a:rPr lang="kk-KZ" i="1" dirty="0" smtClean="0">
                <a:latin typeface="Palatino Linotype" pitchFamily="18" charset="0"/>
              </a:rPr>
              <a:t>c</a:t>
            </a:r>
            <a:endParaRPr lang="ru-RU" dirty="0">
              <a:latin typeface="Palatino Linotype"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2"/>
          <p:cNvSpPr txBox="1">
            <a:spLocks/>
          </p:cNvSpPr>
          <p:nvPr/>
        </p:nvSpPr>
        <p:spPr>
          <a:xfrm>
            <a:off x="571472" y="1000108"/>
            <a:ext cx="8229600" cy="725470"/>
          </a:xfrm>
          <a:prstGeom prst="rect">
            <a:avLst/>
          </a:prstGeom>
        </p:spPr>
        <p:txBody>
          <a:bodyPr/>
          <a:lstStyle/>
          <a:p>
            <a:pPr marR="0" lvl="0" indent="0" algn="ctr" fontAlgn="auto">
              <a:lnSpc>
                <a:spcPct val="100000"/>
              </a:lnSpc>
              <a:spcBef>
                <a:spcPct val="0"/>
              </a:spcBef>
              <a:spcAft>
                <a:spcPts val="0"/>
              </a:spcAft>
              <a:buClrTx/>
              <a:buSzTx/>
              <a:buFontTx/>
              <a:buNone/>
              <a:tabLst/>
              <a:defRPr/>
            </a:pPr>
            <a:endParaRPr lang="ru-RU" sz="2800" dirty="0">
              <a:latin typeface="Palatino Linotype" pitchFamily="18" charset="0"/>
              <a:cs typeface="Times New Roman" pitchFamily="18" charset="0"/>
            </a:endParaRPr>
          </a:p>
        </p:txBody>
      </p:sp>
      <p:sp>
        <p:nvSpPr>
          <p:cNvPr id="5" name="Прямоугольник 4"/>
          <p:cNvSpPr/>
          <p:nvPr/>
        </p:nvSpPr>
        <p:spPr>
          <a:xfrm>
            <a:off x="0" y="214290"/>
            <a:ext cx="9144000"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ct val="0"/>
              </a:spcBef>
              <a:spcAft>
                <a:spcPts val="0"/>
              </a:spcAft>
              <a:buClrTx/>
              <a:buSzTx/>
              <a:buFontTx/>
              <a:buNone/>
              <a:tabLst/>
              <a:defRPr/>
            </a:pPr>
            <a:r>
              <a:rPr lang="kk-KZ" sz="2400" dirty="0" smtClean="0">
                <a:latin typeface="Palatino Linotype" pitchFamily="18" charset="0"/>
                <a:cs typeface="Times New Roman" pitchFamily="18" charset="0"/>
              </a:rPr>
              <a:t>Шешімдерді қабылдау</a:t>
            </a:r>
          </a:p>
        </p:txBody>
      </p:sp>
      <p:sp>
        <p:nvSpPr>
          <p:cNvPr id="8" name="TextBox 7"/>
          <p:cNvSpPr txBox="1"/>
          <p:nvPr/>
        </p:nvSpPr>
        <p:spPr>
          <a:xfrm>
            <a:off x="214282" y="1500174"/>
            <a:ext cx="8286808" cy="923330"/>
          </a:xfrm>
          <a:prstGeom prst="rect">
            <a:avLst/>
          </a:prstGeom>
          <a:noFill/>
        </p:spPr>
        <p:txBody>
          <a:bodyPr wrap="square" rtlCol="0">
            <a:spAutoFit/>
          </a:bodyPr>
          <a:lstStyle/>
          <a:p>
            <a:pPr algn="just"/>
            <a:r>
              <a:rPr lang="kk-KZ" dirty="0" smtClean="0">
                <a:latin typeface="Palatino Linotype" pitchFamily="18" charset="0"/>
              </a:rPr>
              <a:t>Шығу матрицасы белгісіз немесе сандық түрде тағайындалу қиын болғанда, артқы ықтималдығының максималды өлшемі қолданылады,оған сәйкес </a:t>
            </a:r>
            <a:r>
              <a:rPr lang="en-US" dirty="0" err="1" smtClean="0">
                <a:latin typeface="Palatino Linotype" pitchFamily="18" charset="0"/>
              </a:rPr>
              <a:t>xn</a:t>
            </a:r>
            <a:r>
              <a:rPr lang="en-US" dirty="0" smtClean="0">
                <a:latin typeface="Palatino Linotype" pitchFamily="18" charset="0"/>
              </a:rPr>
              <a:t> </a:t>
            </a:r>
            <a:r>
              <a:rPr lang="kk-KZ" dirty="0" smtClean="0">
                <a:latin typeface="Palatino Linotype" pitchFamily="18" charset="0"/>
              </a:rPr>
              <a:t>бақылауы </a:t>
            </a:r>
            <a:r>
              <a:rPr lang="en-US" dirty="0" err="1" smtClean="0">
                <a:latin typeface="Palatino Linotype" pitchFamily="18" charset="0"/>
              </a:rPr>
              <a:t>aj</a:t>
            </a:r>
            <a:r>
              <a:rPr lang="en-US" dirty="0" smtClean="0">
                <a:latin typeface="Palatino Linotype" pitchFamily="18" charset="0"/>
              </a:rPr>
              <a:t> </a:t>
            </a:r>
            <a:r>
              <a:rPr lang="kk-KZ" dirty="0" smtClean="0">
                <a:latin typeface="Palatino Linotype" pitchFamily="18" charset="0"/>
              </a:rPr>
              <a:t>классына жатады, оның апостериорды ықтималдығы</a:t>
            </a:r>
          </a:p>
        </p:txBody>
      </p:sp>
      <p:pic>
        <p:nvPicPr>
          <p:cNvPr id="7" name="Рисунок 6"/>
          <p:cNvPicPr/>
          <p:nvPr/>
        </p:nvPicPr>
        <p:blipFill rotWithShape="1">
          <a:blip r:embed="rId2"/>
          <a:srcRect l="39909" t="62100" r="36396" b="23373"/>
          <a:stretch/>
        </p:blipFill>
        <p:spPr bwMode="auto">
          <a:xfrm>
            <a:off x="2500298" y="2571744"/>
            <a:ext cx="3526420" cy="1499336"/>
          </a:xfrm>
          <a:prstGeom prst="rect">
            <a:avLst/>
          </a:prstGeom>
          <a:ln>
            <a:noFill/>
          </a:ln>
          <a:extLst>
            <a:ext uri="{53640926-AAD7-44D8-BBD7-CCE9431645EC}">
              <a14:shadowObscured xmlns:a14="http://schemas.microsoft.com/office/drawing/2010/main"/>
            </a:ext>
          </a:extLst>
        </p:spPr>
      </p:pic>
      <p:sp>
        <p:nvSpPr>
          <p:cNvPr id="9" name="Прямоугольник 8"/>
          <p:cNvSpPr/>
          <p:nvPr/>
        </p:nvSpPr>
        <p:spPr>
          <a:xfrm>
            <a:off x="785786" y="4429132"/>
            <a:ext cx="7429552" cy="369332"/>
          </a:xfrm>
          <a:prstGeom prst="rect">
            <a:avLst/>
          </a:prstGeom>
        </p:spPr>
        <p:txBody>
          <a:bodyPr wrap="square">
            <a:spAutoFit/>
          </a:bodyPr>
          <a:lstStyle/>
          <a:p>
            <a:r>
              <a:rPr lang="kk-KZ" dirty="0" smtClean="0">
                <a:latin typeface="Palatino Linotype" pitchFamily="18" charset="0"/>
              </a:rPr>
              <a:t>Класстардың апостериорды ықтималдығын арттырады</a:t>
            </a:r>
            <a:endParaRPr lang="ru-RU" dirty="0">
              <a:latin typeface="Palatino Linotype"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Открытая">
  <a:themeElements>
    <a:clrScheme name="Открытая">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Открытая">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Открытая">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84</TotalTime>
  <Words>793</Words>
  <Application>Microsoft Office PowerPoint</Application>
  <PresentationFormat>Экран (4:3)</PresentationFormat>
  <Paragraphs>79</Paragraphs>
  <Slides>17</Slides>
  <Notes>1</Notes>
  <HiddenSlides>0</HiddenSlides>
  <MMClips>0</MMClips>
  <ScaleCrop>false</ScaleCrop>
  <HeadingPairs>
    <vt:vector size="6" baseType="variant">
      <vt:variant>
        <vt:lpstr>Использованные шрифты</vt:lpstr>
      </vt:variant>
      <vt:variant>
        <vt:i4>9</vt:i4>
      </vt:variant>
      <vt:variant>
        <vt:lpstr>Тема</vt:lpstr>
      </vt:variant>
      <vt:variant>
        <vt:i4>1</vt:i4>
      </vt:variant>
      <vt:variant>
        <vt:lpstr>Заголовки слайдов</vt:lpstr>
      </vt:variant>
      <vt:variant>
        <vt:i4>17</vt:i4>
      </vt:variant>
    </vt:vector>
  </HeadingPairs>
  <TitlesOfParts>
    <vt:vector size="27" baseType="lpstr">
      <vt:lpstr>Arial</vt:lpstr>
      <vt:lpstr>Calibri</vt:lpstr>
      <vt:lpstr>Lucida Sans Unicode</vt:lpstr>
      <vt:lpstr>Palatino Linotype</vt:lpstr>
      <vt:lpstr>Times New Roman</vt:lpstr>
      <vt:lpstr>Verdana</vt:lpstr>
      <vt:lpstr>Wingdings</vt:lpstr>
      <vt:lpstr>Wingdings 2</vt:lpstr>
      <vt:lpstr>Wingdings 3</vt:lpstr>
      <vt:lpstr>Открытая</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зертханалық жұмыс Классикалық анықтаудың мәселесі. ШЕШІМ ҚАБЫЛДАУДЫҢ СТАТИСТИКАЛЫҚ КРИТЕРИЯЛАРЫ</dc:title>
  <dc:creator>Zero01</dc:creator>
  <cp:lastModifiedBy>admin</cp:lastModifiedBy>
  <cp:revision>42</cp:revision>
  <dcterms:created xsi:type="dcterms:W3CDTF">2018-01-23T09:41:14Z</dcterms:created>
  <dcterms:modified xsi:type="dcterms:W3CDTF">2018-01-23T13:02:06Z</dcterms:modified>
</cp:coreProperties>
</file>