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17.04.2018</a:t>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17.04.2018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17.04.2018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17.04.2018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17.04.2018</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17.04.2018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ru-RU" smtClean="0"/>
              <a:t>Образец текста</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17.04.2018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17.04.2018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17.04.2018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17.04.2018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17.04.2018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19B0651-EE4F-4900-A07F-96A6BFA9D0F0}" type="slidenum">
              <a:rPr lang="ru-RU" smtClean="0"/>
              <a:t>‹#›</a:t>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ru-RU" smtClean="0"/>
              <a:t>Образец заголовка</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4C71EC6-210F-42DE-9C53-41977AD35B3D}" type="datetimeFigureOut">
              <a:rPr lang="ru-RU" smtClean="0"/>
              <a:t>17.04.2018</a:t>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19B0651-EE4F-4900-A07F-96A6BFA9D0F0}" type="slidenum">
              <a:rPr lang="ru-RU" smtClean="0"/>
              <a:t>‹#›</a:t>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kk-KZ" sz="3200" b="1" dirty="0">
                <a:latin typeface="+mn-lt"/>
              </a:rPr>
              <a:t>Өлшемділігін кішірейту есебінің қойылуы. Бас компонент әдістеріне шолу жасаңыз</a:t>
            </a:r>
            <a:r>
              <a:rPr lang="kk-KZ" sz="3200" b="1" dirty="0" smtClean="0">
                <a:latin typeface="+mn-lt"/>
              </a:rPr>
              <a:t>.</a:t>
            </a:r>
            <a:r>
              <a:rPr lang="en-US" sz="3200" b="1" dirty="0" smtClean="0">
                <a:latin typeface="+mn-lt"/>
              </a:rPr>
              <a:t/>
            </a:r>
            <a:br>
              <a:rPr lang="en-US" sz="3200" b="1" dirty="0" smtClean="0">
                <a:latin typeface="+mn-lt"/>
              </a:rPr>
            </a:br>
            <a:r>
              <a:rPr lang="kk-KZ" sz="3200" b="1" dirty="0">
                <a:latin typeface="+mn-lt"/>
              </a:rPr>
              <a:t>Өлшемділігін кішірейту есебінің қойылуы. Бас компонент әдістеріндегі корреляциялық тәсілді сипаттаңыз</a:t>
            </a:r>
            <a:r>
              <a:rPr lang="kk-KZ" sz="3200" b="1" dirty="0" smtClean="0">
                <a:latin typeface="+mn-lt"/>
              </a:rPr>
              <a:t>.</a:t>
            </a:r>
            <a:endParaRPr lang="ru-RU" sz="3200" b="1" dirty="0">
              <a:latin typeface="+mn-lt"/>
            </a:endParaRPr>
          </a:p>
        </p:txBody>
      </p:sp>
      <p:sp>
        <p:nvSpPr>
          <p:cNvPr id="3" name="Подзаголовок 2"/>
          <p:cNvSpPr>
            <a:spLocks noGrp="1"/>
          </p:cNvSpPr>
          <p:nvPr>
            <p:ph type="subTitle" idx="1"/>
          </p:nvPr>
        </p:nvSpPr>
        <p:spPr>
          <a:xfrm>
            <a:off x="2123728" y="4509120"/>
            <a:ext cx="6400800" cy="1752600"/>
          </a:xfrm>
        </p:spPr>
        <p:txBody>
          <a:bodyPr/>
          <a:lstStyle/>
          <a:p>
            <a:pPr algn="r"/>
            <a:endParaRPr lang="kk-KZ" dirty="0" smtClean="0"/>
          </a:p>
          <a:p>
            <a:pPr algn="r"/>
            <a:r>
              <a:rPr lang="kk-KZ" dirty="0" smtClean="0"/>
              <a:t>Мустафин Мақсат</a:t>
            </a:r>
            <a:endParaRPr lang="ru-RU" dirty="0"/>
          </a:p>
        </p:txBody>
      </p:sp>
    </p:spTree>
    <p:extLst>
      <p:ext uri="{BB962C8B-B14F-4D97-AF65-F5344CB8AC3E}">
        <p14:creationId xmlns:p14="http://schemas.microsoft.com/office/powerpoint/2010/main" val="504003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p:cNvSpPr>
                <a:spLocks noGrp="1"/>
              </p:cNvSpPr>
              <p:nvPr>
                <p:ph idx="1"/>
              </p:nvPr>
            </p:nvSpPr>
            <p:spPr>
              <a:xfrm>
                <a:off x="457200" y="116632"/>
                <a:ext cx="8229600" cy="5577483"/>
              </a:xfrm>
            </p:spPr>
            <p:txBody>
              <a:bodyPr>
                <a:noAutofit/>
              </a:bodyPr>
              <a:lstStyle/>
              <a:p>
                <a:pPr indent="361950" algn="just"/>
                <a:r>
                  <a:rPr lang="kk-KZ" sz="2400" b="0" dirty="0" smtClean="0"/>
                  <a:t>Өлшемділігін </a:t>
                </a:r>
                <a:r>
                  <a:rPr lang="kk-KZ" sz="2400" b="0" dirty="0"/>
                  <a:t>кішірейту есебін бейненің ең танымдық белгілерді таңдау есебі ретінде қарастыруға болады. Дәлірек, әртүрлі сызықты түрде бөлінетін сыныптарға жататын векторлардың үлгілері үшін, </a:t>
                </a:r>
                <a14:m>
                  <m:oMath xmlns:m="http://schemas.openxmlformats.org/officeDocument/2006/math">
                    <m:sSup>
                      <m:sSupPr>
                        <m:ctrlPr>
                          <a:rPr lang="ru-RU" sz="2400" b="0" i="1">
                            <a:latin typeface="Cambria Math"/>
                          </a:rPr>
                        </m:ctrlPr>
                      </m:sSupPr>
                      <m:e>
                        <m:r>
                          <a:rPr lang="kk-KZ" sz="2400" b="0" i="1">
                            <a:latin typeface="Cambria Math"/>
                          </a:rPr>
                          <m:t>𝑅</m:t>
                        </m:r>
                      </m:e>
                      <m:sup>
                        <m:r>
                          <a:rPr lang="kk-KZ" sz="2400" b="0" i="1">
                            <a:latin typeface="Cambria Math"/>
                          </a:rPr>
                          <m:t>𝑛</m:t>
                        </m:r>
                      </m:sup>
                    </m:sSup>
                  </m:oMath>
                </a14:m>
                <a:r>
                  <a:rPr lang="kk-KZ" sz="2400" b="0" dirty="0"/>
                  <a:t>кеңістігінің </a:t>
                </a:r>
                <a14:m>
                  <m:oMath xmlns:m="http://schemas.openxmlformats.org/officeDocument/2006/math">
                    <m:sSup>
                      <m:sSupPr>
                        <m:ctrlPr>
                          <a:rPr lang="ru-RU" sz="2400" b="0" i="1">
                            <a:latin typeface="Cambria Math"/>
                          </a:rPr>
                        </m:ctrlPr>
                      </m:sSupPr>
                      <m:e>
                        <m:r>
                          <a:rPr lang="kk-KZ" sz="2400" b="0" i="1">
                            <a:latin typeface="Cambria Math"/>
                          </a:rPr>
                          <m:t>𝑅</m:t>
                        </m:r>
                      </m:e>
                      <m:sup>
                        <m:r>
                          <a:rPr lang="kk-KZ" sz="2400" b="0" i="1">
                            <a:latin typeface="Cambria Math"/>
                          </a:rPr>
                          <m:t>𝑝</m:t>
                        </m:r>
                      </m:sup>
                    </m:sSup>
                  </m:oMath>
                </a14:m>
                <a:r>
                  <a:rPr lang="kk-KZ" sz="2400" b="0" dirty="0"/>
                  <a:t> ішкі кеңістігін табу керек, </a:t>
                </a:r>
                <a14:m>
                  <m:oMath xmlns:m="http://schemas.openxmlformats.org/officeDocument/2006/math">
                    <m:r>
                      <a:rPr lang="kk-KZ" sz="2400" b="0" i="1">
                        <a:latin typeface="Cambria Math"/>
                      </a:rPr>
                      <m:t>𝑝</m:t>
                    </m:r>
                    <m:r>
                      <a:rPr lang="kk-KZ" sz="2400" b="0" i="1">
                        <a:latin typeface="Cambria Math"/>
                      </a:rPr>
                      <m:t>&lt;</m:t>
                    </m:r>
                    <m:r>
                      <a:rPr lang="kk-KZ" sz="2400" b="0" i="1">
                        <a:latin typeface="Cambria Math"/>
                      </a:rPr>
                      <m:t>𝑛</m:t>
                    </m:r>
                  </m:oMath>
                </a14:m>
                <a:r>
                  <a:rPr lang="kk-KZ" sz="2400" b="0" dirty="0"/>
                  <a:t>,  </a:t>
                </a:r>
                <a:r>
                  <a:rPr lang="kk-KZ" sz="2400" b="0" dirty="0" smtClean="0"/>
                  <a:t>мұндағы </a:t>
                </a:r>
                <a:r>
                  <a:rPr lang="kk-KZ" sz="2400" b="0" dirty="0"/>
                  <a:t>x</a:t>
                </a:r>
                <a:r>
                  <a:rPr lang="kk-KZ" sz="2400" b="0" dirty="0" smtClean="0"/>
                  <a:t>∈</a:t>
                </a:r>
                <a14:m>
                  <m:oMath xmlns:m="http://schemas.openxmlformats.org/officeDocument/2006/math">
                    <m:sSup>
                      <m:sSupPr>
                        <m:ctrlPr>
                          <a:rPr lang="kk-KZ" sz="2400" b="0" i="1" smtClean="0">
                            <a:latin typeface="Cambria Math"/>
                          </a:rPr>
                        </m:ctrlPr>
                      </m:sSupPr>
                      <m:e>
                        <m:r>
                          <a:rPr lang="en-US" sz="2400" b="0" i="1" smtClean="0">
                            <a:latin typeface="Cambria Math"/>
                          </a:rPr>
                          <m:t>𝑅</m:t>
                        </m:r>
                      </m:e>
                      <m:sup>
                        <m:r>
                          <a:rPr lang="en-US" sz="2400" b="0" i="1" smtClean="0">
                            <a:latin typeface="Cambria Math"/>
                          </a:rPr>
                          <m:t>𝑛</m:t>
                        </m:r>
                      </m:sup>
                    </m:sSup>
                  </m:oMath>
                </a14:m>
                <a:r>
                  <a:rPr lang="kk-KZ" sz="2400" b="0" dirty="0" smtClean="0"/>
                  <a:t> </a:t>
                </a:r>
                <a:r>
                  <a:rPr lang="kk-KZ" sz="2400" b="0" dirty="0"/>
                  <a:t>векторларының </a:t>
                </a:r>
                <a14:m>
                  <m:oMath xmlns:m="http://schemas.openxmlformats.org/officeDocument/2006/math">
                    <m:sSup>
                      <m:sSupPr>
                        <m:ctrlPr>
                          <a:rPr lang="ru-RU" sz="2400" b="0" i="1"/>
                        </m:ctrlPr>
                      </m:sSupPr>
                      <m:e>
                        <m:r>
                          <a:rPr lang="kk-KZ" sz="2400" b="0" i="1"/>
                          <m:t>𝑥</m:t>
                        </m:r>
                      </m:e>
                      <m:sup>
                        <m:r>
                          <a:rPr lang="kk-KZ" sz="2400" b="0" i="1"/>
                          <m:t>`</m:t>
                        </m:r>
                      </m:sup>
                    </m:sSup>
                  </m:oMath>
                </a14:m>
                <a:r>
                  <a:rPr lang="kk-KZ" sz="2400" b="0" dirty="0"/>
                  <a:t>= </a:t>
                </a:r>
                <a:r>
                  <a:rPr lang="kk-KZ" sz="2400" b="0" dirty="0" smtClean="0"/>
                  <a:t>prx∈</a:t>
                </a:r>
                <a14:m>
                  <m:oMath xmlns:m="http://schemas.openxmlformats.org/officeDocument/2006/math">
                    <m:sSup>
                      <m:sSupPr>
                        <m:ctrlPr>
                          <a:rPr lang="ru-RU" sz="2400" b="0" i="1"/>
                        </m:ctrlPr>
                      </m:sSupPr>
                      <m:e>
                        <m:r>
                          <a:rPr lang="kk-KZ" sz="2400" b="0" i="1"/>
                          <m:t>𝑅</m:t>
                        </m:r>
                      </m:e>
                      <m:sup>
                        <m:r>
                          <a:rPr lang="kk-KZ" sz="2400" b="0" i="1"/>
                          <m:t>𝑝</m:t>
                        </m:r>
                      </m:sup>
                    </m:sSup>
                  </m:oMath>
                </a14:m>
                <a:r>
                  <a:rPr lang="kk-KZ" sz="2400" b="0" dirty="0"/>
                  <a:t>проекцияларын есептегеннен кейін, осы ішкі кеңістікте проекциялар класы сызықтық бөлінетін түрде болады. Сондай-ақ, кластардың прекциялары бір-бірінен «әрі» орналасқаны жөн. Жобалаудың бағытын кластардағы ерекшеліктердің корреляциясын талдау немесе кластағы сипаттамалардың таралуындағы ауытқулар арқылы анықтауға болады. Функциялардың корреляциясын талдауды пайдалана отырып, проектордың бағытын табу факторлық талдаудың орталық әдістерінің бірінің негізгі компоненттері (ағылшын тіліндегі әдебиетте - Principle Component Analysis) деп аталатын әдіс арқылы жүзеге асырылады.</a:t>
                </a:r>
                <a:endParaRPr lang="ru-RU" sz="2400" b="0"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457200" y="116632"/>
                <a:ext cx="8229600" cy="5577483"/>
              </a:xfrm>
              <a:blipFill rotWithShape="1">
                <a:blip r:embed="rId2"/>
                <a:stretch>
                  <a:fillRect l="-1111" t="-765" r="-1111" b="-22514"/>
                </a:stretch>
              </a:blipFill>
            </p:spPr>
            <p:txBody>
              <a:bodyPr/>
              <a:lstStyle/>
              <a:p>
                <a:r>
                  <a:rPr lang="ru-RU">
                    <a:noFill/>
                  </a:rPr>
                  <a:t> </a:t>
                </a:r>
              </a:p>
            </p:txBody>
          </p:sp>
        </mc:Fallback>
      </mc:AlternateContent>
    </p:spTree>
    <p:extLst>
      <p:ext uri="{BB962C8B-B14F-4D97-AF65-F5344CB8AC3E}">
        <p14:creationId xmlns:p14="http://schemas.microsoft.com/office/powerpoint/2010/main" val="3229592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kk-KZ" b="1" i="1" dirty="0"/>
              <a:t>Басты компоненттер әдістері.</a:t>
            </a:r>
            <a:endParaRPr lang="ru-RU" dirty="0"/>
          </a:p>
        </p:txBody>
      </p:sp>
      <p:sp>
        <p:nvSpPr>
          <p:cNvPr id="3" name="Объект 2"/>
          <p:cNvSpPr>
            <a:spLocks noGrp="1"/>
          </p:cNvSpPr>
          <p:nvPr>
            <p:ph idx="1"/>
          </p:nvPr>
        </p:nvSpPr>
        <p:spPr/>
        <p:txBody>
          <a:bodyPr/>
          <a:lstStyle/>
          <a:p>
            <a:pPr marL="0" indent="361950" algn="just">
              <a:buNone/>
            </a:pPr>
            <a:r>
              <a:rPr lang="kk-KZ" dirty="0"/>
              <a:t>Негізгі компоненттер әдісі үшін бірнеше түсіндірме және негіздеме бар. Олар – корреляциялық және алгебралық есептерді және әдісті негіздеу.</a:t>
            </a:r>
            <a:endParaRPr lang="ru-RU" dirty="0"/>
          </a:p>
        </p:txBody>
      </p:sp>
    </p:spTree>
    <p:extLst>
      <p:ext uri="{BB962C8B-B14F-4D97-AF65-F5344CB8AC3E}">
        <p14:creationId xmlns:p14="http://schemas.microsoft.com/office/powerpoint/2010/main" val="1355367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kk-KZ" dirty="0"/>
              <a:t>Бас компонент әдістеріндегі корреляциялық тәсіл</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361950">
                  <a:buNone/>
                </a:pPr>
                <a:r>
                  <a:rPr lang="kk-KZ" dirty="0"/>
                  <a:t>Бұл жағдайда оқыту үлгісінің </a:t>
                </a:r>
                <a:r>
                  <a:rPr lang="kk-KZ" b="1" dirty="0"/>
                  <a:t>x</a:t>
                </a:r>
                <a:r>
                  <a:rPr lang="kk-KZ" dirty="0"/>
                  <a:t> векторларының атрибуттарының корреляциясы қарастырылады. Өлшемді азайту есебін шешу үшін іріктеуді үйрететін векторларда бір-бірімен нашар корреляциялайтын ерекшеліктердің сызықтық комбинациясы бар. Егер іріктеуді нұсқаулайтын векторлар орталықтандырылған болса (барлық үлгіде нөлдік математикалық күту бар), Белгілердің корреляциясын автокорреляция матрицасымын талдау мүмкін </a:t>
                </a:r>
                <a14:m>
                  <m:oMath xmlns:m="http://schemas.openxmlformats.org/officeDocument/2006/math">
                    <m:r>
                      <a:rPr lang="kk-KZ" b="1" i="1">
                        <a:latin typeface="Cambria Math"/>
                      </a:rPr>
                      <m:t>𝑹</m:t>
                    </m:r>
                    <m:d>
                      <m:dPr>
                        <m:ctrlPr>
                          <a:rPr lang="ru-RU" b="1" i="1">
                            <a:latin typeface="Cambria Math"/>
                          </a:rPr>
                        </m:ctrlPr>
                      </m:dPr>
                      <m:e>
                        <m:r>
                          <a:rPr lang="kk-KZ" b="1" i="1">
                            <a:latin typeface="Cambria Math"/>
                          </a:rPr>
                          <m:t>𝒙</m:t>
                        </m:r>
                      </m:e>
                    </m:d>
                    <m:r>
                      <a:rPr lang="kk-KZ" b="1" i="1">
                        <a:latin typeface="Cambria Math"/>
                      </a:rPr>
                      <m:t>=</m:t>
                    </m:r>
                    <m:r>
                      <a:rPr lang="kk-KZ" b="1" i="1">
                        <a:latin typeface="Cambria Math"/>
                      </a:rPr>
                      <m:t>𝒙</m:t>
                    </m:r>
                    <m:sSup>
                      <m:sSupPr>
                        <m:ctrlPr>
                          <a:rPr lang="ru-RU" b="1" i="1">
                            <a:latin typeface="Cambria Math"/>
                          </a:rPr>
                        </m:ctrlPr>
                      </m:sSupPr>
                      <m:e>
                        <m:r>
                          <a:rPr lang="kk-KZ" b="1" i="1">
                            <a:latin typeface="Cambria Math"/>
                          </a:rPr>
                          <m:t>𝒙</m:t>
                        </m:r>
                      </m:e>
                      <m:sup>
                        <m:r>
                          <a:rPr lang="kk-KZ" b="1" i="1">
                            <a:latin typeface="Cambria Math"/>
                          </a:rPr>
                          <m:t>𝑻</m:t>
                        </m:r>
                      </m:sup>
                    </m:sSup>
                  </m:oMath>
                </a14:m>
                <a:r>
                  <a:rPr lang="kk-KZ" dirty="0"/>
                  <a:t> (Мұнда және келесіде x деп вектор-баған деп санаймыз).</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704" t="-3504" r="-2074" b="-3504"/>
                </a:stretch>
              </a:blipFill>
            </p:spPr>
            <p:txBody>
              <a:bodyPr/>
              <a:lstStyle/>
              <a:p>
                <a:r>
                  <a:rPr lang="ru-RU">
                    <a:noFill/>
                  </a:rPr>
                  <a:t> </a:t>
                </a:r>
              </a:p>
            </p:txBody>
          </p:sp>
        </mc:Fallback>
      </mc:AlternateContent>
    </p:spTree>
    <p:extLst>
      <p:ext uri="{BB962C8B-B14F-4D97-AF65-F5344CB8AC3E}">
        <p14:creationId xmlns:p14="http://schemas.microsoft.com/office/powerpoint/2010/main" val="3330478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lgn="just">
                  <a:buNone/>
                </a:pPr>
                <a:r>
                  <a:rPr lang="kk-KZ" dirty="0" smtClean="0"/>
                  <a:t>Егер R (x) матрицасы диагоналді болса, онда ол осы кескіннің жеке ерекшеліктері арасында корреляция жоқ екенін білдіреді. Сол сияқты, біз класстың </a:t>
                </a:r>
                <a14:m>
                  <m:oMath xmlns:m="http://schemas.openxmlformats.org/officeDocument/2006/math">
                    <m:sSub>
                      <m:sSubPr>
                        <m:ctrlPr>
                          <a:rPr lang="ru-RU" i="1">
                            <a:latin typeface="Cambria Math"/>
                          </a:rPr>
                        </m:ctrlPr>
                      </m:sSubPr>
                      <m:e>
                        <m:r>
                          <m:rPr>
                            <m:sty m:val="p"/>
                          </m:rPr>
                          <a:rPr lang="ru-RU">
                            <a:latin typeface="Cambria Math"/>
                          </a:rPr>
                          <m:t>ϖ</m:t>
                        </m:r>
                      </m:e>
                      <m:sub>
                        <m:r>
                          <a:rPr lang="kk-KZ" i="1">
                            <a:latin typeface="Cambria Math"/>
                          </a:rPr>
                          <m:t>𝑖</m:t>
                        </m:r>
                      </m:sub>
                    </m:sSub>
                  </m:oMath>
                </a14:m>
                <a:r>
                  <a:rPr lang="kk-KZ" dirty="0"/>
                  <a:t>векторларының автокорреляция матрицасын қарастыра аламыз: </a:t>
                </a:r>
                <a:endParaRPr lang="en-US" dirty="0" smtClean="0"/>
              </a:p>
              <a:p>
                <a:pPr marL="0" indent="0" algn="ctr">
                  <a:buNone/>
                </a:pPr>
                <a14:m>
                  <m:oMath xmlns:m="http://schemas.openxmlformats.org/officeDocument/2006/math">
                    <m:sSub>
                      <m:sSubPr>
                        <m:ctrlPr>
                          <a:rPr lang="ru-RU" i="1">
                            <a:latin typeface="Cambria Math"/>
                          </a:rPr>
                        </m:ctrlPr>
                      </m:sSubPr>
                      <m:e>
                        <m:r>
                          <a:rPr lang="kk-KZ" i="1">
                            <a:latin typeface="Cambria Math"/>
                          </a:rPr>
                          <m:t>𝑅</m:t>
                        </m:r>
                      </m:e>
                      <m:sub>
                        <m:r>
                          <a:rPr lang="kk-KZ" i="1">
                            <a:latin typeface="Cambria Math"/>
                          </a:rPr>
                          <m:t>𝑖</m:t>
                        </m:r>
                      </m:sub>
                    </m:sSub>
                    <m:r>
                      <a:rPr lang="kk-KZ" i="1">
                        <a:latin typeface="Cambria Math"/>
                      </a:rPr>
                      <m:t>=</m:t>
                    </m:r>
                    <m:f>
                      <m:fPr>
                        <m:ctrlPr>
                          <a:rPr lang="ru-RU" b="1" i="1">
                            <a:latin typeface="Cambria Math"/>
                          </a:rPr>
                        </m:ctrlPr>
                      </m:fPr>
                      <m:num>
                        <m:r>
                          <a:rPr lang="kk-KZ" b="1" i="1">
                            <a:latin typeface="Cambria Math"/>
                          </a:rPr>
                          <m:t>𝟏</m:t>
                        </m:r>
                      </m:num>
                      <m:den>
                        <m:r>
                          <a:rPr lang="kk-KZ" b="1" i="1">
                            <a:latin typeface="Cambria Math"/>
                          </a:rPr>
                          <m:t>|</m:t>
                        </m:r>
                        <m:sSub>
                          <m:sSubPr>
                            <m:ctrlPr>
                              <a:rPr lang="ru-RU" b="1" i="1">
                                <a:latin typeface="Cambria Math"/>
                              </a:rPr>
                            </m:ctrlPr>
                          </m:sSubPr>
                          <m:e>
                            <m:r>
                              <a:rPr lang="kk-KZ" b="1" i="1">
                                <a:latin typeface="Cambria Math"/>
                              </a:rPr>
                              <m:t>𝛡</m:t>
                            </m:r>
                          </m:e>
                          <m:sub>
                            <m:r>
                              <a:rPr lang="kk-KZ" b="1" i="1">
                                <a:latin typeface="Cambria Math"/>
                              </a:rPr>
                              <m:t>𝒊</m:t>
                            </m:r>
                          </m:sub>
                        </m:sSub>
                        <m:r>
                          <a:rPr lang="kk-KZ" b="1" i="1">
                            <a:latin typeface="Cambria Math"/>
                          </a:rPr>
                          <m:t>|</m:t>
                        </m:r>
                      </m:den>
                    </m:f>
                    <m:nary>
                      <m:naryPr>
                        <m:chr m:val="∑"/>
                        <m:limLoc m:val="undOvr"/>
                        <m:ctrlPr>
                          <a:rPr lang="ru-RU" b="1" i="1">
                            <a:latin typeface="Cambria Math"/>
                          </a:rPr>
                        </m:ctrlPr>
                      </m:naryPr>
                      <m:sub>
                        <m:sSub>
                          <m:sSubPr>
                            <m:ctrlPr>
                              <a:rPr lang="ru-RU" b="1" i="1">
                                <a:latin typeface="Cambria Math"/>
                              </a:rPr>
                            </m:ctrlPr>
                          </m:sSubPr>
                          <m:e>
                            <m:r>
                              <a:rPr lang="kk-KZ" b="1" i="1">
                                <a:latin typeface="Cambria Math"/>
                              </a:rPr>
                              <m:t>𝐱</m:t>
                            </m:r>
                            <m:r>
                              <a:rPr lang="kk-KZ" b="1">
                                <a:latin typeface="Cambria Math"/>
                              </a:rPr>
                              <m:t>∈</m:t>
                            </m:r>
                            <m:r>
                              <a:rPr lang="kk-KZ" b="1" i="1">
                                <a:latin typeface="Cambria Math"/>
                              </a:rPr>
                              <m:t>𝛡</m:t>
                            </m:r>
                          </m:e>
                          <m:sub>
                            <m:r>
                              <a:rPr lang="kk-KZ" b="1" i="1">
                                <a:latin typeface="Cambria Math"/>
                              </a:rPr>
                              <m:t>𝒊</m:t>
                            </m:r>
                          </m:sub>
                        </m:sSub>
                      </m:sub>
                      <m:sup/>
                      <m:e>
                        <m:r>
                          <a:rPr lang="kk-KZ" b="1" i="1">
                            <a:latin typeface="Cambria Math"/>
                          </a:rPr>
                          <m:t>𝑹</m:t>
                        </m:r>
                        <m:r>
                          <a:rPr lang="kk-KZ" b="1" i="1">
                            <a:latin typeface="Cambria Math"/>
                          </a:rPr>
                          <m:t>(</m:t>
                        </m:r>
                        <m:r>
                          <a:rPr lang="kk-KZ" b="1" i="1">
                            <a:latin typeface="Cambria Math"/>
                          </a:rPr>
                          <m:t>𝒙</m:t>
                        </m:r>
                        <m:r>
                          <a:rPr lang="kk-KZ" b="1" i="1">
                            <a:latin typeface="Cambria Math"/>
                          </a:rPr>
                          <m:t>)</m:t>
                        </m:r>
                      </m:e>
                    </m:nary>
                  </m:oMath>
                </a14:m>
                <a:r>
                  <a:rPr lang="kk-KZ" dirty="0"/>
                  <a:t>, </a:t>
                </a:r>
                <a:endParaRPr lang="en-US" dirty="0"/>
              </a:p>
              <a:p>
                <a:pPr marL="0" indent="0">
                  <a:buNone/>
                </a:pPr>
                <a:r>
                  <a:rPr lang="kk-KZ" dirty="0"/>
                  <a:t>мұндағы </a:t>
                </a:r>
                <a14:m>
                  <m:oMath xmlns:m="http://schemas.openxmlformats.org/officeDocument/2006/math">
                    <m:r>
                      <a:rPr lang="kk-KZ" b="1" i="1">
                        <a:latin typeface="Cambria Math"/>
                      </a:rPr>
                      <m:t>|</m:t>
                    </m:r>
                    <m:sSub>
                      <m:sSubPr>
                        <m:ctrlPr>
                          <a:rPr lang="ru-RU" b="1" i="1">
                            <a:latin typeface="Cambria Math"/>
                          </a:rPr>
                        </m:ctrlPr>
                      </m:sSubPr>
                      <m:e>
                        <m:r>
                          <a:rPr lang="kk-KZ" b="1" i="1">
                            <a:latin typeface="Cambria Math"/>
                          </a:rPr>
                          <m:t>𝛡</m:t>
                        </m:r>
                      </m:e>
                      <m:sub>
                        <m:r>
                          <a:rPr lang="kk-KZ" b="1" i="1">
                            <a:latin typeface="Cambria Math"/>
                          </a:rPr>
                          <m:t>𝒊</m:t>
                        </m:r>
                      </m:sub>
                    </m:sSub>
                    <m:r>
                      <a:rPr lang="kk-KZ" b="1" i="1">
                        <a:latin typeface="Cambria Math"/>
                      </a:rPr>
                      <m:t>|</m:t>
                    </m:r>
                  </m:oMath>
                </a14:m>
                <a:r>
                  <a:rPr lang="kk-KZ" b="1" dirty="0"/>
                  <a:t> - </a:t>
                </a:r>
                <a14:m>
                  <m:oMath xmlns:m="http://schemas.openxmlformats.org/officeDocument/2006/math">
                    <m:r>
                      <a:rPr lang="kk-KZ" b="1" i="1">
                        <a:latin typeface="Cambria Math"/>
                      </a:rPr>
                      <m:t>𝛡</m:t>
                    </m:r>
                  </m:oMath>
                </a14:m>
                <a:r>
                  <a:rPr lang="kk-KZ" dirty="0"/>
                  <a:t> класындағы кескіндердің саны</a:t>
                </a:r>
                <a:endParaRPr lang="en-US" dirty="0"/>
              </a:p>
              <a:p>
                <a:pPr marL="0" indent="0" algn="just">
                  <a:buNone/>
                </a:pPr>
                <a:r>
                  <a:rPr lang="kk-KZ" dirty="0" smtClean="0"/>
                  <a:t>Оқу </a:t>
                </a:r>
                <a:r>
                  <a:rPr lang="kk-KZ" dirty="0"/>
                  <a:t>үлгісінің автокорреляциялық матрицасы</a:t>
                </a:r>
                <a:r>
                  <a:rPr lang="en-US" dirty="0"/>
                  <a:t>:</a:t>
                </a:r>
              </a:p>
              <a:p>
                <a:pPr marL="0" indent="0" algn="ctr">
                  <a:buNone/>
                </a:pPr>
                <a14:m>
                  <m:oMath xmlns:m="http://schemas.openxmlformats.org/officeDocument/2006/math">
                    <m:r>
                      <a:rPr lang="kk-KZ" i="1">
                        <a:latin typeface="Cambria Math"/>
                      </a:rPr>
                      <m:t>𝑅</m:t>
                    </m:r>
                    <m:r>
                      <a:rPr lang="kk-KZ" i="1">
                        <a:latin typeface="Cambria Math"/>
                      </a:rPr>
                      <m:t>=</m:t>
                    </m:r>
                    <m:f>
                      <m:fPr>
                        <m:ctrlPr>
                          <a:rPr lang="ru-RU" b="1" i="1">
                            <a:latin typeface="Cambria Math"/>
                          </a:rPr>
                        </m:ctrlPr>
                      </m:fPr>
                      <m:num>
                        <m:r>
                          <a:rPr lang="kk-KZ" b="1" i="1">
                            <a:latin typeface="Cambria Math"/>
                          </a:rPr>
                          <m:t>𝟏</m:t>
                        </m:r>
                      </m:num>
                      <m:den>
                        <m:r>
                          <a:rPr lang="kk-KZ" b="1" i="1">
                            <a:latin typeface="Cambria Math"/>
                          </a:rPr>
                          <m:t>𝒎</m:t>
                        </m:r>
                      </m:den>
                    </m:f>
                    <m:nary>
                      <m:naryPr>
                        <m:chr m:val="∑"/>
                        <m:limLoc m:val="undOvr"/>
                        <m:ctrlPr>
                          <a:rPr lang="ru-RU" b="1" i="1">
                            <a:latin typeface="Cambria Math"/>
                          </a:rPr>
                        </m:ctrlPr>
                      </m:naryPr>
                      <m:sub>
                        <m:r>
                          <a:rPr lang="kk-KZ" b="1" i="1">
                            <a:latin typeface="Cambria Math"/>
                          </a:rPr>
                          <m:t>𝒊</m:t>
                        </m:r>
                        <m:r>
                          <a:rPr lang="kk-KZ" b="1" i="1">
                            <a:latin typeface="Cambria Math"/>
                          </a:rPr>
                          <m:t>=</m:t>
                        </m:r>
                        <m:r>
                          <a:rPr lang="kk-KZ" b="1" i="1">
                            <a:latin typeface="Cambria Math"/>
                          </a:rPr>
                          <m:t>𝟏</m:t>
                        </m:r>
                      </m:sub>
                      <m:sup>
                        <m:r>
                          <a:rPr lang="kk-KZ" b="1" i="1">
                            <a:latin typeface="Cambria Math"/>
                          </a:rPr>
                          <m:t>𝒎</m:t>
                        </m:r>
                      </m:sup>
                      <m:e>
                        <m:sSub>
                          <m:sSubPr>
                            <m:ctrlPr>
                              <a:rPr lang="ru-RU" b="1" i="1">
                                <a:latin typeface="Cambria Math"/>
                              </a:rPr>
                            </m:ctrlPr>
                          </m:sSubPr>
                          <m:e>
                            <m:r>
                              <a:rPr lang="kk-KZ" b="1" i="1">
                                <a:latin typeface="Cambria Math"/>
                              </a:rPr>
                              <m:t>𝑹</m:t>
                            </m:r>
                          </m:e>
                          <m:sub>
                            <m:r>
                              <a:rPr lang="kk-KZ" b="1" i="1">
                                <a:latin typeface="Cambria Math"/>
                              </a:rPr>
                              <m:t>𝒊</m:t>
                            </m:r>
                          </m:sub>
                        </m:sSub>
                      </m:e>
                    </m:nary>
                  </m:oMath>
                </a14:m>
                <a:r>
                  <a:rPr lang="ru-RU" b="1" dirty="0"/>
                  <a:t> </a:t>
                </a:r>
                <a:r>
                  <a:rPr lang="kk-KZ" dirty="0"/>
                  <a:t>,</a:t>
                </a:r>
                <a:endParaRPr lang="en-US" dirty="0"/>
              </a:p>
              <a:p>
                <a:pPr marL="0" indent="0">
                  <a:buNone/>
                </a:pPr>
                <a:r>
                  <a:rPr lang="kk-KZ" dirty="0"/>
                  <a:t>мұндағы </a:t>
                </a:r>
                <a14:m>
                  <m:oMath xmlns:m="http://schemas.openxmlformats.org/officeDocument/2006/math">
                    <m:r>
                      <a:rPr lang="kk-KZ" b="1" i="1">
                        <a:latin typeface="Cambria Math"/>
                      </a:rPr>
                      <m:t>𝒎</m:t>
                    </m:r>
                  </m:oMath>
                </a14:m>
                <a:r>
                  <a:rPr lang="kk-KZ" b="1" dirty="0"/>
                  <a:t> – </a:t>
                </a:r>
                <a:r>
                  <a:rPr lang="kk-KZ" dirty="0"/>
                  <a:t>класстар саны.</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333" t="-2695" r="-1407"/>
                </a:stretch>
              </a:blipFill>
            </p:spPr>
            <p:txBody>
              <a:bodyPr/>
              <a:lstStyle/>
              <a:p>
                <a:r>
                  <a:rPr lang="ru-RU">
                    <a:noFill/>
                  </a:rPr>
                  <a:t> </a:t>
                </a:r>
              </a:p>
            </p:txBody>
          </p:sp>
        </mc:Fallback>
      </mc:AlternateContent>
    </p:spTree>
    <p:extLst>
      <p:ext uri="{BB962C8B-B14F-4D97-AF65-F5344CB8AC3E}">
        <p14:creationId xmlns:p14="http://schemas.microsoft.com/office/powerpoint/2010/main" val="698965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lgn="just">
                  <a:buNone/>
                </a:pPr>
                <a:r>
                  <a:rPr lang="kk-KZ" dirty="0" smtClean="0"/>
                  <a:t>Онда векторлер-бейнелер проекциясының автокорреляционды матрицасы диагональды болатындай ішкі кеңістікті табу керек. </a:t>
                </a:r>
                <a14:m>
                  <m:oMath xmlns:m="http://schemas.openxmlformats.org/officeDocument/2006/math">
                    <m:r>
                      <a:rPr lang="kk-KZ" b="1" i="1">
                        <a:latin typeface="Cambria Math"/>
                      </a:rPr>
                      <m:t>𝒙</m:t>
                    </m:r>
                    <m:r>
                      <a:rPr lang="kk-KZ" b="1" i="1">
                        <a:latin typeface="Cambria Math"/>
                      </a:rPr>
                      <m:t>′</m:t>
                    </m:r>
                  </m:oMath>
                </a14:m>
                <a:r>
                  <a:rPr lang="kk-KZ" dirty="0"/>
                  <a:t> проекциясын </a:t>
                </a:r>
                <a14:m>
                  <m:oMath xmlns:m="http://schemas.openxmlformats.org/officeDocument/2006/math">
                    <m:sSup>
                      <m:sSupPr>
                        <m:ctrlPr>
                          <a:rPr lang="ru-RU" b="1" i="1">
                            <a:latin typeface="Cambria Math"/>
                          </a:rPr>
                        </m:ctrlPr>
                      </m:sSupPr>
                      <m:e>
                        <m:r>
                          <a:rPr lang="kk-KZ" b="1" i="1">
                            <a:latin typeface="Cambria Math"/>
                          </a:rPr>
                          <m:t>𝒙</m:t>
                        </m:r>
                      </m:e>
                      <m:sup>
                        <m:r>
                          <a:rPr lang="kk-KZ" b="1" i="1">
                            <a:latin typeface="Cambria Math"/>
                          </a:rPr>
                          <m:t>′</m:t>
                        </m:r>
                      </m:sup>
                    </m:sSup>
                    <m:r>
                      <a:rPr lang="kk-KZ" b="1" i="1">
                        <a:latin typeface="Cambria Math"/>
                      </a:rPr>
                      <m:t>=</m:t>
                    </m:r>
                    <m:r>
                      <a:rPr lang="kk-KZ" b="1" i="1">
                        <a:latin typeface="Cambria Math"/>
                      </a:rPr>
                      <m:t>𝑺𝒙</m:t>
                    </m:r>
                  </m:oMath>
                </a14:m>
                <a:r>
                  <a:rPr lang="kk-KZ" b="1" dirty="0"/>
                  <a:t> </a:t>
                </a:r>
                <a:r>
                  <a:rPr lang="kk-KZ" dirty="0"/>
                  <a:t>түрінде іздейміз, мұндағы </a:t>
                </a:r>
                <a14:m>
                  <m:oMath xmlns:m="http://schemas.openxmlformats.org/officeDocument/2006/math">
                    <m:r>
                      <a:rPr lang="kk-KZ" b="1" i="1">
                        <a:latin typeface="Cambria Math"/>
                      </a:rPr>
                      <m:t>𝑺</m:t>
                    </m:r>
                  </m:oMath>
                </a14:m>
                <a:r>
                  <a:rPr lang="kk-KZ" dirty="0"/>
                  <a:t> – ішкі кеңістікке түсірілген матрица проекциясы. Онда</a:t>
                </a:r>
                <a:endParaRPr lang="ru-RU" dirty="0"/>
              </a:p>
              <a:p>
                <a:pPr marL="0" indent="0">
                  <a:buNone/>
                </a:pPr>
                <a14:m>
                  <m:oMathPara xmlns:m="http://schemas.openxmlformats.org/officeDocument/2006/math">
                    <m:oMathParaPr>
                      <m:jc m:val="centerGroup"/>
                    </m:oMathParaPr>
                    <m:oMath xmlns:m="http://schemas.openxmlformats.org/officeDocument/2006/math">
                      <m:sSup>
                        <m:sSupPr>
                          <m:ctrlPr>
                            <a:rPr lang="ru-RU" b="1" i="1">
                              <a:latin typeface="Cambria Math"/>
                            </a:rPr>
                          </m:ctrlPr>
                        </m:sSupPr>
                        <m:e>
                          <m:r>
                            <a:rPr lang="kk-KZ" b="1" i="1">
                              <a:latin typeface="Cambria Math"/>
                            </a:rPr>
                            <m:t>𝑹</m:t>
                          </m:r>
                        </m:e>
                        <m:sup>
                          <m:r>
                            <a:rPr lang="kk-KZ" b="1" i="1">
                              <a:latin typeface="Cambria Math"/>
                            </a:rPr>
                            <m:t>′</m:t>
                          </m:r>
                        </m:sup>
                      </m:sSup>
                      <m:r>
                        <a:rPr lang="kk-KZ" b="1" i="1">
                          <a:latin typeface="Cambria Math"/>
                        </a:rPr>
                        <m:t>=</m:t>
                      </m:r>
                      <m:f>
                        <m:fPr>
                          <m:ctrlPr>
                            <a:rPr lang="ru-RU" b="1" i="1">
                              <a:latin typeface="Cambria Math"/>
                            </a:rPr>
                          </m:ctrlPr>
                        </m:fPr>
                        <m:num>
                          <m:r>
                            <a:rPr lang="kk-KZ" b="1" i="1">
                              <a:latin typeface="Cambria Math"/>
                            </a:rPr>
                            <m:t>𝟏</m:t>
                          </m:r>
                        </m:num>
                        <m:den>
                          <m:r>
                            <a:rPr lang="kk-KZ" b="1" i="1">
                              <a:latin typeface="Cambria Math"/>
                            </a:rPr>
                            <m:t>𝒎</m:t>
                          </m:r>
                        </m:den>
                      </m:f>
                      <m:nary>
                        <m:naryPr>
                          <m:chr m:val="∑"/>
                          <m:limLoc m:val="undOvr"/>
                          <m:ctrlPr>
                            <a:rPr lang="ru-RU" b="1" i="1">
                              <a:latin typeface="Cambria Math"/>
                            </a:rPr>
                          </m:ctrlPr>
                        </m:naryPr>
                        <m:sub>
                          <m:r>
                            <a:rPr lang="kk-KZ" b="1" i="1">
                              <a:latin typeface="Cambria Math"/>
                            </a:rPr>
                            <m:t>𝒊</m:t>
                          </m:r>
                          <m:r>
                            <a:rPr lang="kk-KZ" b="1" i="1">
                              <a:latin typeface="Cambria Math"/>
                            </a:rPr>
                            <m:t>=</m:t>
                          </m:r>
                          <m:r>
                            <a:rPr lang="kk-KZ" b="1" i="1">
                              <a:latin typeface="Cambria Math"/>
                            </a:rPr>
                            <m:t>𝟏</m:t>
                          </m:r>
                        </m:sub>
                        <m:sup>
                          <m:r>
                            <a:rPr lang="kk-KZ" b="1" i="1">
                              <a:latin typeface="Cambria Math"/>
                            </a:rPr>
                            <m:t>𝒎</m:t>
                          </m:r>
                        </m:sup>
                        <m:e>
                          <m:sSub>
                            <m:sSubPr>
                              <m:ctrlPr>
                                <a:rPr lang="ru-RU" b="1" i="1">
                                  <a:latin typeface="Cambria Math"/>
                                </a:rPr>
                              </m:ctrlPr>
                            </m:sSubPr>
                            <m:e>
                              <m:r>
                                <a:rPr lang="kk-KZ" b="1" i="1">
                                  <a:latin typeface="Cambria Math"/>
                                </a:rPr>
                                <m:t>𝑹</m:t>
                              </m:r>
                              <m:r>
                                <a:rPr lang="kk-KZ" b="1" i="1">
                                  <a:latin typeface="Cambria Math"/>
                                </a:rPr>
                                <m:t>′</m:t>
                              </m:r>
                            </m:e>
                            <m:sub>
                              <m:r>
                                <a:rPr lang="kk-KZ" b="1" i="1">
                                  <a:latin typeface="Cambria Math"/>
                                </a:rPr>
                                <m:t>𝒊</m:t>
                              </m:r>
                            </m:sub>
                          </m:sSub>
                          <m:r>
                            <a:rPr lang="kk-KZ" b="1" i="1">
                              <a:latin typeface="Cambria Math"/>
                            </a:rPr>
                            <m:t>=</m:t>
                          </m:r>
                        </m:e>
                      </m:nary>
                    </m:oMath>
                  </m:oMathPara>
                </a14:m>
                <a:endParaRPr lang="kk-KZ" b="1" i="1" dirty="0" smtClean="0"/>
              </a:p>
              <a:p>
                <a:pPr marL="0" indent="0">
                  <a:buNone/>
                </a:pPr>
                <a14:m>
                  <m:oMathPara xmlns:m="http://schemas.openxmlformats.org/officeDocument/2006/math">
                    <m:oMathParaPr>
                      <m:jc m:val="centerGroup"/>
                    </m:oMathParaPr>
                    <m:oMath xmlns:m="http://schemas.openxmlformats.org/officeDocument/2006/math">
                      <m:f>
                        <m:fPr>
                          <m:ctrlPr>
                            <a:rPr lang="ru-RU" b="1" i="1">
                              <a:latin typeface="Cambria Math"/>
                            </a:rPr>
                          </m:ctrlPr>
                        </m:fPr>
                        <m:num>
                          <m:r>
                            <a:rPr lang="kk-KZ" b="1" i="1">
                              <a:latin typeface="Cambria Math"/>
                            </a:rPr>
                            <m:t>𝟏</m:t>
                          </m:r>
                        </m:num>
                        <m:den>
                          <m:r>
                            <a:rPr lang="kk-KZ" b="1" i="1">
                              <a:latin typeface="Cambria Math"/>
                            </a:rPr>
                            <m:t>𝒎</m:t>
                          </m:r>
                        </m:den>
                      </m:f>
                      <m:nary>
                        <m:naryPr>
                          <m:chr m:val="∑"/>
                          <m:limLoc m:val="undOvr"/>
                          <m:ctrlPr>
                            <a:rPr lang="ru-RU" b="1" i="1">
                              <a:latin typeface="Cambria Math"/>
                            </a:rPr>
                          </m:ctrlPr>
                        </m:naryPr>
                        <m:sub>
                          <m:r>
                            <a:rPr lang="kk-KZ" b="1" i="1">
                              <a:latin typeface="Cambria Math"/>
                            </a:rPr>
                            <m:t>𝒊</m:t>
                          </m:r>
                          <m:r>
                            <a:rPr lang="kk-KZ" b="1" i="1">
                              <a:latin typeface="Cambria Math"/>
                            </a:rPr>
                            <m:t>=</m:t>
                          </m:r>
                          <m:r>
                            <a:rPr lang="kk-KZ" b="1" i="1">
                              <a:latin typeface="Cambria Math"/>
                            </a:rPr>
                            <m:t>𝟏</m:t>
                          </m:r>
                        </m:sub>
                        <m:sup>
                          <m:r>
                            <a:rPr lang="kk-KZ" b="1" i="1">
                              <a:latin typeface="Cambria Math"/>
                            </a:rPr>
                            <m:t>𝒎</m:t>
                          </m:r>
                        </m:sup>
                        <m:e>
                          <m:f>
                            <m:fPr>
                              <m:ctrlPr>
                                <a:rPr lang="ru-RU" b="1" i="1">
                                  <a:latin typeface="Cambria Math"/>
                                </a:rPr>
                              </m:ctrlPr>
                            </m:fPr>
                            <m:num>
                              <m:r>
                                <a:rPr lang="kk-KZ" b="1" i="1">
                                  <a:latin typeface="Cambria Math"/>
                                </a:rPr>
                                <m:t>𝟏</m:t>
                              </m:r>
                            </m:num>
                            <m:den>
                              <m:r>
                                <a:rPr lang="kk-KZ" b="1" i="1">
                                  <a:latin typeface="Cambria Math"/>
                                </a:rPr>
                                <m:t>|</m:t>
                              </m:r>
                              <m:sSub>
                                <m:sSubPr>
                                  <m:ctrlPr>
                                    <a:rPr lang="ru-RU" b="1" i="1">
                                      <a:latin typeface="Cambria Math"/>
                                    </a:rPr>
                                  </m:ctrlPr>
                                </m:sSubPr>
                                <m:e>
                                  <m:r>
                                    <a:rPr lang="kk-KZ" b="1" i="1">
                                      <a:latin typeface="Cambria Math"/>
                                    </a:rPr>
                                    <m:t>𝛡</m:t>
                                  </m:r>
                                </m:e>
                                <m:sub>
                                  <m:r>
                                    <a:rPr lang="kk-KZ" b="1" i="1">
                                      <a:latin typeface="Cambria Math"/>
                                    </a:rPr>
                                    <m:t>𝒊</m:t>
                                  </m:r>
                                </m:sub>
                              </m:sSub>
                              <m:r>
                                <a:rPr lang="kk-KZ" b="1" i="1">
                                  <a:latin typeface="Cambria Math"/>
                                </a:rPr>
                                <m:t>|</m:t>
                              </m:r>
                            </m:den>
                          </m:f>
                          <m:nary>
                            <m:naryPr>
                              <m:chr m:val="∑"/>
                              <m:limLoc m:val="undOvr"/>
                              <m:supHide m:val="on"/>
                              <m:ctrlPr>
                                <a:rPr lang="ru-RU" b="1" i="1">
                                  <a:latin typeface="Cambria Math"/>
                                </a:rPr>
                              </m:ctrlPr>
                            </m:naryPr>
                            <m:sub>
                              <m:sSub>
                                <m:sSubPr>
                                  <m:ctrlPr>
                                    <a:rPr lang="ru-RU" b="1" i="1">
                                      <a:latin typeface="Cambria Math"/>
                                    </a:rPr>
                                  </m:ctrlPr>
                                </m:sSubPr>
                                <m:e>
                                  <m:r>
                                    <a:rPr lang="kk-KZ" b="1" i="1">
                                      <a:latin typeface="Cambria Math"/>
                                    </a:rPr>
                                    <m:t>𝐱</m:t>
                                  </m:r>
                                  <m:r>
                                    <a:rPr lang="kk-KZ" b="1">
                                      <a:latin typeface="Cambria Math"/>
                                    </a:rPr>
                                    <m:t>∈</m:t>
                                  </m:r>
                                  <m:r>
                                    <a:rPr lang="kk-KZ" b="1" i="1">
                                      <a:latin typeface="Cambria Math"/>
                                    </a:rPr>
                                    <m:t>𝛡</m:t>
                                  </m:r>
                                </m:e>
                                <m:sub>
                                  <m:r>
                                    <a:rPr lang="kk-KZ" b="1" i="1">
                                      <a:latin typeface="Cambria Math"/>
                                    </a:rPr>
                                    <m:t>𝒊</m:t>
                                  </m:r>
                                </m:sub>
                              </m:sSub>
                            </m:sub>
                            <m:sup/>
                            <m:e>
                              <m:r>
                                <a:rPr lang="kk-KZ" b="1" i="1">
                                  <a:latin typeface="Cambria Math"/>
                                </a:rPr>
                                <m:t>𝒙</m:t>
                              </m:r>
                              <m:r>
                                <a:rPr lang="kk-KZ" b="1" i="1">
                                  <a:latin typeface="Cambria Math"/>
                                </a:rPr>
                                <m:t>′</m:t>
                              </m:r>
                              <m:sSup>
                                <m:sSupPr>
                                  <m:ctrlPr>
                                    <a:rPr lang="ru-RU" b="1" i="1">
                                      <a:latin typeface="Cambria Math"/>
                                    </a:rPr>
                                  </m:ctrlPr>
                                </m:sSupPr>
                                <m:e>
                                  <m:r>
                                    <a:rPr lang="kk-KZ" b="1" i="1">
                                      <a:latin typeface="Cambria Math"/>
                                    </a:rPr>
                                    <m:t>𝒙</m:t>
                                  </m:r>
                                  <m:r>
                                    <a:rPr lang="kk-KZ" b="1" i="1">
                                      <a:latin typeface="Cambria Math"/>
                                    </a:rPr>
                                    <m:t>′</m:t>
                                  </m:r>
                                </m:e>
                                <m:sup>
                                  <m:r>
                                    <a:rPr lang="kk-KZ" b="1" i="1">
                                      <a:latin typeface="Cambria Math"/>
                                    </a:rPr>
                                    <m:t>𝑻</m:t>
                                  </m:r>
                                </m:sup>
                              </m:sSup>
                            </m:e>
                          </m:nary>
                          <m:r>
                            <a:rPr lang="kk-KZ" b="1" i="1">
                              <a:latin typeface="Cambria Math"/>
                            </a:rPr>
                            <m:t>=</m:t>
                          </m:r>
                          <m:f>
                            <m:fPr>
                              <m:ctrlPr>
                                <a:rPr lang="ru-RU" b="1" i="1">
                                  <a:latin typeface="Cambria Math"/>
                                </a:rPr>
                              </m:ctrlPr>
                            </m:fPr>
                            <m:num>
                              <m:r>
                                <a:rPr lang="kk-KZ" b="1" i="1">
                                  <a:latin typeface="Cambria Math"/>
                                </a:rPr>
                                <m:t>𝟏</m:t>
                              </m:r>
                            </m:num>
                            <m:den>
                              <m:r>
                                <a:rPr lang="kk-KZ" b="1" i="1">
                                  <a:latin typeface="Cambria Math"/>
                                </a:rPr>
                                <m:t>𝒎</m:t>
                              </m:r>
                            </m:den>
                          </m:f>
                          <m:nary>
                            <m:naryPr>
                              <m:chr m:val="∑"/>
                              <m:limLoc m:val="undOvr"/>
                              <m:ctrlPr>
                                <a:rPr lang="ru-RU" b="1" i="1">
                                  <a:latin typeface="Cambria Math"/>
                                </a:rPr>
                              </m:ctrlPr>
                            </m:naryPr>
                            <m:sub>
                              <m:r>
                                <a:rPr lang="kk-KZ" b="1" i="1">
                                  <a:latin typeface="Cambria Math"/>
                                </a:rPr>
                                <m:t>𝒊</m:t>
                              </m:r>
                              <m:r>
                                <a:rPr lang="kk-KZ" b="1" i="1">
                                  <a:latin typeface="Cambria Math"/>
                                </a:rPr>
                                <m:t>=</m:t>
                              </m:r>
                              <m:r>
                                <a:rPr lang="kk-KZ" b="1" i="1">
                                  <a:latin typeface="Cambria Math"/>
                                </a:rPr>
                                <m:t>𝟏</m:t>
                              </m:r>
                            </m:sub>
                            <m:sup>
                              <m:r>
                                <a:rPr lang="kk-KZ" b="1" i="1">
                                  <a:latin typeface="Cambria Math"/>
                                </a:rPr>
                                <m:t>𝒎</m:t>
                              </m:r>
                            </m:sup>
                            <m:e>
                              <m:f>
                                <m:fPr>
                                  <m:ctrlPr>
                                    <a:rPr lang="ru-RU" b="1" i="1">
                                      <a:latin typeface="Cambria Math"/>
                                    </a:rPr>
                                  </m:ctrlPr>
                                </m:fPr>
                                <m:num>
                                  <m:r>
                                    <a:rPr lang="kk-KZ" b="1" i="1">
                                      <a:latin typeface="Cambria Math"/>
                                    </a:rPr>
                                    <m:t>𝟏</m:t>
                                  </m:r>
                                </m:num>
                                <m:den>
                                  <m:r>
                                    <a:rPr lang="kk-KZ" b="1" i="1">
                                      <a:latin typeface="Cambria Math"/>
                                    </a:rPr>
                                    <m:t>|</m:t>
                                  </m:r>
                                  <m:sSub>
                                    <m:sSubPr>
                                      <m:ctrlPr>
                                        <a:rPr lang="ru-RU" b="1" i="1">
                                          <a:latin typeface="Cambria Math"/>
                                        </a:rPr>
                                      </m:ctrlPr>
                                    </m:sSubPr>
                                    <m:e>
                                      <m:r>
                                        <a:rPr lang="kk-KZ" b="1" i="1">
                                          <a:latin typeface="Cambria Math"/>
                                        </a:rPr>
                                        <m:t>𝛡</m:t>
                                      </m:r>
                                    </m:e>
                                    <m:sub>
                                      <m:r>
                                        <a:rPr lang="kk-KZ" b="1" i="1">
                                          <a:latin typeface="Cambria Math"/>
                                        </a:rPr>
                                        <m:t>𝒊</m:t>
                                      </m:r>
                                    </m:sub>
                                  </m:sSub>
                                  <m:r>
                                    <a:rPr lang="kk-KZ" b="1" i="1">
                                      <a:latin typeface="Cambria Math"/>
                                    </a:rPr>
                                    <m:t>|</m:t>
                                  </m:r>
                                </m:den>
                              </m:f>
                              <m:nary>
                                <m:naryPr>
                                  <m:chr m:val="∑"/>
                                  <m:limLoc m:val="undOvr"/>
                                  <m:supHide m:val="on"/>
                                  <m:ctrlPr>
                                    <a:rPr lang="ru-RU" b="1" i="1">
                                      <a:latin typeface="Cambria Math"/>
                                    </a:rPr>
                                  </m:ctrlPr>
                                </m:naryPr>
                                <m:sub>
                                  <m:sSub>
                                    <m:sSubPr>
                                      <m:ctrlPr>
                                        <a:rPr lang="ru-RU" b="1" i="1">
                                          <a:latin typeface="Cambria Math"/>
                                        </a:rPr>
                                      </m:ctrlPr>
                                    </m:sSubPr>
                                    <m:e>
                                      <m:r>
                                        <a:rPr lang="kk-KZ" b="1" i="1">
                                          <a:latin typeface="Cambria Math"/>
                                        </a:rPr>
                                        <m:t>𝐱</m:t>
                                      </m:r>
                                      <m:r>
                                        <a:rPr lang="kk-KZ" b="1">
                                          <a:latin typeface="Cambria Math"/>
                                        </a:rPr>
                                        <m:t>∈</m:t>
                                      </m:r>
                                      <m:r>
                                        <a:rPr lang="kk-KZ" b="1" i="1">
                                          <a:latin typeface="Cambria Math"/>
                                        </a:rPr>
                                        <m:t>𝛡</m:t>
                                      </m:r>
                                    </m:e>
                                    <m:sub>
                                      <m:r>
                                        <a:rPr lang="kk-KZ" b="1" i="1">
                                          <a:latin typeface="Cambria Math"/>
                                        </a:rPr>
                                        <m:t>𝒊</m:t>
                                      </m:r>
                                    </m:sub>
                                  </m:sSub>
                                </m:sub>
                                <m:sup/>
                                <m:e>
                                  <m:r>
                                    <a:rPr lang="kk-KZ" b="1" i="1">
                                      <a:latin typeface="Cambria Math"/>
                                    </a:rPr>
                                    <m:t>𝑺𝒙</m:t>
                                  </m:r>
                                  <m:sSup>
                                    <m:sSupPr>
                                      <m:ctrlPr>
                                        <a:rPr lang="ru-RU" b="1" i="1">
                                          <a:latin typeface="Cambria Math"/>
                                        </a:rPr>
                                      </m:ctrlPr>
                                    </m:sSupPr>
                                    <m:e>
                                      <m:r>
                                        <a:rPr lang="kk-KZ" b="1" i="1">
                                          <a:latin typeface="Cambria Math"/>
                                        </a:rPr>
                                        <m:t>𝒙</m:t>
                                      </m:r>
                                    </m:e>
                                    <m:sup>
                                      <m:r>
                                        <a:rPr lang="kk-KZ" b="1" i="1">
                                          <a:latin typeface="Cambria Math"/>
                                        </a:rPr>
                                        <m:t>𝑻</m:t>
                                      </m:r>
                                    </m:sup>
                                  </m:sSup>
                                  <m:sSup>
                                    <m:sSupPr>
                                      <m:ctrlPr>
                                        <a:rPr lang="ru-RU" b="1" i="1">
                                          <a:latin typeface="Cambria Math"/>
                                        </a:rPr>
                                      </m:ctrlPr>
                                    </m:sSupPr>
                                    <m:e>
                                      <m:r>
                                        <a:rPr lang="kk-KZ" b="1" i="1">
                                          <a:latin typeface="Cambria Math"/>
                                        </a:rPr>
                                        <m:t>𝑺</m:t>
                                      </m:r>
                                    </m:e>
                                    <m:sup>
                                      <m:r>
                                        <a:rPr lang="kk-KZ" b="1" i="1">
                                          <a:latin typeface="Cambria Math"/>
                                        </a:rPr>
                                        <m:t>𝑻</m:t>
                                      </m:r>
                                    </m:sup>
                                  </m:sSup>
                                </m:e>
                              </m:nary>
                              <m:r>
                                <a:rPr lang="kk-KZ" b="1" i="1">
                                  <a:latin typeface="Cambria Math"/>
                                </a:rPr>
                                <m:t>=</m:t>
                              </m:r>
                              <m:r>
                                <a:rPr lang="kk-KZ" b="1" i="1">
                                  <a:latin typeface="Cambria Math"/>
                                </a:rPr>
                                <m:t>𝑺𝑹</m:t>
                              </m:r>
                              <m:sSup>
                                <m:sSupPr>
                                  <m:ctrlPr>
                                    <a:rPr lang="ru-RU" b="1" i="1">
                                      <a:latin typeface="Cambria Math"/>
                                    </a:rPr>
                                  </m:ctrlPr>
                                </m:sSupPr>
                                <m:e>
                                  <m:r>
                                    <a:rPr lang="kk-KZ" b="1" i="1">
                                      <a:latin typeface="Cambria Math"/>
                                    </a:rPr>
                                    <m:t>𝑺</m:t>
                                  </m:r>
                                </m:e>
                                <m:sup>
                                  <m:r>
                                    <a:rPr lang="kk-KZ" b="1" i="1">
                                      <a:latin typeface="Cambria Math"/>
                                    </a:rPr>
                                    <m:t>𝑻</m:t>
                                  </m:r>
                                </m:sup>
                              </m:sSup>
                              <m:r>
                                <a:rPr lang="kk-KZ" b="1" i="1">
                                  <a:latin typeface="Cambria Math"/>
                                </a:rPr>
                                <m:t>.</m:t>
                              </m:r>
                            </m:e>
                          </m:nary>
                        </m:e>
                      </m:nary>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333" t="-2022" r="-1407"/>
                </a:stretch>
              </a:blipFill>
            </p:spPr>
            <p:txBody>
              <a:bodyPr/>
              <a:lstStyle/>
              <a:p>
                <a:r>
                  <a:rPr lang="ru-RU">
                    <a:noFill/>
                  </a:rPr>
                  <a:t> </a:t>
                </a:r>
              </a:p>
            </p:txBody>
          </p:sp>
        </mc:Fallback>
      </mc:AlternateContent>
    </p:spTree>
    <p:extLst>
      <p:ext uri="{BB962C8B-B14F-4D97-AF65-F5344CB8AC3E}">
        <p14:creationId xmlns:p14="http://schemas.microsoft.com/office/powerpoint/2010/main" val="3559780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361950">
              <a:buNone/>
            </a:pPr>
            <a:r>
              <a:rPr lang="en-US" b="1" i="1" dirty="0"/>
              <a:t>R</a:t>
            </a:r>
            <a:r>
              <a:rPr lang="en-US" dirty="0"/>
              <a:t> </a:t>
            </a:r>
            <a:r>
              <a:rPr lang="kk-KZ" dirty="0"/>
              <a:t>матрицасы симметриялы және анықталған теріс емес. Сондықтан оның мәндері меншікті теріс емес болады. Сызықтық алгебра бағыты бойынша </a:t>
            </a:r>
            <a:r>
              <a:rPr lang="kk-KZ" b="1" i="1" dirty="0"/>
              <a:t>R’ </a:t>
            </a:r>
            <a:r>
              <a:rPr lang="kk-KZ" dirty="0"/>
              <a:t>матрицасының түрі диагональді болады, егер S өту матрицасын R матрицасының меншікті векторларынан құраса. </a:t>
            </a:r>
            <a:r>
              <a:rPr lang="kk-KZ" b="1" dirty="0"/>
              <a:t>x’ </a:t>
            </a:r>
            <a:r>
              <a:rPr lang="kk-KZ" dirty="0"/>
              <a:t>матрицасының өлшемділігін кішірейту үшін, </a:t>
            </a:r>
            <a:r>
              <a:rPr lang="kk-KZ" b="1" dirty="0"/>
              <a:t>S</a:t>
            </a:r>
            <a:r>
              <a:rPr lang="kk-KZ" dirty="0"/>
              <a:t> матрицасын ең үлкен меншікті мәндерге сәйкес келетін </a:t>
            </a:r>
            <a:r>
              <a:rPr lang="kk-KZ" b="1" dirty="0"/>
              <a:t>R</a:t>
            </a:r>
            <a:r>
              <a:rPr lang="kk-KZ" dirty="0"/>
              <a:t> матрицасынан құрау керек. Бұндай өзіндік векторларды таңдау іріктеу векторы мен олардың таңдалған ішкі кеңістігіне түсірілген проекциялар арасындағы ең аз квадраттық сәйкессіздігіне кепілдік береді, егер бүкіл іріктеу нөлдік математикалық күтуі болса.</a:t>
            </a:r>
            <a:endParaRPr lang="ru-RU" dirty="0"/>
          </a:p>
          <a:p>
            <a:endParaRPr lang="ru-RU" dirty="0"/>
          </a:p>
        </p:txBody>
      </p:sp>
    </p:spTree>
    <p:extLst>
      <p:ext uri="{BB962C8B-B14F-4D97-AF65-F5344CB8AC3E}">
        <p14:creationId xmlns:p14="http://schemas.microsoft.com/office/powerpoint/2010/main" val="136544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852936"/>
            <a:ext cx="8229600" cy="1143000"/>
          </a:xfrm>
        </p:spPr>
        <p:txBody>
          <a:bodyPr/>
          <a:lstStyle/>
          <a:p>
            <a:r>
              <a:rPr lang="kk-KZ" dirty="0" smtClean="0"/>
              <a:t>НАЗАРЛАРЫҢЫЗҒА РАХМЕТ</a:t>
            </a:r>
            <a:endParaRPr lang="ru-RU"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559579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лавная">
  <a:themeElements>
    <a:clrScheme name="Главная">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Главная">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ая">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43</TotalTime>
  <Words>566</Words>
  <Application>Microsoft Office PowerPoint</Application>
  <PresentationFormat>Экран (4:3)</PresentationFormat>
  <Paragraphs>19</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Главная</vt:lpstr>
      <vt:lpstr>Өлшемділігін кішірейту есебінің қойылуы. Бас компонент әдістеріне шолу жасаңыз. Өлшемділігін кішірейту есебінің қойылуы. Бас компонент әдістеріндегі корреляциялық тәсілді сипаттаңыз.</vt:lpstr>
      <vt:lpstr>Презентация PowerPoint</vt:lpstr>
      <vt:lpstr>Басты компоненттер әдістері.</vt:lpstr>
      <vt:lpstr>Бас компонент әдістеріндегі корреляциялық тәсіл</vt:lpstr>
      <vt:lpstr>Презентация PowerPoint</vt:lpstr>
      <vt:lpstr>Презентация PowerPoint</vt:lpstr>
      <vt:lpstr>Презентация PowerPoint</vt:lpstr>
      <vt:lpstr>НАЗАРЛАРЫҢЫЗҒА РАХМЕТ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Өлшемділігін кішірейту есебінің қойылуы. Бас компонент әдістеріне шолу жасаңыз. Өлшемділігін кішірейту есебінің қойылуы. Бас компонент әдістеріндегі корреляциялық тәсілді сипаттаңыз.</dc:title>
  <dc:creator>member gold</dc:creator>
  <cp:lastModifiedBy>member gold</cp:lastModifiedBy>
  <cp:revision>5</cp:revision>
  <dcterms:created xsi:type="dcterms:W3CDTF">2018-04-17T06:18:47Z</dcterms:created>
  <dcterms:modified xsi:type="dcterms:W3CDTF">2018-04-17T11:12:10Z</dcterms:modified>
</cp:coreProperties>
</file>