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14374E4-6B9F-4100-A434-743DD65DA38E}" type="datetimeFigureOut">
              <a:rPr lang="ru-RU" smtClean="0"/>
              <a:t>31.01.2018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9C6C14D-8AAE-4597-9578-0AC9C96C63A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Педагогика </a:t>
            </a:r>
            <a:r>
              <a:rPr lang="ru-RU" b="1" dirty="0" err="1"/>
              <a:t>ғылымы</a:t>
            </a:r>
            <a:r>
              <a:rPr lang="ru-RU" b="1" dirty="0"/>
              <a:t> </a:t>
            </a:r>
            <a:r>
              <a:rPr lang="ru-RU" b="1" dirty="0" err="1"/>
              <a:t>және</a:t>
            </a:r>
            <a:r>
              <a:rPr lang="ru-RU" b="1" dirty="0"/>
              <a:t> </a:t>
            </a:r>
            <a:r>
              <a:rPr lang="ru-RU" b="1" dirty="0" err="1"/>
              <a:t>оның</a:t>
            </a:r>
            <a:r>
              <a:rPr lang="ru-RU" b="1" dirty="0"/>
              <a:t> </a:t>
            </a:r>
            <a:r>
              <a:rPr lang="ru-RU" b="1" dirty="0" err="1"/>
              <a:t>адам</a:t>
            </a:r>
            <a:r>
              <a:rPr lang="ru-RU" b="1" dirty="0"/>
              <a:t> </a:t>
            </a:r>
            <a:r>
              <a:rPr lang="ru-RU" b="1" dirty="0" err="1"/>
              <a:t>туралы</a:t>
            </a:r>
            <a:r>
              <a:rPr lang="ru-RU" b="1" dirty="0"/>
              <a:t> </a:t>
            </a:r>
            <a:r>
              <a:rPr lang="ru-RU" b="1" dirty="0" err="1"/>
              <a:t>ғылым</a:t>
            </a:r>
            <a:r>
              <a:rPr lang="ru-RU" b="1" dirty="0"/>
              <a:t> </a:t>
            </a:r>
            <a:r>
              <a:rPr lang="ru-RU" b="1" dirty="0" err="1"/>
              <a:t>жүйесіндегі</a:t>
            </a:r>
            <a:r>
              <a:rPr lang="ru-RU" b="1" dirty="0"/>
              <a:t> </a:t>
            </a:r>
            <a:r>
              <a:rPr lang="ru-RU" b="1" dirty="0" err="1" smtClean="0"/>
              <a:t>рөлі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56000"/>
            <a:ext cx="6400800" cy="2897335"/>
          </a:xfrm>
        </p:spPr>
        <p:txBody>
          <a:bodyPr>
            <a:normAutofit lnSpcReduction="10000"/>
          </a:bodyPr>
          <a:lstStyle/>
          <a:p>
            <a:r>
              <a:rPr lang="kk-KZ" b="1" dirty="0" smtClean="0"/>
              <a:t>Орындаған: </a:t>
            </a:r>
            <a:r>
              <a:rPr lang="kk-KZ" dirty="0" smtClean="0"/>
              <a:t>Сейтқали Бекжан, ВТиПО магистр 2017</a:t>
            </a:r>
          </a:p>
          <a:p>
            <a:r>
              <a:rPr lang="kk-KZ" b="1" dirty="0" smtClean="0"/>
              <a:t>Тексерген: </a:t>
            </a:r>
            <a:r>
              <a:rPr lang="kk-KZ" dirty="0"/>
              <a:t>Мамырбекова Гульсан </a:t>
            </a:r>
            <a:r>
              <a:rPr lang="kk-KZ" dirty="0" smtClean="0"/>
              <a:t>Ариповна</a:t>
            </a:r>
          </a:p>
          <a:p>
            <a:endParaRPr lang="kk-KZ" dirty="0"/>
          </a:p>
          <a:p>
            <a:endParaRPr lang="kk-KZ" dirty="0" smtClean="0"/>
          </a:p>
          <a:p>
            <a:endParaRPr lang="kk-KZ" dirty="0"/>
          </a:p>
          <a:p>
            <a:endParaRPr lang="kk-KZ" dirty="0" smtClean="0"/>
          </a:p>
          <a:p>
            <a:endParaRPr lang="kk-KZ" dirty="0"/>
          </a:p>
          <a:p>
            <a:r>
              <a:rPr lang="kk-KZ" b="1" dirty="0" smtClean="0">
                <a:solidFill>
                  <a:schemeClr val="tx1"/>
                </a:solidFill>
              </a:rPr>
              <a:t>Алматы 2018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4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Педагогика және психология</a:t>
            </a:r>
            <a:endParaRPr lang="ru-RU" dirty="0"/>
          </a:p>
        </p:txBody>
      </p:sp>
      <p:pic>
        <p:nvPicPr>
          <p:cNvPr id="3074" name="Picture 2" descr="http://www.bsu.ru/content/page/1415/hec/aismontas/p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00808"/>
            <a:ext cx="6120680" cy="443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13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Педагогика және этика</a:t>
            </a:r>
            <a:endParaRPr lang="ru-RU" dirty="0"/>
          </a:p>
        </p:txBody>
      </p:sp>
      <p:pic>
        <p:nvPicPr>
          <p:cNvPr id="6146" name="Picture 2" descr="http://docplayer.ru/docs-images/55/37278600/images/2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44824"/>
            <a:ext cx="4824536" cy="420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2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b="1" dirty="0" smtClean="0">
                <a:solidFill>
                  <a:schemeClr val="bg1"/>
                </a:solidFill>
              </a:rPr>
              <a:t>Назарларыңызға рахмет!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17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k-KZ" sz="2000" dirty="0" smtClean="0"/>
              <a:t>Педагогика ұғымы екі мағына береді.</a:t>
            </a:r>
          </a:p>
          <a:p>
            <a:pPr marL="0" indent="0" algn="just">
              <a:buNone/>
              <a:tabLst>
                <a:tab pos="355600" algn="l"/>
              </a:tabLst>
            </a:pPr>
            <a:r>
              <a:rPr lang="kk-KZ" sz="2000" dirty="0"/>
              <a:t>	</a:t>
            </a:r>
            <a:r>
              <a:rPr lang="kk-KZ" sz="2000" dirty="0" smtClean="0"/>
              <a:t>Біріншіден – білімнің ғылыми аумағы, ғылым.</a:t>
            </a:r>
          </a:p>
          <a:p>
            <a:pPr marL="0" indent="0" algn="just">
              <a:buNone/>
              <a:tabLst>
                <a:tab pos="355600" algn="l"/>
              </a:tabLst>
            </a:pPr>
            <a:r>
              <a:rPr lang="kk-KZ" sz="2000" dirty="0"/>
              <a:t>	</a:t>
            </a:r>
            <a:r>
              <a:rPr lang="kk-KZ" sz="2000" dirty="0" smtClean="0"/>
              <a:t>Екіншіден – өнер, қолөнер, педагогикалық іс-әрекет аумағы.</a:t>
            </a:r>
          </a:p>
          <a:p>
            <a:pPr marL="0" indent="0" algn="just">
              <a:buNone/>
            </a:pPr>
            <a:endParaRPr lang="kk-KZ" dirty="0" smtClean="0"/>
          </a:p>
          <a:p>
            <a:pPr marL="0" indent="0" algn="just">
              <a:buNone/>
            </a:pPr>
            <a:r>
              <a:rPr lang="kk-KZ" sz="2000" dirty="0" smtClean="0"/>
              <a:t>Педагогика атауының түп-төркіні гректің </a:t>
            </a:r>
            <a:r>
              <a:rPr lang="en-US" sz="2000" dirty="0" smtClean="0"/>
              <a:t>“</a:t>
            </a:r>
            <a:r>
              <a:rPr lang="kk-KZ" sz="2000" dirty="0" smtClean="0"/>
              <a:t>пайдос</a:t>
            </a:r>
            <a:r>
              <a:rPr lang="en-US" sz="2000" dirty="0" smtClean="0"/>
              <a:t>”</a:t>
            </a:r>
            <a:r>
              <a:rPr lang="kk-KZ" sz="2000" dirty="0" smtClean="0"/>
              <a:t> – бала және </a:t>
            </a:r>
            <a:r>
              <a:rPr lang="en-US" sz="2000" dirty="0" smtClean="0"/>
              <a:t>“</a:t>
            </a:r>
            <a:r>
              <a:rPr lang="kk-KZ" sz="2000" dirty="0" smtClean="0"/>
              <a:t>аго</a:t>
            </a:r>
            <a:r>
              <a:rPr lang="en-US" sz="2000" dirty="0" smtClean="0"/>
              <a:t>”</a:t>
            </a:r>
            <a:r>
              <a:rPr lang="kk-KZ" sz="2000" dirty="0" smtClean="0"/>
              <a:t> – жетектеу деген сөздерінен шыққан. </a:t>
            </a:r>
            <a:r>
              <a:rPr lang="en-US" sz="2000" dirty="0" smtClean="0"/>
              <a:t>“</a:t>
            </a:r>
            <a:r>
              <a:rPr lang="kk-KZ" sz="2000" dirty="0" smtClean="0"/>
              <a:t>Пайдагогос</a:t>
            </a:r>
            <a:r>
              <a:rPr lang="en-US" sz="2000" dirty="0" smtClean="0"/>
              <a:t>”</a:t>
            </a:r>
            <a:r>
              <a:rPr lang="kk-KZ" sz="2000" dirty="0" smtClean="0"/>
              <a:t> сөзін тура мағынасында аударса, </a:t>
            </a:r>
            <a:r>
              <a:rPr lang="en-US" sz="2000" dirty="0" smtClean="0"/>
              <a:t>“</a:t>
            </a:r>
            <a:r>
              <a:rPr lang="kk-KZ" sz="2000" dirty="0" smtClean="0"/>
              <a:t>бала жетектеуші</a:t>
            </a:r>
            <a:r>
              <a:rPr lang="en-US" sz="2000" dirty="0" smtClean="0"/>
              <a:t>”</a:t>
            </a:r>
            <a:r>
              <a:rPr lang="kk-KZ" sz="2000" dirty="0" smtClean="0"/>
              <a:t> деген ұғымды білдіреді.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Педагогика – адам тәрбиесі туралы ғылым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16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824067"/>
            <a:ext cx="3699933" cy="44644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k-KZ" sz="2000" dirty="0" smtClean="0"/>
              <a:t>	Ғылыми педагогика </a:t>
            </a:r>
            <a:r>
              <a:rPr lang="en-US" sz="2000" dirty="0" smtClean="0"/>
              <a:t>XVIII </a:t>
            </a:r>
            <a:r>
              <a:rPr lang="kk-KZ" sz="2000" dirty="0" smtClean="0"/>
              <a:t>ғасырдың соңында пайда болды, яғни, бірінші ғылыми-педагогикалық жұмыстар мен жаппай мектептер пайда болған кез. Бұл жаңалықтар чех педагогі Я.А.Коменский атымен байланысты.</a:t>
            </a:r>
          </a:p>
          <a:p>
            <a:pPr marL="0" indent="0" algn="just">
              <a:buNone/>
            </a:pPr>
            <a:r>
              <a:rPr lang="kk-KZ" sz="2000" dirty="0" smtClean="0"/>
              <a:t>	Ал кейіннен </a:t>
            </a:r>
            <a:r>
              <a:rPr lang="en-US" sz="2000" dirty="0" smtClean="0"/>
              <a:t>XIX-XX </a:t>
            </a:r>
            <a:r>
              <a:rPr lang="kk-KZ" sz="2000" dirty="0" smtClean="0"/>
              <a:t>ғасырлардың тоғысында эксперименталды педагогика пайда бола бастады.</a:t>
            </a:r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Педагогика тарихы</a:t>
            </a:r>
            <a:endParaRPr lang="ru-RU" dirty="0"/>
          </a:p>
        </p:txBody>
      </p:sp>
      <p:pic>
        <p:nvPicPr>
          <p:cNvPr id="1026" name="Picture 2" descr="Картинки по запрос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844824"/>
            <a:ext cx="3702665" cy="457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67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kk-KZ" dirty="0" smtClean="0"/>
              <a:t>Біріншіден, педагогиканың </a:t>
            </a:r>
            <a:r>
              <a:rPr lang="en-US" dirty="0" smtClean="0"/>
              <a:t>“</a:t>
            </a:r>
            <a:r>
              <a:rPr lang="kk-KZ" dirty="0" smtClean="0"/>
              <a:t>тұрмыстық</a:t>
            </a:r>
            <a:r>
              <a:rPr lang="en-US" dirty="0" smtClean="0"/>
              <a:t>”</a:t>
            </a:r>
            <a:r>
              <a:rPr lang="kk-KZ" dirty="0" smtClean="0"/>
              <a:t> мағынасы айқындалады.</a:t>
            </a:r>
          </a:p>
          <a:p>
            <a:pPr algn="just"/>
            <a:r>
              <a:rPr lang="kk-KZ" dirty="0" smtClean="0"/>
              <a:t>Екіншіден, педагогиканың практикалық мағынасын анықтайды.</a:t>
            </a:r>
          </a:p>
          <a:p>
            <a:pPr algn="just"/>
            <a:r>
              <a:rPr lang="kk-KZ" dirty="0" smtClean="0"/>
              <a:t>Үшіншіден, педагогика ғылымы ретінде түсіндіріледі, сонымен қатар адамтанудың бөлігі.</a:t>
            </a:r>
          </a:p>
          <a:p>
            <a:pPr algn="just"/>
            <a:r>
              <a:rPr lang="kk-KZ" dirty="0" smtClean="0"/>
              <a:t>Төртіншіден, педагогика өзінің оқытуымен тәрбиелеудің теоретикалық және практикалық аспектілерін қоса отырып, оқыту пәнін анықтайды.</a:t>
            </a:r>
          </a:p>
          <a:p>
            <a:pPr algn="just"/>
            <a:r>
              <a:rPr lang="kk-KZ" dirty="0" smtClean="0"/>
              <a:t>Бесіншіден, педагогиканың мағынасы қазіргі заманғы жалпы мәдени контекстегі гуманитарлық білімнің бөліміне енеді. Ол адамның педагогикалық мәдениетінің сапасында көрінеді.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Белгілері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5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675467"/>
            <a:ext cx="7408333" cy="897549"/>
          </a:xfrm>
        </p:spPr>
        <p:txBody>
          <a:bodyPr/>
          <a:lstStyle/>
          <a:p>
            <a:pPr marL="0" indent="0" algn="ctr">
              <a:buNone/>
            </a:pPr>
            <a:r>
              <a:rPr lang="kk-KZ" dirty="0" smtClean="0"/>
              <a:t>Негізгі педагогикалық категорияларға </a:t>
            </a:r>
            <a:r>
              <a:rPr lang="kk-KZ" b="1" u="sng" dirty="0" smtClean="0"/>
              <a:t>тәрбие</a:t>
            </a:r>
            <a:r>
              <a:rPr lang="kk-KZ" dirty="0" smtClean="0"/>
              <a:t>, </a:t>
            </a:r>
            <a:r>
              <a:rPr lang="kk-KZ" b="1" u="sng" dirty="0" smtClean="0"/>
              <a:t>оқыту</a:t>
            </a:r>
            <a:r>
              <a:rPr lang="kk-KZ" dirty="0" smtClean="0"/>
              <a:t> және </a:t>
            </a:r>
            <a:r>
              <a:rPr lang="kk-KZ" b="1" u="sng" dirty="0" smtClean="0"/>
              <a:t>білім беру</a:t>
            </a:r>
            <a:r>
              <a:rPr lang="kk-KZ" dirty="0" smtClean="0"/>
              <a:t> жатады.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Педагогика ғылымының негізгі категориялары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65104"/>
            <a:ext cx="2265646" cy="157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5103"/>
            <a:ext cx="2583814" cy="157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335110"/>
            <a:ext cx="2165063" cy="1607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41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Тәрбие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636912"/>
            <a:ext cx="4906299" cy="341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57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k-KZ" dirty="0" smtClean="0"/>
              <a:t>Бұл оқытушылар мен оқушылардың білімді, қабілетті, дағдыларды бойға сіңіріп, игеруге, оқушылардың дүние көз-қарасын қалыптастыруға, ақыл-ой күштері мен әлеуетті мүмкіндіктерін жетілдіруге, алға қойған мақсаттарға сай өзін-өзі білімдендіру дағдыларын орнықтыруға бағытталған ұйымдасқан, мақсатты және басқару арқылы жүзеге асырылатын өзара іс-қимыл жасау процесі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Оқыту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87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72067" y="2348881"/>
            <a:ext cx="4059973" cy="35939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kk-KZ" dirty="0" smtClean="0"/>
              <a:t>Білім беру – тәрбиенің және оқытып-үйретудің нәтижесі.</a:t>
            </a:r>
          </a:p>
          <a:p>
            <a:pPr marL="0" indent="0" algn="just">
              <a:buNone/>
            </a:pPr>
            <a:r>
              <a:rPr lang="kk-KZ" dirty="0" smtClean="0"/>
              <a:t>Білім беру – бұл оқушылар алып, меңгеретін білімдердің, қабілеттердің және дағдылардың жүйеге келтірілген жиынтығы.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k-KZ" dirty="0" smtClean="0"/>
              <a:t>Білім беру</a:t>
            </a:r>
            <a:endParaRPr lang="ru-RU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564904"/>
            <a:ext cx="3490948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37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kk-KZ" dirty="0" smtClean="0"/>
              <a:t>Педагогика – адам тәрибесі туралы ғылым. Педагогика – қоғам мен табиғаттың теңдесуін, өмірге қанағаттандыруға толық белсенді шығармашылық, рухани байлығына көмек беру, адамды тәрбиелеуді зерттейтін ғылым. Педагогикалық ғылым – жан-жақты, адамды дамытудың тәсілдері мен жолдарын әмбебап оқытуды тұтасымен зерттейді.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k-KZ" dirty="0" smtClean="0"/>
              <a:t>Педагогиканың адам адам туралы ғылым жүйесіндегі рөлі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455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Смокинг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32</TotalTime>
  <Words>257</Words>
  <Application>Microsoft Office PowerPoint</Application>
  <PresentationFormat>Экран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Волна</vt:lpstr>
      <vt:lpstr>Педагогика ғылымы және оның адам туралы ғылым жүйесіндегі рөлі</vt:lpstr>
      <vt:lpstr>Педагогика – адам тәрбиесі туралы ғылым</vt:lpstr>
      <vt:lpstr>Педагогика тарихы</vt:lpstr>
      <vt:lpstr>Белгілері</vt:lpstr>
      <vt:lpstr>Педагогика ғылымының негізгі категориялары</vt:lpstr>
      <vt:lpstr>Тәрбие</vt:lpstr>
      <vt:lpstr>Оқыту</vt:lpstr>
      <vt:lpstr>Білім беру</vt:lpstr>
      <vt:lpstr>Педагогиканың адам адам туралы ғылым жүйесіндегі рөлі</vt:lpstr>
      <vt:lpstr>Педагогика және психология</vt:lpstr>
      <vt:lpstr>Педагогика және этика</vt:lpstr>
      <vt:lpstr>Назарларыңызға рахмет!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Педагогика ғылымы және оның адам туралы ғылым жүйесіндегі рөлі</dc:title>
  <dc:creator>sbeka</dc:creator>
  <cp:lastModifiedBy>sbeka</cp:lastModifiedBy>
  <cp:revision>6</cp:revision>
  <dcterms:created xsi:type="dcterms:W3CDTF">2018-01-30T19:03:21Z</dcterms:created>
  <dcterms:modified xsi:type="dcterms:W3CDTF">2018-01-30T19:35:35Z</dcterms:modified>
</cp:coreProperties>
</file>