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4" r:id="rId3"/>
    <p:sldId id="257" r:id="rId4"/>
    <p:sldId id="262" r:id="rId5"/>
    <p:sldId id="263" r:id="rId6"/>
    <p:sldId id="264" r:id="rId7"/>
    <p:sldId id="258" r:id="rId8"/>
    <p:sldId id="259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A5739-1F98-DFEB-4FC1-E1CBFC68D2E1}" v="10" dt="2023-10-06T16:16:59.687"/>
    <p1510:client id="{EDE6F91F-02DD-4C50-A6E8-DA609A513092}" v="3" dt="2023-10-06T16:10:0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8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8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11 Dikdörtgen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072480-10DA-4FB4-BEAE-2A1DEA90F248}" type="datetimeFigureOut">
              <a:rPr lang="tr-TR" smtClean="0"/>
              <a:pPr/>
              <a:t>11.01.2024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CASPER%20EXCALIBUR\Downloads\1685175716-1685175716-scary-shark-4k-live-wallpaper.mp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685175716-1685175716-scary-shark-4k-live-wallpaper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" y="-914369"/>
            <a:ext cx="12192001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44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1406080" y="262563"/>
            <a:ext cx="9002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err="1" smtClean="0">
                <a:solidFill>
                  <a:srgbClr val="FF0000"/>
                </a:solidFill>
                <a:latin typeface="Arial Black" pitchFamily="34" charset="0"/>
              </a:rPr>
              <a:t>Wi</a:t>
            </a:r>
            <a:r>
              <a:rPr lang="tr-TR" sz="6000" dirty="0" smtClean="0">
                <a:solidFill>
                  <a:srgbClr val="FF0000"/>
                </a:solidFill>
                <a:latin typeface="Arial Black" pitchFamily="34" charset="0"/>
              </a:rPr>
              <a:t>-Fi </a:t>
            </a:r>
            <a:r>
              <a:rPr lang="tr-TR" sz="6000" dirty="0" err="1" smtClean="0">
                <a:solidFill>
                  <a:srgbClr val="FF0000"/>
                </a:solidFill>
                <a:latin typeface="Arial Black" pitchFamily="34" charset="0"/>
              </a:rPr>
              <a:t>Hackleme</a:t>
            </a:r>
            <a:r>
              <a:rPr lang="tr-TR" sz="6000" dirty="0" smtClean="0">
                <a:solidFill>
                  <a:srgbClr val="FF0000"/>
                </a:solidFill>
                <a:latin typeface="Arial Black" pitchFamily="34" charset="0"/>
              </a:rPr>
              <a:t> olayı</a:t>
            </a:r>
            <a:endParaRPr lang="tr-TR" sz="6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4" name="3 Resim" descr="51zDcG7n3sL._AC_SX679_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009071">
            <a:off x="7276" y="3662672"/>
            <a:ext cx="4476473" cy="4266638"/>
          </a:xfrm>
          <a:prstGeom prst="rect">
            <a:avLst/>
          </a:prstGeom>
        </p:spPr>
      </p:pic>
      <p:pic>
        <p:nvPicPr>
          <p:cNvPr id="6" name="Picture 8" descr="C:\Users\CASPER EXCALIBUR\Desktop\çalışmalar\Proje_Okul\2001764891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853567">
            <a:off x="-8201" y="4318622"/>
            <a:ext cx="3555415" cy="2509705"/>
          </a:xfrm>
          <a:prstGeom prst="rect">
            <a:avLst/>
          </a:prstGeom>
          <a:noFill/>
        </p:spPr>
      </p:pic>
      <p:pic>
        <p:nvPicPr>
          <p:cNvPr id="7" name="Picture 7" descr="C:\Users\CASPER EXCALIBUR\Desktop\çalışmalar\Proje_Okul\HTB1RnSRaQL0gK0jSZFtq6xQCXXav.jpg_640x640Q90.jpg_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8890134">
            <a:off x="-920438" y="1882339"/>
            <a:ext cx="3286319" cy="3286319"/>
          </a:xfrm>
          <a:prstGeom prst="rect">
            <a:avLst/>
          </a:prstGeom>
          <a:noFill/>
        </p:spPr>
      </p:pic>
      <p:pic>
        <p:nvPicPr>
          <p:cNvPr id="8" name="Picture 3" descr="C:\Users\CASPER EXCALIBUR\Desktop\çalışmalar\Proje_Okul\IMG_2906.jp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38714" y="4960259"/>
            <a:ext cx="3315161" cy="1549429"/>
          </a:xfrm>
          <a:prstGeom prst="rect">
            <a:avLst/>
          </a:prstGeom>
          <a:noFill/>
        </p:spPr>
      </p:pic>
      <p:sp>
        <p:nvSpPr>
          <p:cNvPr id="11" name="10 Metin kutusu"/>
          <p:cNvSpPr txBox="1"/>
          <p:nvPr/>
        </p:nvSpPr>
        <p:spPr>
          <a:xfrm>
            <a:off x="4840941" y="1559859"/>
            <a:ext cx="64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Raspberry</a:t>
            </a:r>
            <a:r>
              <a:rPr lang="tr-TR" dirty="0" smtClean="0"/>
              <a:t> Pi içerisinde çalışan </a:t>
            </a:r>
            <a:r>
              <a:rPr lang="tr-TR" dirty="0" err="1" smtClean="0"/>
              <a:t>Kali</a:t>
            </a:r>
            <a:r>
              <a:rPr lang="tr-TR" dirty="0" smtClean="0"/>
              <a:t> Linux işletim sistemi sayesinde, </a:t>
            </a:r>
            <a:r>
              <a:rPr lang="tr-TR" dirty="0" err="1" smtClean="0"/>
              <a:t>airodump</a:t>
            </a:r>
            <a:r>
              <a:rPr lang="tr-TR" dirty="0" smtClean="0"/>
              <a:t>-</a:t>
            </a:r>
            <a:r>
              <a:rPr lang="tr-TR" dirty="0" err="1" smtClean="0"/>
              <a:t>ng</a:t>
            </a:r>
            <a:r>
              <a:rPr lang="tr-TR" dirty="0" smtClean="0"/>
              <a:t> gibi programlar kullanılarak </a:t>
            </a:r>
            <a:r>
              <a:rPr lang="tr-TR" dirty="0" err="1" smtClean="0"/>
              <a:t>WiFi</a:t>
            </a:r>
            <a:r>
              <a:rPr lang="tr-TR" dirty="0" smtClean="0"/>
              <a:t> </a:t>
            </a:r>
            <a:r>
              <a:rPr lang="tr-TR" dirty="0" err="1" smtClean="0"/>
              <a:t>hackleme</a:t>
            </a:r>
            <a:r>
              <a:rPr lang="tr-TR" dirty="0" smtClean="0"/>
              <a:t> işlemi gerçekleştirilebilir</a:t>
            </a:r>
            <a:endParaRPr lang="tr-TR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4168588" y="2563907"/>
            <a:ext cx="7897906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1. </a:t>
            </a:r>
            <a:r>
              <a:rPr lang="tr-TR" dirty="0" err="1" smtClean="0"/>
              <a:t>Raspberry</a:t>
            </a:r>
            <a:r>
              <a:rPr lang="tr-TR" dirty="0" smtClean="0"/>
              <a:t> Pi , </a:t>
            </a:r>
            <a:r>
              <a:rPr lang="tr-TR" dirty="0" err="1" smtClean="0"/>
              <a:t>Wifi</a:t>
            </a:r>
            <a:r>
              <a:rPr lang="tr-TR" dirty="0" smtClean="0"/>
              <a:t> taramalarını gerçekleştirir ve bu taramaların sonuçlarını bir değişken içinde (bu değişken, MAC adresleri ve ESSID adresleri gibi bilgileri içerir) saklar.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2. </a:t>
            </a:r>
            <a:r>
              <a:rPr lang="tr-TR" dirty="0" err="1" smtClean="0"/>
              <a:t>Wifi</a:t>
            </a:r>
            <a:r>
              <a:rPr lang="tr-TR" dirty="0" smtClean="0"/>
              <a:t> </a:t>
            </a:r>
            <a:r>
              <a:rPr lang="tr-TR" dirty="0" err="1" smtClean="0"/>
              <a:t>addresi</a:t>
            </a:r>
            <a:r>
              <a:rPr lang="tr-TR" dirty="0" smtClean="0"/>
              <a:t> seçilir ve </a:t>
            </a:r>
            <a:r>
              <a:rPr lang="tr-TR" dirty="0" err="1" smtClean="0"/>
              <a:t>wifi</a:t>
            </a:r>
            <a:r>
              <a:rPr lang="tr-TR" dirty="0" smtClean="0"/>
              <a:t> ağı dinlemeye koyulur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3. </a:t>
            </a:r>
            <a:r>
              <a:rPr lang="tr-TR" dirty="0" err="1" smtClean="0"/>
              <a:t>Wifi</a:t>
            </a:r>
            <a:r>
              <a:rPr lang="tr-TR" dirty="0" smtClean="0"/>
              <a:t> ağı içindeki cihazlardan izinsiz bağlantı koparılarak şifre elde etmeye çalışılır.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4. </a:t>
            </a:r>
            <a:r>
              <a:rPr lang="tr-TR" dirty="0" err="1" smtClean="0"/>
              <a:t>Wifi</a:t>
            </a:r>
            <a:r>
              <a:rPr lang="tr-TR" dirty="0" smtClean="0"/>
              <a:t> şifresi şifrelenmiş bir biçimde geldiği için, </a:t>
            </a:r>
            <a:r>
              <a:rPr lang="tr-TR" dirty="0" err="1" smtClean="0"/>
              <a:t>hashcat</a:t>
            </a:r>
            <a:r>
              <a:rPr lang="tr-TR" dirty="0" smtClean="0"/>
              <a:t> ve </a:t>
            </a:r>
            <a:r>
              <a:rPr lang="tr-TR" dirty="0" err="1" smtClean="0"/>
              <a:t>brute</a:t>
            </a:r>
            <a:r>
              <a:rPr lang="tr-TR" dirty="0" smtClean="0"/>
              <a:t> </a:t>
            </a:r>
            <a:r>
              <a:rPr lang="tr-TR" dirty="0" err="1" smtClean="0"/>
              <a:t>force</a:t>
            </a:r>
            <a:r>
              <a:rPr lang="tr-TR" dirty="0" smtClean="0"/>
              <a:t> saldırıları ile şifre kırmaya çalışılır.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5.</a:t>
            </a:r>
            <a:r>
              <a:rPr lang="tr-TR" dirty="0" err="1" smtClean="0"/>
              <a:t>Wifi</a:t>
            </a:r>
            <a:r>
              <a:rPr lang="tr-TR" dirty="0" smtClean="0"/>
              <a:t> kırma işlemi başarılı olduğunda, </a:t>
            </a:r>
            <a:r>
              <a:rPr lang="tr-TR" dirty="0" err="1" smtClean="0"/>
              <a:t>wifi</a:t>
            </a:r>
            <a:r>
              <a:rPr lang="tr-TR" dirty="0" smtClean="0"/>
              <a:t> şifresi ekranda görüntülenir ve ağa bağlanmak istenip istenmediği sorulur.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"/>
          <p:cNvGrpSpPr/>
          <p:nvPr/>
        </p:nvGrpSpPr>
        <p:grpSpPr>
          <a:xfrm>
            <a:off x="0" y="1556238"/>
            <a:ext cx="2919046" cy="3622430"/>
            <a:chOff x="-920438" y="1882339"/>
            <a:chExt cx="5299270" cy="6151888"/>
          </a:xfrm>
        </p:grpSpPr>
        <p:pic>
          <p:nvPicPr>
            <p:cNvPr id="4" name="3 Resim" descr="51zDcG7n3sL._AC_SX679_-removebg-previe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009071">
              <a:off x="7276" y="3662672"/>
              <a:ext cx="4476473" cy="4266638"/>
            </a:xfrm>
            <a:prstGeom prst="rect">
              <a:avLst/>
            </a:prstGeom>
          </p:spPr>
        </p:pic>
        <p:pic>
          <p:nvPicPr>
            <p:cNvPr id="5" name="Picture 7" descr="C:\Users\CASPER EXCALIBUR\Desktop\çalışmalar\Proje_Okul\HTB1RnSRaQL0gK0jSZFtq6xQCXXav.jpg_640x640Q90.jpg_-removebg-previe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8890134">
              <a:off x="-920438" y="1882339"/>
              <a:ext cx="3286319" cy="3286319"/>
            </a:xfrm>
            <a:prstGeom prst="rect">
              <a:avLst/>
            </a:prstGeom>
            <a:noFill/>
          </p:spPr>
        </p:pic>
        <p:pic>
          <p:nvPicPr>
            <p:cNvPr id="6" name="Picture 8" descr="C:\Users\CASPER EXCALIBUR\Desktop\çalışmalar\Proje_Okul\2001764891-removebg-previe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853567">
              <a:off x="-8201" y="4318622"/>
              <a:ext cx="3555415" cy="2509705"/>
            </a:xfrm>
            <a:prstGeom prst="rect">
              <a:avLst/>
            </a:prstGeom>
            <a:noFill/>
          </p:spPr>
        </p:pic>
        <p:pic>
          <p:nvPicPr>
            <p:cNvPr id="7" name="Picture 3" descr="C:\Users\CASPER EXCALIBUR\Desktop\çalışmalar\Proje_Okul\IMG_2906.jp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138713" y="5010245"/>
              <a:ext cx="3315161" cy="1449455"/>
            </a:xfrm>
            <a:prstGeom prst="rect">
              <a:avLst/>
            </a:prstGeom>
            <a:noFill/>
          </p:spPr>
        </p:pic>
      </p:grpSp>
      <p:pic>
        <p:nvPicPr>
          <p:cNvPr id="9" name="8 Resim" descr="4d6ee35efaf1cc622ab654c0d7a86de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2823" y="2783039"/>
            <a:ext cx="2242039" cy="1639491"/>
          </a:xfrm>
          <a:prstGeom prst="rect">
            <a:avLst/>
          </a:prstGeom>
        </p:spPr>
      </p:pic>
      <p:pic>
        <p:nvPicPr>
          <p:cNvPr id="10" name="9 Resim" descr="Black-android-phone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2605" y="2734407"/>
            <a:ext cx="1268773" cy="1793631"/>
          </a:xfrm>
          <a:prstGeom prst="rect">
            <a:avLst/>
          </a:prstGeom>
        </p:spPr>
      </p:pic>
      <p:cxnSp>
        <p:nvCxnSpPr>
          <p:cNvPr id="12" name="11 Düz Ok Bağlayıcısı"/>
          <p:cNvCxnSpPr/>
          <p:nvPr/>
        </p:nvCxnSpPr>
        <p:spPr>
          <a:xfrm>
            <a:off x="2787162" y="3807069"/>
            <a:ext cx="2329961" cy="43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>
            <a:off x="2294792" y="4229100"/>
            <a:ext cx="2664070" cy="79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 flipV="1">
            <a:off x="7218485" y="4026877"/>
            <a:ext cx="2822330" cy="52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 rot="10800000">
            <a:off x="7091082" y="4356848"/>
            <a:ext cx="3081620" cy="3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21 Düz Ok Bağlayıcısı"/>
          <p:cNvCxnSpPr/>
          <p:nvPr/>
        </p:nvCxnSpPr>
        <p:spPr>
          <a:xfrm>
            <a:off x="1008531" y="4501833"/>
            <a:ext cx="1752257" cy="1714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22 Metin kutusu"/>
          <p:cNvSpPr txBox="1"/>
          <p:nvPr/>
        </p:nvSpPr>
        <p:spPr>
          <a:xfrm>
            <a:off x="1802424" y="228599"/>
            <a:ext cx="9045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err="1" smtClean="0">
                <a:solidFill>
                  <a:srgbClr val="FF0000"/>
                </a:solidFill>
                <a:latin typeface="Arial Black" pitchFamily="34" charset="0"/>
              </a:rPr>
              <a:t>Wi</a:t>
            </a:r>
            <a:r>
              <a:rPr lang="tr-TR" sz="6000" dirty="0" smtClean="0">
                <a:solidFill>
                  <a:srgbClr val="FF0000"/>
                </a:solidFill>
                <a:latin typeface="Arial Black" pitchFamily="34" charset="0"/>
              </a:rPr>
              <a:t>-Fİ </a:t>
            </a:r>
            <a:r>
              <a:rPr lang="tr-TR" sz="6000" dirty="0" err="1" smtClean="0">
                <a:solidFill>
                  <a:srgbClr val="FF0000"/>
                </a:solidFill>
                <a:latin typeface="Arial Black" pitchFamily="34" charset="0"/>
              </a:rPr>
              <a:t>Hackleme</a:t>
            </a:r>
            <a:r>
              <a:rPr lang="tr-TR" sz="6000" dirty="0" smtClean="0">
                <a:solidFill>
                  <a:srgbClr val="FF0000"/>
                </a:solidFill>
                <a:latin typeface="Arial Black" pitchFamily="34" charset="0"/>
              </a:rPr>
              <a:t> olayı</a:t>
            </a:r>
          </a:p>
        </p:txBody>
      </p:sp>
      <p:sp>
        <p:nvSpPr>
          <p:cNvPr id="25" name="24 Metin kutusu"/>
          <p:cNvSpPr txBox="1"/>
          <p:nvPr/>
        </p:nvSpPr>
        <p:spPr>
          <a:xfrm>
            <a:off x="2672861" y="2778369"/>
            <a:ext cx="243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1.Ağ dinlemeye başlanır ve ağa bağlanan cihazlar listelenir.</a:t>
            </a:r>
            <a:endParaRPr lang="tr-TR" dirty="0"/>
          </a:p>
        </p:txBody>
      </p:sp>
      <p:sp>
        <p:nvSpPr>
          <p:cNvPr id="29" name="28 Metin kutusu"/>
          <p:cNvSpPr txBox="1"/>
          <p:nvPr/>
        </p:nvSpPr>
        <p:spPr>
          <a:xfrm>
            <a:off x="2130667" y="4421668"/>
            <a:ext cx="3777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2.Ağa bağlanmış olan Cihaza </a:t>
            </a:r>
            <a:r>
              <a:rPr lang="tr-TR" sz="1600" dirty="0" err="1" smtClean="0"/>
              <a:t>death</a:t>
            </a:r>
            <a:r>
              <a:rPr lang="tr-TR" sz="1600" dirty="0" smtClean="0"/>
              <a:t>-</a:t>
            </a:r>
            <a:r>
              <a:rPr lang="tr-TR" sz="1600" dirty="0" err="1" smtClean="0"/>
              <a:t>authentication</a:t>
            </a:r>
            <a:r>
              <a:rPr lang="tr-TR" sz="1600" dirty="0" smtClean="0"/>
              <a:t> </a:t>
            </a:r>
            <a:r>
              <a:rPr lang="tr-TR" sz="1600" dirty="0" err="1" smtClean="0"/>
              <a:t>attack</a:t>
            </a:r>
            <a:r>
              <a:rPr lang="tr-TR" sz="1600" dirty="0" smtClean="0"/>
              <a:t> (öldürme kimlik doğrulama saldırısı) uygulanarak ağdan atılması sağlanır.</a:t>
            </a:r>
            <a:endParaRPr lang="tr-TR" sz="1600" dirty="0"/>
          </a:p>
        </p:txBody>
      </p:sp>
      <p:sp>
        <p:nvSpPr>
          <p:cNvPr id="31" name="30 Metin kutusu"/>
          <p:cNvSpPr txBox="1"/>
          <p:nvPr/>
        </p:nvSpPr>
        <p:spPr>
          <a:xfrm>
            <a:off x="7189693" y="4598894"/>
            <a:ext cx="44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3.Cihaz tekrar bağlandığında,modemin şifresi şifrelenmiş olarak  “</a:t>
            </a:r>
            <a:r>
              <a:rPr lang="tr-TR" dirty="0" err="1" smtClean="0"/>
              <a:t>hack</a:t>
            </a:r>
            <a:r>
              <a:rPr lang="tr-TR" dirty="0" smtClean="0"/>
              <a:t>.</a:t>
            </a:r>
            <a:r>
              <a:rPr lang="tr-TR" dirty="0" err="1" smtClean="0"/>
              <a:t>pcap</a:t>
            </a:r>
            <a:r>
              <a:rPr lang="tr-TR" dirty="0" smtClean="0"/>
              <a:t>” dosyasında bulunur."</a:t>
            </a:r>
            <a:endParaRPr lang="tr-TR" dirty="0"/>
          </a:p>
        </p:txBody>
      </p:sp>
      <p:sp>
        <p:nvSpPr>
          <p:cNvPr id="33" name="32 Metin kutusu"/>
          <p:cNvSpPr txBox="1"/>
          <p:nvPr/>
        </p:nvSpPr>
        <p:spPr>
          <a:xfrm>
            <a:off x="2699239" y="6207369"/>
            <a:ext cx="881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4.</a:t>
            </a:r>
            <a:r>
              <a:rPr lang="tr-TR" dirty="0" err="1" smtClean="0"/>
              <a:t>Hack</a:t>
            </a:r>
            <a:r>
              <a:rPr lang="tr-TR" dirty="0" smtClean="0"/>
              <a:t>.</a:t>
            </a:r>
            <a:r>
              <a:rPr lang="tr-TR" dirty="0" err="1" smtClean="0"/>
              <a:t>pcap</a:t>
            </a:r>
            <a:r>
              <a:rPr lang="tr-TR" dirty="0" smtClean="0"/>
              <a:t> dosyası, John, </a:t>
            </a:r>
            <a:r>
              <a:rPr lang="tr-TR" dirty="0" err="1" smtClean="0"/>
              <a:t>Hashcat</a:t>
            </a:r>
            <a:r>
              <a:rPr lang="tr-TR" dirty="0" smtClean="0"/>
              <a:t> gibi araçlar kullanılarak şifre çözülerek erişim elde edilir.</a:t>
            </a:r>
            <a:endParaRPr lang="tr-TR" dirty="0"/>
          </a:p>
        </p:txBody>
      </p:sp>
      <p:sp>
        <p:nvSpPr>
          <p:cNvPr id="34" name="33 Metin kutusu"/>
          <p:cNvSpPr txBox="1"/>
          <p:nvPr/>
        </p:nvSpPr>
        <p:spPr>
          <a:xfrm>
            <a:off x="3596054" y="37631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35" name="34 Metin kutusu"/>
          <p:cNvSpPr txBox="1"/>
          <p:nvPr/>
        </p:nvSpPr>
        <p:spPr>
          <a:xfrm>
            <a:off x="3722077" y="416169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36" name="35 Metin kutusu"/>
          <p:cNvSpPr txBox="1"/>
          <p:nvPr/>
        </p:nvSpPr>
        <p:spPr>
          <a:xfrm>
            <a:off x="8270631" y="378655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37" name="36 Metin kutusu"/>
          <p:cNvSpPr txBox="1"/>
          <p:nvPr/>
        </p:nvSpPr>
        <p:spPr>
          <a:xfrm>
            <a:off x="7746023" y="42906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38" name="37 Metin kutusu"/>
          <p:cNvSpPr txBox="1"/>
          <p:nvPr/>
        </p:nvSpPr>
        <p:spPr>
          <a:xfrm>
            <a:off x="1647093" y="532228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9" name="38 Metin kutusu"/>
          <p:cNvSpPr txBox="1"/>
          <p:nvPr/>
        </p:nvSpPr>
        <p:spPr>
          <a:xfrm>
            <a:off x="5416061" y="4317023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Hedef Modem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0" name="39 Metin kutusu"/>
          <p:cNvSpPr txBox="1"/>
          <p:nvPr/>
        </p:nvSpPr>
        <p:spPr>
          <a:xfrm>
            <a:off x="926122" y="297473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Pi </a:t>
            </a:r>
            <a:r>
              <a:rPr lang="tr-TR" dirty="0" err="1" smtClean="0">
                <a:solidFill>
                  <a:srgbClr val="FF0000"/>
                </a:solidFill>
              </a:rPr>
              <a:t>zero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1" name="40 Metin kutusu"/>
          <p:cNvSpPr txBox="1"/>
          <p:nvPr/>
        </p:nvSpPr>
        <p:spPr>
          <a:xfrm>
            <a:off x="9352084" y="2450123"/>
            <a:ext cx="239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Şifreyi alacağımız cihaz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Dikdörtgen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3 Metin kutusu"/>
          <p:cNvSpPr txBox="1"/>
          <p:nvPr/>
        </p:nvSpPr>
        <p:spPr>
          <a:xfrm>
            <a:off x="3851031" y="3121270"/>
            <a:ext cx="43687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smtClean="0">
                <a:solidFill>
                  <a:srgbClr val="FF0000"/>
                </a:solidFill>
              </a:rPr>
              <a:t>Azat Dicle</a:t>
            </a:r>
          </a:p>
          <a:p>
            <a:r>
              <a:rPr lang="tr-TR" sz="4400" dirty="0" smtClean="0">
                <a:solidFill>
                  <a:srgbClr val="FF0000"/>
                </a:solidFill>
              </a:rPr>
              <a:t>Arda Ayberk Çiftçi</a:t>
            </a:r>
          </a:p>
        </p:txBody>
      </p:sp>
      <p:pic>
        <p:nvPicPr>
          <p:cNvPr id="5" name="Picture 2" descr="C:\wamp64\www\me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347" y="-342901"/>
            <a:ext cx="8844461" cy="4969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066193" y="263770"/>
            <a:ext cx="8324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err="1" smtClean="0">
                <a:solidFill>
                  <a:srgbClr val="FF0000"/>
                </a:solidFill>
                <a:latin typeface="Arial Black" pitchFamily="34" charset="0"/>
              </a:rPr>
              <a:t>Megalodon</a:t>
            </a:r>
            <a:r>
              <a:rPr lang="tr-TR" sz="6000" dirty="0" smtClean="0">
                <a:solidFill>
                  <a:srgbClr val="FF0000"/>
                </a:solidFill>
                <a:latin typeface="Arial Black" pitchFamily="34" charset="0"/>
              </a:rPr>
              <a:t>-pi Nedir</a:t>
            </a:r>
            <a:endParaRPr lang="tr-TR" sz="6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3807070" y="3411413"/>
            <a:ext cx="8203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/>
              <a:t>Megalodon</a:t>
            </a:r>
            <a:r>
              <a:rPr lang="tr-TR" sz="2400" b="1" dirty="0" smtClean="0"/>
              <a:t>-pi, 1 kişi tarafından geliştirilen bir </a:t>
            </a:r>
            <a:r>
              <a:rPr lang="tr-TR" sz="2400" b="1" dirty="0" err="1" smtClean="0"/>
              <a:t>Raspberry</a:t>
            </a:r>
            <a:r>
              <a:rPr lang="tr-TR" sz="2400" b="1" dirty="0" smtClean="0"/>
              <a:t> Pi </a:t>
            </a:r>
            <a:r>
              <a:rPr lang="tr-TR" sz="2400" b="1" dirty="0" err="1" smtClean="0"/>
              <a:t>Zero</a:t>
            </a:r>
            <a:r>
              <a:rPr lang="tr-TR" sz="2400" b="1" dirty="0" smtClean="0"/>
              <a:t> cihazı üzerine kurulu fiziksel bir sızma testi aracıdır. Bu cihaz, bilgisayarlara komut enjekte etme, </a:t>
            </a:r>
            <a:r>
              <a:rPr lang="tr-TR" sz="2400" b="1" dirty="0" err="1" smtClean="0"/>
              <a:t>Wi</a:t>
            </a:r>
            <a:r>
              <a:rPr lang="tr-TR" sz="2400" b="1" dirty="0" smtClean="0"/>
              <a:t>-Fi saldırıları, </a:t>
            </a:r>
            <a:r>
              <a:rPr lang="tr-TR" sz="2400" b="1" dirty="0" err="1" smtClean="0"/>
              <a:t>Bluetooth</a:t>
            </a:r>
            <a:r>
              <a:rPr lang="tr-TR" sz="2400" b="1" dirty="0" smtClean="0"/>
              <a:t> saldırıları gibi işlemleri gerçekleştirebilir.</a:t>
            </a:r>
            <a:endParaRPr lang="tr-TR" sz="2400" b="1" dirty="0"/>
          </a:p>
        </p:txBody>
      </p:sp>
      <p:pic>
        <p:nvPicPr>
          <p:cNvPr id="6" name="5 Resim" descr="WhatsApp Görsel 2024-01-10 saat 01.45.19_4967f10e.jpg"/>
          <p:cNvPicPr>
            <a:picLocks noChangeAspect="1"/>
          </p:cNvPicPr>
          <p:nvPr/>
        </p:nvPicPr>
        <p:blipFill>
          <a:blip r:embed="rId2"/>
          <a:srcRect t="6496" b="17421"/>
          <a:stretch>
            <a:fillRect/>
          </a:stretch>
        </p:blipFill>
        <p:spPr>
          <a:xfrm>
            <a:off x="297474" y="1459407"/>
            <a:ext cx="3193072" cy="5398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862632" y="334624"/>
            <a:ext cx="1047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baseline="-25000" dirty="0" err="1" smtClean="0">
                <a:solidFill>
                  <a:srgbClr val="FF0000"/>
                </a:solidFill>
                <a:latin typeface="Arial Black" pitchFamily="34" charset="0"/>
              </a:rPr>
              <a:t>Megalodon</a:t>
            </a:r>
            <a:r>
              <a:rPr lang="tr-TR" sz="6000" baseline="-25000" dirty="0" smtClean="0">
                <a:solidFill>
                  <a:srgbClr val="FF0000"/>
                </a:solidFill>
                <a:latin typeface="Arial Black" pitchFamily="34" charset="0"/>
              </a:rPr>
              <a:t>-pi İçin ihtiyacımız olanlar</a:t>
            </a:r>
          </a:p>
        </p:txBody>
      </p:sp>
      <p:pic>
        <p:nvPicPr>
          <p:cNvPr id="3074" name="Picture 2" descr="C:\Users\CASPER EXCALIBUR\Desktop\çalışmalar\Proje_Okul\51zDcG7n3sL._AC_SX679_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3928099">
            <a:off x="86441" y="2887453"/>
            <a:ext cx="2920626" cy="2783722"/>
          </a:xfrm>
          <a:prstGeom prst="rect">
            <a:avLst/>
          </a:prstGeom>
          <a:noFill/>
        </p:spPr>
      </p:pic>
      <p:pic>
        <p:nvPicPr>
          <p:cNvPr id="3075" name="Picture 3" descr="C:\Users\CASPER EXCALIBUR\Desktop\çalışmalar\Proje_Okul\2001764891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72443">
            <a:off x="4698641" y="2692584"/>
            <a:ext cx="2567722" cy="1812510"/>
          </a:xfrm>
          <a:prstGeom prst="rect">
            <a:avLst/>
          </a:prstGeom>
          <a:noFill/>
        </p:spPr>
      </p:pic>
      <p:pic>
        <p:nvPicPr>
          <p:cNvPr id="3076" name="Picture 4" descr="C:\Users\CASPER EXCALIBUR\Desktop\çalışmalar\Proje_Okul\97873654252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4949" y="1758584"/>
            <a:ext cx="1021373" cy="1021373"/>
          </a:xfrm>
          <a:prstGeom prst="rect">
            <a:avLst/>
          </a:prstGeom>
          <a:noFill/>
        </p:spPr>
      </p:pic>
      <p:pic>
        <p:nvPicPr>
          <p:cNvPr id="3077" name="Picture 5" descr="C:\Users\CASPER EXCALIBUR\Desktop\çalışmalar\Proje_Okul\HTB1RnSRaQL0gK0jSZFtq6xQCXXav.jpg_640x640Q90.jpg_-removebg-previ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838933">
            <a:off x="4846884" y="764198"/>
            <a:ext cx="2415564" cy="2415564"/>
          </a:xfrm>
          <a:prstGeom prst="rect">
            <a:avLst/>
          </a:prstGeom>
          <a:noFill/>
        </p:spPr>
      </p:pic>
      <p:pic>
        <p:nvPicPr>
          <p:cNvPr id="3078" name="Picture 6" descr="C:\Users\CASPER EXCALIBUR\Desktop\çalışmalar\Proje_Okul\otg-kablosu-micro-usb-to-disi-usb-klavye-mouse-flash-cevirici-otg-donusturucu-baglanti-kablosu-kc4531492-1-34ac4e503e5741b594f62af6339dd0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553" y="4724130"/>
            <a:ext cx="1591409" cy="1750550"/>
          </a:xfrm>
          <a:prstGeom prst="rect">
            <a:avLst/>
          </a:prstGeom>
          <a:noFill/>
        </p:spPr>
      </p:pic>
      <p:pic>
        <p:nvPicPr>
          <p:cNvPr id="3079" name="Picture 7" descr="C:\Users\CASPER EXCALIBUR\Desktop\çalışmalar\Proje_Okul\raspberry-pi-zero-kutu-siyah-raspberry-pi-zero-ve-aksesuarlari-modmypi-736-10-K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324975" y="3385037"/>
            <a:ext cx="1761759" cy="1761759"/>
          </a:xfrm>
          <a:prstGeom prst="rect">
            <a:avLst/>
          </a:prstGeom>
          <a:noFill/>
        </p:spPr>
      </p:pic>
      <p:pic>
        <p:nvPicPr>
          <p:cNvPr id="3081" name="Picture 9" descr="C:\Users\CASPER EXCALIBUR\Desktop\çalışmalar\Proje_Okul\51+5aDVJfHL._AC_UF1000,1000_QL80_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85582" y="5090746"/>
            <a:ext cx="2028747" cy="1338973"/>
          </a:xfrm>
          <a:prstGeom prst="rect">
            <a:avLst/>
          </a:prstGeom>
          <a:noFill/>
        </p:spPr>
      </p:pic>
      <p:cxnSp>
        <p:nvCxnSpPr>
          <p:cNvPr id="16" name="15 Düz Ok Bağlayıcısı"/>
          <p:cNvCxnSpPr/>
          <p:nvPr/>
        </p:nvCxnSpPr>
        <p:spPr>
          <a:xfrm>
            <a:off x="2818287" y="2615230"/>
            <a:ext cx="1859221" cy="717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16 Düz Ok Bağlayıcısı"/>
          <p:cNvCxnSpPr/>
          <p:nvPr/>
        </p:nvCxnSpPr>
        <p:spPr>
          <a:xfrm flipV="1">
            <a:off x="2954215" y="3947747"/>
            <a:ext cx="1828800" cy="254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19 Düz Ok Bağlayıcısı"/>
          <p:cNvCxnSpPr/>
          <p:nvPr/>
        </p:nvCxnSpPr>
        <p:spPr>
          <a:xfrm rot="10800000">
            <a:off x="6655780" y="4360985"/>
            <a:ext cx="1260900" cy="7913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Düz Ok Bağlayıcısı"/>
          <p:cNvCxnSpPr>
            <a:stCxn id="3081" idx="0"/>
          </p:cNvCxnSpPr>
          <p:nvPr/>
        </p:nvCxnSpPr>
        <p:spPr>
          <a:xfrm rot="16200000" flipV="1">
            <a:off x="5466222" y="4557012"/>
            <a:ext cx="808890" cy="258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/>
          <p:nvPr/>
        </p:nvCxnSpPr>
        <p:spPr>
          <a:xfrm rot="10800000">
            <a:off x="7297621" y="3692771"/>
            <a:ext cx="1978265" cy="509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27 Düz Ok Bağlayıcısı"/>
          <p:cNvCxnSpPr/>
          <p:nvPr/>
        </p:nvCxnSpPr>
        <p:spPr>
          <a:xfrm rot="10800000" flipV="1">
            <a:off x="7192109" y="2286000"/>
            <a:ext cx="1820007" cy="905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31 Düz Ok Bağlayıcısı"/>
          <p:cNvCxnSpPr/>
          <p:nvPr/>
        </p:nvCxnSpPr>
        <p:spPr>
          <a:xfrm rot="16200000" flipH="1">
            <a:off x="5517174" y="2518994"/>
            <a:ext cx="917331" cy="3282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33 Metin kutusu"/>
          <p:cNvSpPr txBox="1"/>
          <p:nvPr/>
        </p:nvSpPr>
        <p:spPr>
          <a:xfrm>
            <a:off x="211015" y="3209193"/>
            <a:ext cx="383630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b="1" dirty="0" err="1" smtClean="0"/>
              <a:t>Raspberry</a:t>
            </a:r>
            <a:r>
              <a:rPr lang="tr-TR" sz="1100" b="1" dirty="0" smtClean="0"/>
              <a:t> Pi için 1.3inch OLED HAT, 128x64, SPI-I2C </a:t>
            </a:r>
            <a:r>
              <a:rPr lang="tr-TR" sz="1100" b="1" dirty="0" err="1" smtClean="0"/>
              <a:t>Arayüz</a:t>
            </a:r>
            <a:endParaRPr lang="tr-TR" sz="1100" b="1" dirty="0" smtClean="0"/>
          </a:p>
          <a:p>
            <a:endParaRPr lang="tr-TR" dirty="0"/>
          </a:p>
        </p:txBody>
      </p:sp>
      <p:sp>
        <p:nvSpPr>
          <p:cNvPr id="35" name="34 Metin kutusu"/>
          <p:cNvSpPr txBox="1"/>
          <p:nvPr/>
        </p:nvSpPr>
        <p:spPr>
          <a:xfrm>
            <a:off x="202223" y="4721470"/>
            <a:ext cx="391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/>
              <a:t>Raspberry</a:t>
            </a:r>
            <a:r>
              <a:rPr lang="tr-TR" sz="1200" b="1" dirty="0" smtClean="0"/>
              <a:t> Pi için, W USB Adaptör Kartı Konektörü Ar Rah2e </a:t>
            </a:r>
            <a:r>
              <a:rPr lang="tr-TR" sz="1200" b="1" dirty="0" err="1" smtClean="0"/>
              <a:t>Fuji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Air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Zero</a:t>
            </a:r>
            <a:r>
              <a:rPr lang="tr-TR" sz="1200" b="1" dirty="0" smtClean="0"/>
              <a:t> </a:t>
            </a:r>
          </a:p>
          <a:p>
            <a:endParaRPr lang="tr-TR" sz="1200" dirty="0"/>
          </a:p>
        </p:txBody>
      </p:sp>
      <p:sp>
        <p:nvSpPr>
          <p:cNvPr id="36" name="35 Metin kutusu"/>
          <p:cNvSpPr txBox="1"/>
          <p:nvPr/>
        </p:nvSpPr>
        <p:spPr>
          <a:xfrm>
            <a:off x="4791808" y="6488668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Micro</a:t>
            </a:r>
            <a:r>
              <a:rPr lang="tr-TR" dirty="0" smtClean="0"/>
              <a:t> </a:t>
            </a:r>
            <a:r>
              <a:rPr lang="tr-TR" dirty="0" err="1" smtClean="0"/>
              <a:t>usb</a:t>
            </a:r>
            <a:r>
              <a:rPr lang="tr-TR" dirty="0" smtClean="0"/>
              <a:t> şarj kablosu</a:t>
            </a:r>
            <a:endParaRPr lang="tr-TR" dirty="0"/>
          </a:p>
        </p:txBody>
      </p:sp>
      <p:sp>
        <p:nvSpPr>
          <p:cNvPr id="37" name="36 Metin kutusu"/>
          <p:cNvSpPr txBox="1"/>
          <p:nvPr/>
        </p:nvSpPr>
        <p:spPr>
          <a:xfrm>
            <a:off x="7974623" y="6365630"/>
            <a:ext cx="12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Micro</a:t>
            </a:r>
            <a:r>
              <a:rPr lang="tr-TR" dirty="0" smtClean="0"/>
              <a:t> OTG</a:t>
            </a:r>
            <a:endParaRPr lang="tr-TR" dirty="0"/>
          </a:p>
        </p:txBody>
      </p:sp>
      <p:sp>
        <p:nvSpPr>
          <p:cNvPr id="38" name="37 Metin kutusu"/>
          <p:cNvSpPr txBox="1"/>
          <p:nvPr/>
        </p:nvSpPr>
        <p:spPr>
          <a:xfrm>
            <a:off x="9082454" y="4967654"/>
            <a:ext cx="263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Raspberry</a:t>
            </a:r>
            <a:r>
              <a:rPr lang="tr-TR" dirty="0" smtClean="0"/>
              <a:t> Pi Koruma kabı</a:t>
            </a:r>
            <a:endParaRPr lang="tr-TR" dirty="0"/>
          </a:p>
        </p:txBody>
      </p:sp>
      <p:sp>
        <p:nvSpPr>
          <p:cNvPr id="39" name="38 Metin kutusu"/>
          <p:cNvSpPr txBox="1"/>
          <p:nvPr/>
        </p:nvSpPr>
        <p:spPr>
          <a:xfrm>
            <a:off x="9179169" y="2760785"/>
            <a:ext cx="153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Micro</a:t>
            </a:r>
            <a:r>
              <a:rPr lang="tr-TR" dirty="0" smtClean="0"/>
              <a:t> SD </a:t>
            </a:r>
            <a:r>
              <a:rPr lang="tr-TR" dirty="0" err="1" smtClean="0"/>
              <a:t>Card</a:t>
            </a:r>
            <a:endParaRPr lang="tr-TR" dirty="0"/>
          </a:p>
        </p:txBody>
      </p:sp>
      <p:sp>
        <p:nvSpPr>
          <p:cNvPr id="40" name="39 Metin kutusu"/>
          <p:cNvSpPr txBox="1"/>
          <p:nvPr/>
        </p:nvSpPr>
        <p:spPr>
          <a:xfrm>
            <a:off x="6163408" y="2101360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Wi</a:t>
            </a:r>
            <a:r>
              <a:rPr lang="tr-TR" dirty="0" smtClean="0"/>
              <a:t>-Fi </a:t>
            </a:r>
            <a:r>
              <a:rPr lang="tr-TR" dirty="0" err="1" smtClean="0"/>
              <a:t>Adapter</a:t>
            </a:r>
            <a:endParaRPr lang="tr-TR" dirty="0"/>
          </a:p>
        </p:txBody>
      </p:sp>
      <p:pic>
        <p:nvPicPr>
          <p:cNvPr id="26" name="25 Resim" descr="Ekran görüntüsü 2024-01-10 00334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2759" y="5202741"/>
            <a:ext cx="2426150" cy="1194674"/>
          </a:xfrm>
          <a:prstGeom prst="rect">
            <a:avLst/>
          </a:prstGeom>
        </p:spPr>
      </p:pic>
      <p:sp>
        <p:nvSpPr>
          <p:cNvPr id="31" name="30 Metin kutusu"/>
          <p:cNvSpPr txBox="1"/>
          <p:nvPr/>
        </p:nvSpPr>
        <p:spPr>
          <a:xfrm>
            <a:off x="1547446" y="6396335"/>
            <a:ext cx="312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Ahududu Pi </a:t>
            </a:r>
            <a:r>
              <a:rPr lang="tr-TR" sz="1200" b="1" dirty="0" err="1" smtClean="0"/>
              <a:t>Zero</a:t>
            </a:r>
            <a:r>
              <a:rPr lang="tr-TR" sz="1200" b="1" dirty="0" smtClean="0"/>
              <a:t> için UPS </a:t>
            </a:r>
            <a:r>
              <a:rPr lang="tr-TR" sz="1200" b="1" dirty="0" err="1" smtClean="0"/>
              <a:t>Lite</a:t>
            </a:r>
            <a:r>
              <a:rPr lang="tr-TR" sz="1200" b="1" dirty="0" smtClean="0"/>
              <a:t> V1.2 Güç Kartı</a:t>
            </a:r>
          </a:p>
          <a:p>
            <a:endParaRPr lang="tr-TR" sz="1200" dirty="0"/>
          </a:p>
        </p:txBody>
      </p:sp>
      <p:cxnSp>
        <p:nvCxnSpPr>
          <p:cNvPr id="33" name="32 Düz Ok Bağlayıcısı"/>
          <p:cNvCxnSpPr/>
          <p:nvPr/>
        </p:nvCxnSpPr>
        <p:spPr>
          <a:xfrm rot="5400000" flipH="1" flipV="1">
            <a:off x="3912578" y="4396153"/>
            <a:ext cx="967155" cy="914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43 Resim" descr="WhatsApp Görsel 2024-01-10 saat 01.45.17_fe16300e.jpg"/>
          <p:cNvPicPr>
            <a:picLocks noChangeAspect="1"/>
          </p:cNvPicPr>
          <p:nvPr/>
        </p:nvPicPr>
        <p:blipFill>
          <a:blip r:embed="rId10"/>
          <a:srcRect l="22146" t="28871" r="31004" b="22966"/>
          <a:stretch>
            <a:fillRect/>
          </a:stretch>
        </p:blipFill>
        <p:spPr>
          <a:xfrm>
            <a:off x="655469" y="2112534"/>
            <a:ext cx="2161506" cy="999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71209" y="237909"/>
            <a:ext cx="12020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err="1" smtClean="0">
                <a:solidFill>
                  <a:srgbClr val="FF0000"/>
                </a:solidFill>
                <a:latin typeface="Arial Black" pitchFamily="34" charset="0"/>
              </a:rPr>
              <a:t>Megalodon</a:t>
            </a:r>
            <a:r>
              <a:rPr lang="tr-TR" sz="6000" dirty="0" smtClean="0">
                <a:solidFill>
                  <a:srgbClr val="FF0000"/>
                </a:solidFill>
                <a:latin typeface="Arial Black" pitchFamily="34" charset="0"/>
              </a:rPr>
              <a:t>-pi İçin Yazılımlar</a:t>
            </a:r>
          </a:p>
        </p:txBody>
      </p:sp>
      <p:pic>
        <p:nvPicPr>
          <p:cNvPr id="6" name="5 Resim" descr="51zDcG7n3sL._AC_SX679_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009071">
            <a:off x="7276" y="3662672"/>
            <a:ext cx="4476473" cy="4266638"/>
          </a:xfrm>
          <a:prstGeom prst="rect">
            <a:avLst/>
          </a:prstGeom>
        </p:spPr>
      </p:pic>
      <p:pic>
        <p:nvPicPr>
          <p:cNvPr id="8" name="Picture 8" descr="C:\Users\CASPER EXCALIBUR\Desktop\çalışmalar\Proje_Okul\2001764891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853567">
            <a:off x="-8201" y="4318622"/>
            <a:ext cx="3555415" cy="2509705"/>
          </a:xfrm>
          <a:prstGeom prst="rect">
            <a:avLst/>
          </a:prstGeom>
          <a:noFill/>
        </p:spPr>
      </p:pic>
      <p:pic>
        <p:nvPicPr>
          <p:cNvPr id="9" name="Picture 7" descr="C:\Users\CASPER EXCALIBUR\Desktop\çalışmalar\Proje_Okul\HTB1RnSRaQL0gK0jSZFtq6xQCXXav.jpg_640x640Q90.jpg_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8890134">
            <a:off x="-920438" y="1882339"/>
            <a:ext cx="3286319" cy="3286319"/>
          </a:xfrm>
          <a:prstGeom prst="rect">
            <a:avLst/>
          </a:prstGeom>
          <a:noFill/>
        </p:spPr>
      </p:pic>
      <p:pic>
        <p:nvPicPr>
          <p:cNvPr id="10" name="Picture 3" descr="C:\Users\CASPER EXCALIBUR\Desktop\çalışmalar\Proje_Okul\IMG_2906.jp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38714" y="4960259"/>
            <a:ext cx="3315161" cy="1549429"/>
          </a:xfrm>
          <a:prstGeom prst="rect">
            <a:avLst/>
          </a:prstGeom>
          <a:noFill/>
        </p:spPr>
      </p:pic>
      <p:pic>
        <p:nvPicPr>
          <p:cNvPr id="4098" name="Picture 2" descr="C:\Users\CASPER EXCALIBUR\Desktop\çalışmalar\Proje_Okul\166135188308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8328" y="1981201"/>
            <a:ext cx="3064419" cy="2294218"/>
          </a:xfrm>
          <a:prstGeom prst="rect">
            <a:avLst/>
          </a:prstGeom>
          <a:noFill/>
        </p:spPr>
      </p:pic>
      <p:pic>
        <p:nvPicPr>
          <p:cNvPr id="4099" name="Picture 3" descr="C:\Users\CASPER EXCALIBUR\Desktop\çalışmalar\Proje_Okul\Apache_HTTP_server_logo_(2019-present)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57880" y="2406805"/>
            <a:ext cx="3980330" cy="1517501"/>
          </a:xfrm>
          <a:prstGeom prst="rect">
            <a:avLst/>
          </a:prstGeom>
          <a:noFill/>
        </p:spPr>
      </p:pic>
      <p:sp>
        <p:nvSpPr>
          <p:cNvPr id="16" name="15 Metin kutusu"/>
          <p:cNvSpPr txBox="1"/>
          <p:nvPr/>
        </p:nvSpPr>
        <p:spPr>
          <a:xfrm>
            <a:off x="4482353" y="4213412"/>
            <a:ext cx="2581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Kali</a:t>
            </a:r>
            <a:r>
              <a:rPr lang="tr-TR" dirty="0" smtClean="0"/>
              <a:t> Linux içinde bulunan </a:t>
            </a:r>
            <a:r>
              <a:rPr lang="tr-TR" dirty="0" err="1" smtClean="0"/>
              <a:t>WiFi</a:t>
            </a:r>
            <a:r>
              <a:rPr lang="tr-TR" dirty="0" smtClean="0"/>
              <a:t> </a:t>
            </a:r>
            <a:r>
              <a:rPr lang="tr-TR" dirty="0" err="1" smtClean="0"/>
              <a:t>hackleme</a:t>
            </a:r>
            <a:r>
              <a:rPr lang="tr-TR" dirty="0" smtClean="0"/>
              <a:t> modülleri, uzaktaki </a:t>
            </a:r>
            <a:r>
              <a:rPr lang="tr-TR" dirty="0" err="1" smtClean="0"/>
              <a:t>WiFi</a:t>
            </a:r>
            <a:r>
              <a:rPr lang="tr-TR" dirty="0" smtClean="0"/>
              <a:t> ağlarını </a:t>
            </a:r>
            <a:r>
              <a:rPr lang="tr-TR" dirty="0" err="1" smtClean="0"/>
              <a:t>hacklemek</a:t>
            </a:r>
            <a:r>
              <a:rPr lang="tr-TR" dirty="0" smtClean="0"/>
              <a:t> için birçok olanak sunar bu yüzden </a:t>
            </a:r>
            <a:r>
              <a:rPr lang="tr-TR" dirty="0" err="1" smtClean="0"/>
              <a:t>kali</a:t>
            </a:r>
            <a:r>
              <a:rPr lang="tr-TR" dirty="0" smtClean="0"/>
              <a:t> </a:t>
            </a:r>
            <a:r>
              <a:rPr lang="tr-TR" dirty="0" err="1" smtClean="0"/>
              <a:t>linux</a:t>
            </a:r>
            <a:r>
              <a:rPr lang="tr-TR" dirty="0" smtClean="0"/>
              <a:t> işletim sistemi ihtiyacımız var</a:t>
            </a:r>
            <a:endParaRPr lang="tr-TR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8668871" y="3881718"/>
            <a:ext cx="2994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WiFi</a:t>
            </a:r>
            <a:r>
              <a:rPr lang="tr-TR" dirty="0" smtClean="0"/>
              <a:t> </a:t>
            </a:r>
            <a:r>
              <a:rPr lang="tr-TR" dirty="0" err="1" smtClean="0"/>
              <a:t>hackleme</a:t>
            </a:r>
            <a:r>
              <a:rPr lang="tr-TR" dirty="0" smtClean="0"/>
              <a:t>, USB aracılığıyla </a:t>
            </a:r>
            <a:r>
              <a:rPr lang="tr-TR" dirty="0" err="1" smtClean="0"/>
              <a:t>payload</a:t>
            </a:r>
            <a:r>
              <a:rPr lang="tr-TR" dirty="0" smtClean="0"/>
              <a:t> enjekte etme gibi işlemleri yönetmek için gereken bir sunucuya ihtiyacımız var. Bu amaçla Apache2 sunucusunu kullanıyoruz.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549038" y="345486"/>
            <a:ext cx="1098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err="1" smtClean="0">
                <a:solidFill>
                  <a:srgbClr val="FF0000"/>
                </a:solidFill>
                <a:latin typeface="Arial Black" pitchFamily="34" charset="0"/>
              </a:rPr>
              <a:t>Megalodon</a:t>
            </a:r>
            <a:r>
              <a:rPr lang="tr-TR" sz="4400" dirty="0" smtClean="0">
                <a:solidFill>
                  <a:srgbClr val="FF0000"/>
                </a:solidFill>
                <a:latin typeface="Arial Black" pitchFamily="34" charset="0"/>
              </a:rPr>
              <a:t>-pi Web Paneli Hakkında</a:t>
            </a:r>
          </a:p>
        </p:txBody>
      </p:sp>
      <p:pic>
        <p:nvPicPr>
          <p:cNvPr id="5122" name="Picture 2" descr="C:\Users\CASPER EXCALIBUR\Desktop\çalışmalar\Proje_Okul\WhatsApp Görsel 2023-10-17 saat 20.19.46_ba076ba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153" y="3812385"/>
            <a:ext cx="6191847" cy="3045615"/>
          </a:xfrm>
          <a:prstGeom prst="rect">
            <a:avLst/>
          </a:prstGeom>
          <a:noFill/>
        </p:spPr>
      </p:pic>
      <p:sp>
        <p:nvSpPr>
          <p:cNvPr id="6" name="5 Metin kutusu"/>
          <p:cNvSpPr txBox="1"/>
          <p:nvPr/>
        </p:nvSpPr>
        <p:spPr>
          <a:xfrm>
            <a:off x="3006277" y="2201697"/>
            <a:ext cx="7330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Web paneli PHP ile kodlanmıştır ve içinde </a:t>
            </a:r>
            <a:r>
              <a:rPr lang="tr-TR" dirty="0" err="1" smtClean="0"/>
              <a:t>Raspberry</a:t>
            </a:r>
            <a:r>
              <a:rPr lang="tr-TR" dirty="0" smtClean="0"/>
              <a:t> Pi </a:t>
            </a:r>
            <a:r>
              <a:rPr lang="tr-TR" dirty="0" err="1" smtClean="0"/>
              <a:t>Zero'yu</a:t>
            </a:r>
            <a:r>
              <a:rPr lang="tr-TR" dirty="0" smtClean="0"/>
              <a:t> yönetebileceğimiz, </a:t>
            </a:r>
            <a:r>
              <a:rPr lang="tr-TR" dirty="0" err="1" smtClean="0"/>
              <a:t>WiFi</a:t>
            </a:r>
            <a:r>
              <a:rPr lang="tr-TR" dirty="0" smtClean="0"/>
              <a:t> </a:t>
            </a:r>
            <a:r>
              <a:rPr lang="tr-TR" dirty="0" err="1" smtClean="0"/>
              <a:t>hackleme</a:t>
            </a:r>
            <a:r>
              <a:rPr lang="tr-TR" dirty="0" smtClean="0"/>
              <a:t> ve USB atakları gibi işlemleri gerçekleştirebileceğimiz modülleri barındırır.</a:t>
            </a:r>
            <a:endParaRPr lang="tr-TR" dirty="0"/>
          </a:p>
        </p:txBody>
      </p:sp>
      <p:pic>
        <p:nvPicPr>
          <p:cNvPr id="7" name="6 Resim" descr="51zDcG7n3sL._AC_SX679_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09071">
            <a:off x="7276" y="3662672"/>
            <a:ext cx="4476473" cy="4266638"/>
          </a:xfrm>
          <a:prstGeom prst="rect">
            <a:avLst/>
          </a:prstGeom>
        </p:spPr>
      </p:pic>
      <p:pic>
        <p:nvPicPr>
          <p:cNvPr id="8" name="Picture 8" descr="C:\Users\CASPER EXCALIBUR\Desktop\çalışmalar\Proje_Okul\2001764891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853567">
            <a:off x="-8201" y="4318622"/>
            <a:ext cx="3555415" cy="2509705"/>
          </a:xfrm>
          <a:prstGeom prst="rect">
            <a:avLst/>
          </a:prstGeom>
          <a:noFill/>
        </p:spPr>
      </p:pic>
      <p:pic>
        <p:nvPicPr>
          <p:cNvPr id="9" name="Picture 7" descr="C:\Users\CASPER EXCALIBUR\Desktop\çalışmalar\Proje_Okul\HTB1RnSRaQL0gK0jSZFtq6xQCXXav.jpg_640x640Q90.jpg_-removebg-previ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8890134">
            <a:off x="-920438" y="1882339"/>
            <a:ext cx="3286319" cy="3286319"/>
          </a:xfrm>
          <a:prstGeom prst="rect">
            <a:avLst/>
          </a:prstGeom>
          <a:noFill/>
        </p:spPr>
      </p:pic>
      <p:pic>
        <p:nvPicPr>
          <p:cNvPr id="10" name="Picture 3" descr="C:\Users\CASPER EXCALIBUR\Desktop\çalışmalar\Proje_Okul\IMG_2906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38714" y="4960259"/>
            <a:ext cx="3315161" cy="1549429"/>
          </a:xfrm>
          <a:prstGeom prst="rect">
            <a:avLst/>
          </a:prstGeom>
          <a:noFill/>
        </p:spPr>
      </p:pic>
      <p:cxnSp>
        <p:nvCxnSpPr>
          <p:cNvPr id="14" name="13 Düz Ok Bağlayıcısı"/>
          <p:cNvCxnSpPr/>
          <p:nvPr/>
        </p:nvCxnSpPr>
        <p:spPr>
          <a:xfrm flipV="1">
            <a:off x="4123765" y="5396753"/>
            <a:ext cx="1828800" cy="80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3944471" y="4939553"/>
            <a:ext cx="19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http://127.0.0.1:80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CASPER EXCALIBUR\Desktop\çalışmalar\Proje_Okul\2001764891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53567">
            <a:off x="-8201" y="4318622"/>
            <a:ext cx="3555415" cy="2509705"/>
          </a:xfrm>
          <a:prstGeom prst="rect">
            <a:avLst/>
          </a:prstGeom>
          <a:noFill/>
        </p:spPr>
      </p:pic>
      <p:pic>
        <p:nvPicPr>
          <p:cNvPr id="11" name="10 Resim" descr="51zDcG7n3sL._AC_SX679_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09071">
            <a:off x="7276" y="3662672"/>
            <a:ext cx="4476473" cy="4266638"/>
          </a:xfrm>
          <a:prstGeom prst="rect">
            <a:avLst/>
          </a:prstGeom>
        </p:spPr>
      </p:pic>
      <p:pic>
        <p:nvPicPr>
          <p:cNvPr id="1031" name="Picture 7" descr="C:\Users\CASPER EXCALIBUR\Desktop\çalışmalar\Proje_Okul\HTB1RnSRaQL0gK0jSZFtq6xQCXXav.jpg_640x640Q90.jpg_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8890134">
            <a:off x="-920438" y="1882339"/>
            <a:ext cx="3286319" cy="3286319"/>
          </a:xfrm>
          <a:prstGeom prst="rect">
            <a:avLst/>
          </a:prstGeom>
          <a:noFill/>
        </p:spPr>
      </p:pic>
      <p:sp>
        <p:nvSpPr>
          <p:cNvPr id="2" name="1 Metin kutusu"/>
          <p:cNvSpPr txBox="1"/>
          <p:nvPr/>
        </p:nvSpPr>
        <p:spPr>
          <a:xfrm>
            <a:off x="122542" y="309110"/>
            <a:ext cx="12069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smtClean="0">
                <a:solidFill>
                  <a:srgbClr val="FF0000"/>
                </a:solidFill>
                <a:latin typeface="Arial Black" pitchFamily="34" charset="0"/>
              </a:rPr>
              <a:t>Nasıl Kullanılır : Uzaktan Bağlanma</a:t>
            </a:r>
            <a:endParaRPr lang="tr-TR" sz="4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1027" name="Picture 3" descr="C:\Users\CASPER EXCALIBUR\Desktop\çalışmalar\Proje_Okul\IMG_2906.jp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38714" y="4960259"/>
            <a:ext cx="3315161" cy="1549429"/>
          </a:xfrm>
          <a:prstGeom prst="rect">
            <a:avLst/>
          </a:prstGeom>
          <a:noFill/>
        </p:spPr>
      </p:pic>
      <p:pic>
        <p:nvPicPr>
          <p:cNvPr id="10" name="9 Resim" descr="Black-android-phone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05792" y="2698377"/>
            <a:ext cx="2942421" cy="4159623"/>
          </a:xfrm>
          <a:prstGeom prst="rect">
            <a:avLst/>
          </a:prstGeom>
        </p:spPr>
      </p:pic>
      <p:sp>
        <p:nvSpPr>
          <p:cNvPr id="22" name="21 Metin kutusu"/>
          <p:cNvSpPr txBox="1"/>
          <p:nvPr/>
        </p:nvSpPr>
        <p:spPr>
          <a:xfrm>
            <a:off x="1057836" y="1622611"/>
            <a:ext cx="772757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Bağlanma Şekli: </a:t>
            </a:r>
            <a:r>
              <a:rPr lang="tr-TR" dirty="0" err="1" smtClean="0"/>
              <a:t>Raspberry</a:t>
            </a:r>
            <a:r>
              <a:rPr lang="tr-TR" dirty="0" smtClean="0"/>
              <a:t> Pi </a:t>
            </a:r>
            <a:r>
              <a:rPr lang="tr-TR" dirty="0" err="1" smtClean="0"/>
              <a:t>Zero</a:t>
            </a:r>
            <a:r>
              <a:rPr lang="tr-TR" dirty="0" smtClean="0"/>
              <a:t> içerisinde </a:t>
            </a:r>
            <a:r>
              <a:rPr lang="tr-TR" dirty="0" err="1" smtClean="0"/>
              <a:t>wpa</a:t>
            </a:r>
            <a:r>
              <a:rPr lang="tr-TR" dirty="0" smtClean="0"/>
              <a:t>_</a:t>
            </a:r>
            <a:r>
              <a:rPr lang="tr-TR" dirty="0" err="1" smtClean="0"/>
              <a:t>supplicant</a:t>
            </a:r>
            <a:r>
              <a:rPr lang="tr-TR" dirty="0" smtClean="0"/>
              <a:t>.</a:t>
            </a:r>
            <a:r>
              <a:rPr lang="tr-TR" dirty="0" err="1" smtClean="0"/>
              <a:t>conf</a:t>
            </a:r>
            <a:r>
              <a:rPr lang="tr-TR" dirty="0" smtClean="0"/>
              <a:t> dosyası içerisine bağlanılacak </a:t>
            </a:r>
            <a:r>
              <a:rPr lang="tr-TR" dirty="0" err="1" smtClean="0"/>
              <a:t>Wi</a:t>
            </a:r>
            <a:r>
              <a:rPr lang="tr-TR" dirty="0" smtClean="0"/>
              <a:t>-Fi ağı adı ve şifresi yazılır. Bu ağ adı ve şifre, telefonda oluşturduğumuz erişim noktasının (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) adı ve şifresidir. Bu şekilde </a:t>
            </a:r>
            <a:r>
              <a:rPr lang="tr-TR" dirty="0" err="1" smtClean="0"/>
              <a:t>Raspberry</a:t>
            </a:r>
            <a:r>
              <a:rPr lang="tr-TR" dirty="0" smtClean="0"/>
              <a:t> Pi </a:t>
            </a:r>
            <a:r>
              <a:rPr lang="tr-TR" dirty="0" err="1" smtClean="0"/>
              <a:t>Zero</a:t>
            </a:r>
            <a:r>
              <a:rPr lang="tr-TR" dirty="0" smtClean="0"/>
              <a:t>, erişim noktasına bağlanır ve sızma testi işlemi başlar.</a:t>
            </a:r>
          </a:p>
        </p:txBody>
      </p:sp>
      <p:sp>
        <p:nvSpPr>
          <p:cNvPr id="25" name="24 Metin kutusu"/>
          <p:cNvSpPr txBox="1"/>
          <p:nvPr/>
        </p:nvSpPr>
        <p:spPr>
          <a:xfrm>
            <a:off x="1337356" y="3030071"/>
            <a:ext cx="7976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1. Telefonda </a:t>
            </a:r>
            <a:r>
              <a:rPr lang="tr-TR" sz="1600" dirty="0" err="1" smtClean="0"/>
              <a:t>Wi</a:t>
            </a:r>
            <a:r>
              <a:rPr lang="tr-TR" sz="1600" dirty="0" smtClean="0"/>
              <a:t>-Fi erişim noktası açılır ve </a:t>
            </a:r>
            <a:r>
              <a:rPr lang="tr-TR" sz="1600" dirty="0" err="1" smtClean="0"/>
              <a:t>Raspberry</a:t>
            </a:r>
            <a:r>
              <a:rPr lang="tr-TR" sz="1600" dirty="0" smtClean="0"/>
              <a:t> Pi </a:t>
            </a:r>
            <a:r>
              <a:rPr lang="tr-TR" sz="1600" dirty="0" err="1" smtClean="0"/>
              <a:t>Zero</a:t>
            </a:r>
            <a:r>
              <a:rPr lang="tr-TR" sz="1600" dirty="0" smtClean="0"/>
              <a:t> içerisindeki </a:t>
            </a:r>
            <a:r>
              <a:rPr lang="tr-TR" sz="1600" dirty="0" err="1" smtClean="0"/>
              <a:t>wpa</a:t>
            </a:r>
            <a:r>
              <a:rPr lang="tr-TR" sz="1600" dirty="0" smtClean="0"/>
              <a:t>_</a:t>
            </a:r>
            <a:r>
              <a:rPr lang="tr-TR" sz="1600" dirty="0" err="1" smtClean="0"/>
              <a:t>supplicant</a:t>
            </a:r>
            <a:r>
              <a:rPr lang="tr-TR" sz="1600" dirty="0" smtClean="0"/>
              <a:t>.</a:t>
            </a:r>
            <a:r>
              <a:rPr lang="tr-TR" sz="1600" dirty="0" err="1" smtClean="0"/>
              <a:t>conf</a:t>
            </a:r>
            <a:r>
              <a:rPr lang="tr-TR" sz="1600" dirty="0" smtClean="0"/>
              <a:t> dosyasındaki PSK (</a:t>
            </a:r>
            <a:r>
              <a:rPr lang="tr-TR" sz="1600" dirty="0" err="1" smtClean="0"/>
              <a:t>Pre</a:t>
            </a:r>
            <a:r>
              <a:rPr lang="tr-TR" sz="1600" dirty="0" smtClean="0"/>
              <a:t>-</a:t>
            </a:r>
            <a:r>
              <a:rPr lang="tr-TR" sz="1600" dirty="0" err="1" smtClean="0"/>
              <a:t>Shared</a:t>
            </a:r>
            <a:r>
              <a:rPr lang="tr-TR" sz="1600" dirty="0" smtClean="0"/>
              <a:t> </a:t>
            </a:r>
            <a:r>
              <a:rPr lang="tr-TR" sz="1600" dirty="0" err="1" smtClean="0"/>
              <a:t>Key</a:t>
            </a:r>
            <a:r>
              <a:rPr lang="tr-TR" sz="1600" dirty="0" smtClean="0"/>
              <a:t>) ve ESSID (Erişim Noktası Adı) adresleri telefondaki erişim noktasına girilir.</a:t>
            </a:r>
          </a:p>
        </p:txBody>
      </p:sp>
      <p:cxnSp>
        <p:nvCxnSpPr>
          <p:cNvPr id="27" name="26 Düz Ok Bağlayıcısı"/>
          <p:cNvCxnSpPr/>
          <p:nvPr/>
        </p:nvCxnSpPr>
        <p:spPr>
          <a:xfrm flipV="1">
            <a:off x="3370729" y="4984376"/>
            <a:ext cx="6051177" cy="2061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27 Metin kutusu"/>
          <p:cNvSpPr txBox="1"/>
          <p:nvPr/>
        </p:nvSpPr>
        <p:spPr>
          <a:xfrm>
            <a:off x="3496236" y="4078942"/>
            <a:ext cx="570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2. </a:t>
            </a:r>
            <a:r>
              <a:rPr lang="tr-TR" dirty="0" err="1" smtClean="0"/>
              <a:t>Raspberry</a:t>
            </a:r>
            <a:r>
              <a:rPr lang="tr-TR" dirty="0" smtClean="0"/>
              <a:t> Pi </a:t>
            </a:r>
            <a:r>
              <a:rPr lang="tr-TR" dirty="0" err="1" smtClean="0"/>
              <a:t>Zero</a:t>
            </a:r>
            <a:r>
              <a:rPr lang="tr-TR" dirty="0" smtClean="0"/>
              <a:t> açılırken, </a:t>
            </a:r>
            <a:r>
              <a:rPr lang="tr-TR" dirty="0" err="1" smtClean="0"/>
              <a:t>wpa</a:t>
            </a:r>
            <a:r>
              <a:rPr lang="tr-TR" dirty="0" smtClean="0"/>
              <a:t>_</a:t>
            </a:r>
            <a:r>
              <a:rPr lang="tr-TR" dirty="0" err="1" smtClean="0"/>
              <a:t>supplicant</a:t>
            </a:r>
            <a:r>
              <a:rPr lang="tr-TR" dirty="0" smtClean="0"/>
              <a:t>.</a:t>
            </a:r>
            <a:r>
              <a:rPr lang="tr-TR" dirty="0" err="1" smtClean="0"/>
              <a:t>conf</a:t>
            </a:r>
            <a:r>
              <a:rPr lang="tr-TR" dirty="0" smtClean="0"/>
              <a:t> dosyasındaki bilgiler sayesinde telefondaki erişim noktasına otomatik olarak bağlanmaya çalışır.</a:t>
            </a:r>
            <a:endParaRPr lang="tr-TR" dirty="0"/>
          </a:p>
        </p:txBody>
      </p:sp>
      <p:cxnSp>
        <p:nvCxnSpPr>
          <p:cNvPr id="30" name="29 Düz Ok Bağlayıcısı"/>
          <p:cNvCxnSpPr/>
          <p:nvPr/>
        </p:nvCxnSpPr>
        <p:spPr>
          <a:xfrm rot="10800000" flipV="1">
            <a:off x="3756215" y="5674659"/>
            <a:ext cx="5710515" cy="98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30 Metin kutusu"/>
          <p:cNvSpPr txBox="1"/>
          <p:nvPr/>
        </p:nvSpPr>
        <p:spPr>
          <a:xfrm>
            <a:off x="4742328" y="5934670"/>
            <a:ext cx="438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3.Ekran ayarlarından bilgiler kısmından IP adresi alınır ve 80 numaralı </a:t>
            </a:r>
            <a:r>
              <a:rPr lang="tr-TR" dirty="0" err="1" smtClean="0"/>
              <a:t>porta</a:t>
            </a:r>
            <a:r>
              <a:rPr lang="tr-TR" dirty="0" smtClean="0"/>
              <a:t> bağlanarak </a:t>
            </a:r>
            <a:r>
              <a:rPr lang="tr-TR" dirty="0" err="1" smtClean="0"/>
              <a:t>WiFi</a:t>
            </a:r>
            <a:r>
              <a:rPr lang="tr-TR" dirty="0" smtClean="0"/>
              <a:t> sızma testi gerçekleştirilir.</a:t>
            </a:r>
            <a:endParaRPr lang="tr-TR" dirty="0"/>
          </a:p>
        </p:txBody>
      </p:sp>
      <p:cxnSp>
        <p:nvCxnSpPr>
          <p:cNvPr id="36" name="35 Düz Ok Bağlayıcısı"/>
          <p:cNvCxnSpPr/>
          <p:nvPr/>
        </p:nvCxnSpPr>
        <p:spPr>
          <a:xfrm flipV="1">
            <a:off x="6391835" y="3648635"/>
            <a:ext cx="3110753" cy="17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36 Metin kutusu"/>
          <p:cNvSpPr txBox="1"/>
          <p:nvPr/>
        </p:nvSpPr>
        <p:spPr>
          <a:xfrm>
            <a:off x="7655859" y="36038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38" name="37 Metin kutusu"/>
          <p:cNvSpPr txBox="1"/>
          <p:nvPr/>
        </p:nvSpPr>
        <p:spPr>
          <a:xfrm>
            <a:off x="6454588" y="50202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39" name="38 Metin kutusu"/>
          <p:cNvSpPr txBox="1"/>
          <p:nvPr/>
        </p:nvSpPr>
        <p:spPr>
          <a:xfrm>
            <a:off x="6544216" y="56477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Resim" descr="51zDcG7n3sL._AC_SX679_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009071">
            <a:off x="7276" y="3662672"/>
            <a:ext cx="4476473" cy="4266638"/>
          </a:xfrm>
          <a:prstGeom prst="rect">
            <a:avLst/>
          </a:prstGeom>
        </p:spPr>
      </p:pic>
      <p:sp>
        <p:nvSpPr>
          <p:cNvPr id="2" name="1 Dikdörtgen"/>
          <p:cNvSpPr/>
          <p:nvPr/>
        </p:nvSpPr>
        <p:spPr>
          <a:xfrm>
            <a:off x="430223" y="439244"/>
            <a:ext cx="11311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err="1" smtClean="0">
                <a:solidFill>
                  <a:srgbClr val="FF0000"/>
                </a:solidFill>
                <a:latin typeface="Arial Black" pitchFamily="34" charset="0"/>
              </a:rPr>
              <a:t>wpa</a:t>
            </a:r>
            <a:r>
              <a:rPr lang="tr-TR" sz="4000" dirty="0" smtClean="0">
                <a:solidFill>
                  <a:srgbClr val="FF0000"/>
                </a:solidFill>
                <a:latin typeface="Arial Black" pitchFamily="34" charset="0"/>
              </a:rPr>
              <a:t>_</a:t>
            </a:r>
            <a:r>
              <a:rPr lang="tr-TR" sz="4000" dirty="0" err="1" smtClean="0">
                <a:solidFill>
                  <a:srgbClr val="FF0000"/>
                </a:solidFill>
                <a:latin typeface="Arial Black" pitchFamily="34" charset="0"/>
              </a:rPr>
              <a:t>supplicant</a:t>
            </a:r>
            <a:r>
              <a:rPr lang="tr-TR" sz="4000" dirty="0" smtClean="0">
                <a:solidFill>
                  <a:srgbClr val="FF0000"/>
                </a:solidFill>
                <a:latin typeface="Arial Black" pitchFamily="34" charset="0"/>
              </a:rPr>
              <a:t>.</a:t>
            </a:r>
            <a:r>
              <a:rPr lang="tr-TR" sz="4000" dirty="0" err="1" smtClean="0">
                <a:solidFill>
                  <a:srgbClr val="FF0000"/>
                </a:solidFill>
                <a:latin typeface="Arial Black" pitchFamily="34" charset="0"/>
              </a:rPr>
              <a:t>conf</a:t>
            </a:r>
            <a:r>
              <a:rPr lang="tr-TR" sz="4000" dirty="0" smtClean="0">
                <a:solidFill>
                  <a:srgbClr val="FF0000"/>
                </a:solidFill>
                <a:latin typeface="Arial Black" pitchFamily="34" charset="0"/>
              </a:rPr>
              <a:t> Dosyası Hakkında </a:t>
            </a:r>
            <a:endParaRPr lang="tr-TR" sz="4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2050" name="Picture 2" descr="C:\Users\CASPER EXCALIBUR\Desktop\çalışmalar\Proje_Okul\free-file-icon-1453-thum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3225" y="2447367"/>
            <a:ext cx="1691528" cy="1691528"/>
          </a:xfrm>
          <a:prstGeom prst="rect">
            <a:avLst/>
          </a:prstGeom>
          <a:noFill/>
        </p:spPr>
      </p:pic>
      <p:pic>
        <p:nvPicPr>
          <p:cNvPr id="4" name="Picture 8" descr="C:\Users\CASPER EXCALIBUR\Desktop\çalışmalar\Proje_Okul\2001764891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853567">
            <a:off x="-8201" y="4318622"/>
            <a:ext cx="3555415" cy="2509705"/>
          </a:xfrm>
          <a:prstGeom prst="rect">
            <a:avLst/>
          </a:prstGeom>
          <a:noFill/>
        </p:spPr>
      </p:pic>
      <p:pic>
        <p:nvPicPr>
          <p:cNvPr id="5" name="Picture 7" descr="C:\Users\CASPER EXCALIBUR\Desktop\çalışmalar\Proje_Okul\HTB1RnSRaQL0gK0jSZFtq6xQCXXav.jpg_640x640Q90.jpg_-removebg-previ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8890134">
            <a:off x="-920438" y="1882339"/>
            <a:ext cx="3286319" cy="3286319"/>
          </a:xfrm>
          <a:prstGeom prst="rect">
            <a:avLst/>
          </a:prstGeom>
          <a:noFill/>
        </p:spPr>
      </p:pic>
      <p:pic>
        <p:nvPicPr>
          <p:cNvPr id="6" name="Picture 3" descr="C:\Users\CASPER EXCALIBUR\Desktop\çalışmalar\Proje_Okul\IMG_2906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38714" y="4960259"/>
            <a:ext cx="3315161" cy="1549429"/>
          </a:xfrm>
          <a:prstGeom prst="rect">
            <a:avLst/>
          </a:prstGeom>
          <a:noFill/>
        </p:spPr>
      </p:pic>
      <p:sp>
        <p:nvSpPr>
          <p:cNvPr id="8" name="7 Metin kutusu"/>
          <p:cNvSpPr txBox="1"/>
          <p:nvPr/>
        </p:nvSpPr>
        <p:spPr>
          <a:xfrm>
            <a:off x="5289176" y="4052046"/>
            <a:ext cx="6033247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ctrl</a:t>
            </a:r>
            <a:r>
              <a:rPr lang="tr-TR" dirty="0" smtClean="0"/>
              <a:t>_</a:t>
            </a:r>
            <a:r>
              <a:rPr lang="tr-TR" dirty="0" err="1" smtClean="0"/>
              <a:t>interface</a:t>
            </a:r>
            <a:r>
              <a:rPr lang="tr-TR" dirty="0" smtClean="0"/>
              <a:t>=DIR=/var/</a:t>
            </a:r>
            <a:r>
              <a:rPr lang="tr-TR" dirty="0" err="1" smtClean="0"/>
              <a:t>run</a:t>
            </a:r>
            <a:r>
              <a:rPr lang="tr-TR" dirty="0" smtClean="0"/>
              <a:t>/</a:t>
            </a:r>
            <a:r>
              <a:rPr lang="tr-TR" dirty="0" err="1" smtClean="0"/>
              <a:t>wpa</a:t>
            </a:r>
            <a:r>
              <a:rPr lang="tr-TR" dirty="0" smtClean="0"/>
              <a:t>_</a:t>
            </a:r>
            <a:r>
              <a:rPr lang="tr-TR" dirty="0" err="1" smtClean="0"/>
              <a:t>supplicant</a:t>
            </a:r>
            <a:r>
              <a:rPr lang="tr-TR" dirty="0" smtClean="0"/>
              <a:t> GROUP=</a:t>
            </a:r>
            <a:r>
              <a:rPr lang="tr-TR" dirty="0" err="1" smtClean="0"/>
              <a:t>netdev</a:t>
            </a:r>
            <a:endParaRPr lang="tr-TR" dirty="0" smtClean="0"/>
          </a:p>
          <a:p>
            <a:r>
              <a:rPr lang="tr-TR" dirty="0" err="1" smtClean="0"/>
              <a:t>update</a:t>
            </a:r>
            <a:r>
              <a:rPr lang="tr-TR" dirty="0" smtClean="0"/>
              <a:t>_</a:t>
            </a:r>
            <a:r>
              <a:rPr lang="tr-TR" dirty="0" err="1" smtClean="0"/>
              <a:t>config</a:t>
            </a:r>
            <a:r>
              <a:rPr lang="tr-TR" dirty="0" smtClean="0"/>
              <a:t>=1country=US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network={	</a:t>
            </a:r>
          </a:p>
          <a:p>
            <a:r>
              <a:rPr lang="tr-TR" dirty="0" err="1" smtClean="0"/>
              <a:t>ssid</a:t>
            </a:r>
            <a:r>
              <a:rPr lang="tr-TR" dirty="0" smtClean="0"/>
              <a:t>=“</a:t>
            </a:r>
            <a:r>
              <a:rPr lang="tr-TR" dirty="0" err="1" smtClean="0"/>
              <a:t>sirLewisHammilton</a:t>
            </a:r>
            <a:r>
              <a:rPr lang="tr-TR" dirty="0" smtClean="0"/>
              <a:t>"	</a:t>
            </a:r>
          </a:p>
          <a:p>
            <a:r>
              <a:rPr lang="tr-TR" dirty="0" err="1" smtClean="0"/>
              <a:t>psk</a:t>
            </a:r>
            <a:r>
              <a:rPr lang="tr-TR" dirty="0" smtClean="0"/>
              <a:t>="azatmg1120"	</a:t>
            </a:r>
          </a:p>
          <a:p>
            <a:r>
              <a:rPr lang="tr-TR" dirty="0" err="1" smtClean="0"/>
              <a:t>key</a:t>
            </a:r>
            <a:r>
              <a:rPr lang="tr-TR" dirty="0" smtClean="0"/>
              <a:t>_</a:t>
            </a:r>
            <a:r>
              <a:rPr lang="tr-TR" dirty="0" err="1" smtClean="0"/>
              <a:t>mgmt</a:t>
            </a:r>
            <a:r>
              <a:rPr lang="tr-TR" dirty="0" smtClean="0"/>
              <a:t>=WPA-PSK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9" name="8 Metin kutusu"/>
          <p:cNvSpPr txBox="1"/>
          <p:nvPr/>
        </p:nvSpPr>
        <p:spPr>
          <a:xfrm>
            <a:off x="5091952" y="2383716"/>
            <a:ext cx="710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wpa</a:t>
            </a:r>
            <a:r>
              <a:rPr lang="tr-TR" dirty="0" smtClean="0"/>
              <a:t>_</a:t>
            </a:r>
            <a:r>
              <a:rPr lang="tr-TR" dirty="0" err="1" smtClean="0"/>
              <a:t>supplicant</a:t>
            </a:r>
            <a:r>
              <a:rPr lang="tr-TR" dirty="0" smtClean="0"/>
              <a:t>.</a:t>
            </a:r>
            <a:r>
              <a:rPr lang="tr-TR" dirty="0" err="1" smtClean="0"/>
              <a:t>conf</a:t>
            </a:r>
            <a:r>
              <a:rPr lang="tr-TR" dirty="0" smtClean="0"/>
              <a:t> dosyası, </a:t>
            </a:r>
            <a:r>
              <a:rPr lang="tr-TR" dirty="0" err="1" smtClean="0"/>
              <a:t>Raspberry</a:t>
            </a:r>
            <a:r>
              <a:rPr lang="tr-TR" dirty="0" smtClean="0"/>
              <a:t> Pi </a:t>
            </a:r>
            <a:r>
              <a:rPr lang="tr-TR" dirty="0" err="1" smtClean="0"/>
              <a:t>Zero'nun</a:t>
            </a:r>
            <a:r>
              <a:rPr lang="tr-TR" dirty="0" smtClean="0"/>
              <a:t> açılırken bağlanacağı </a:t>
            </a:r>
            <a:r>
              <a:rPr lang="tr-TR" dirty="0" err="1" smtClean="0"/>
              <a:t>Wi</a:t>
            </a:r>
            <a:r>
              <a:rPr lang="tr-TR" dirty="0" smtClean="0"/>
              <a:t>-Fi ağı adresini temsil eder. Bu sayede </a:t>
            </a:r>
            <a:r>
              <a:rPr lang="tr-TR" dirty="0" err="1" smtClean="0"/>
              <a:t>Raspberry</a:t>
            </a:r>
            <a:r>
              <a:rPr lang="tr-TR" dirty="0" smtClean="0"/>
              <a:t> Pi, bağlandığı </a:t>
            </a:r>
            <a:r>
              <a:rPr lang="tr-TR" dirty="0" err="1" smtClean="0"/>
              <a:t>Wi</a:t>
            </a:r>
            <a:r>
              <a:rPr lang="tr-TR" dirty="0" smtClean="0"/>
              <a:t>-Fi ağının IP adresini kullanarak yerelde açılan web sayfasına ve SSH bağlantısına erişim sağlar.</a:t>
            </a:r>
            <a:endParaRPr lang="tr-TR" dirty="0"/>
          </a:p>
        </p:txBody>
      </p:sp>
      <p:cxnSp>
        <p:nvCxnSpPr>
          <p:cNvPr id="11" name="10 Düz Ok Bağlayıcısı"/>
          <p:cNvCxnSpPr>
            <a:stCxn id="8" idx="1"/>
          </p:cNvCxnSpPr>
          <p:nvPr/>
        </p:nvCxnSpPr>
        <p:spPr>
          <a:xfrm rot="10800000">
            <a:off x="4240306" y="3810000"/>
            <a:ext cx="1048870" cy="1396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 rot="10800000" flipV="1">
            <a:off x="1900520" y="4025152"/>
            <a:ext cx="1075762" cy="860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2402541" y="2142565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Wpa</a:t>
            </a:r>
            <a:r>
              <a:rPr lang="tr-TR" dirty="0" smtClean="0"/>
              <a:t>_</a:t>
            </a:r>
            <a:r>
              <a:rPr lang="tr-TR" dirty="0" err="1" smtClean="0"/>
              <a:t>supplicant</a:t>
            </a:r>
            <a:r>
              <a:rPr lang="tr-TR" dirty="0" smtClean="0"/>
              <a:t>.</a:t>
            </a:r>
            <a:r>
              <a:rPr lang="tr-TR" dirty="0" err="1" smtClean="0"/>
              <a:t>conf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820607" y="369249"/>
            <a:ext cx="10545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dirty="0" smtClean="0">
                <a:solidFill>
                  <a:srgbClr val="FF0000"/>
                </a:solidFill>
                <a:latin typeface="Arial Black" pitchFamily="34" charset="0"/>
              </a:rPr>
              <a:t>Nasıl Kullanılır : Ekran Üzerinden </a:t>
            </a:r>
            <a:endParaRPr lang="tr-TR" sz="4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3" name="Picture 3" descr="C:\Users\CASPER EXCALIBUR\Desktop\çalışmalar\Proje_Okul\IMG_2906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484" y="3482965"/>
            <a:ext cx="4584956" cy="2142902"/>
          </a:xfrm>
          <a:prstGeom prst="rect">
            <a:avLst/>
          </a:prstGeom>
          <a:noFill/>
        </p:spPr>
      </p:pic>
      <p:cxnSp>
        <p:nvCxnSpPr>
          <p:cNvPr id="5" name="4 Düz Ok Bağlayıcısı"/>
          <p:cNvCxnSpPr/>
          <p:nvPr/>
        </p:nvCxnSpPr>
        <p:spPr>
          <a:xfrm rot="5400000" flipH="1" flipV="1">
            <a:off x="-92319" y="3468567"/>
            <a:ext cx="1934309" cy="307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Metin kutusu"/>
          <p:cNvSpPr txBox="1"/>
          <p:nvPr/>
        </p:nvSpPr>
        <p:spPr>
          <a:xfrm>
            <a:off x="158261" y="2294792"/>
            <a:ext cx="253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Ekran üzerindeki </a:t>
            </a:r>
            <a:r>
              <a:rPr lang="tr-TR" dirty="0" err="1" smtClean="0"/>
              <a:t>Joystik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9" name="8 Metin kutusu"/>
          <p:cNvSpPr txBox="1"/>
          <p:nvPr/>
        </p:nvSpPr>
        <p:spPr>
          <a:xfrm>
            <a:off x="3191607" y="2215661"/>
            <a:ext cx="276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Ekran üzerindeki </a:t>
            </a:r>
            <a:r>
              <a:rPr lang="tr-TR" dirty="0" err="1" smtClean="0"/>
              <a:t>buttonlar</a:t>
            </a:r>
            <a:r>
              <a:rPr lang="tr-TR" dirty="0" smtClean="0"/>
              <a:t>.</a:t>
            </a:r>
            <a:endParaRPr lang="tr-TR" dirty="0"/>
          </a:p>
        </p:txBody>
      </p:sp>
      <p:cxnSp>
        <p:nvCxnSpPr>
          <p:cNvPr id="12" name="11 Düz Ok Bağlayıcısı"/>
          <p:cNvCxnSpPr/>
          <p:nvPr/>
        </p:nvCxnSpPr>
        <p:spPr>
          <a:xfrm rot="16200000" flipV="1">
            <a:off x="3899389" y="3046534"/>
            <a:ext cx="1257300" cy="263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5416062" y="3472962"/>
            <a:ext cx="6659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Raspberry</a:t>
            </a:r>
            <a:r>
              <a:rPr lang="tr-TR" dirty="0" smtClean="0"/>
              <a:t> Pi cihazı üzerindeki düğmeler ve joystick sayesinde </a:t>
            </a:r>
            <a:r>
              <a:rPr lang="tr-TR" dirty="0" err="1" smtClean="0"/>
              <a:t>WiFi</a:t>
            </a:r>
            <a:r>
              <a:rPr lang="tr-TR" dirty="0" smtClean="0"/>
              <a:t> taramaları ve </a:t>
            </a:r>
            <a:r>
              <a:rPr lang="tr-TR" dirty="0" err="1" smtClean="0"/>
              <a:t>payload</a:t>
            </a:r>
            <a:r>
              <a:rPr lang="tr-TR" dirty="0" smtClean="0"/>
              <a:t> enjeksiyonu gibi işlemler kolayca gerçekleştirilebilir.</a:t>
            </a:r>
          </a:p>
          <a:p>
            <a:endParaRPr lang="tr-TR" dirty="0" smtClean="0"/>
          </a:p>
          <a:p>
            <a:r>
              <a:rPr lang="tr-TR" dirty="0" smtClean="0"/>
              <a:t>Sadece yapmanız gereken, menü içerisindeki joystick ile hareket etmek ve düğmeleri kullanarak onay vermek.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ül">
  <a:themeElements>
    <a:clrScheme name="Modü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ü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ü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2430</TotalTime>
  <Words>575</Words>
  <Application>Microsoft Office PowerPoint</Application>
  <PresentationFormat>Özel</PresentationFormat>
  <Paragraphs>67</Paragraphs>
  <Slides>11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Modül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CASPER EXCALIBUR</cp:lastModifiedBy>
  <cp:revision>159</cp:revision>
  <dcterms:created xsi:type="dcterms:W3CDTF">2023-10-06T16:09:26Z</dcterms:created>
  <dcterms:modified xsi:type="dcterms:W3CDTF">2024-01-11T15:47:05Z</dcterms:modified>
</cp:coreProperties>
</file>