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6858000" cx="12192000"/>
  <p:notesSz cx="6858000" cy="9144000"/>
  <p:embeddedFontLst>
    <p:embeddedFont>
      <p:font typeface="Proxima Nova"/>
      <p:regular r:id="rId47"/>
      <p:bold r:id="rId48"/>
      <p:italic r:id="rId49"/>
      <p:boldItalic r:id="rId50"/>
    </p:embeddedFont>
    <p:embeddedFont>
      <p:font typeface="Proxima Nova Semibold"/>
      <p:regular r:id="rId51"/>
      <p:bold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80">
          <p15:clr>
            <a:srgbClr val="A4A3A4"/>
          </p15:clr>
        </p15:guide>
        <p15:guide id="2" pos="1488">
          <p15:clr>
            <a:srgbClr val="A4A3A4"/>
          </p15:clr>
        </p15:guide>
        <p15:guide id="3" pos="6192">
          <p15:clr>
            <a:srgbClr val="9AA0A6"/>
          </p15:clr>
        </p15:guide>
        <p15:guide id="4" orient="horz" pos="3244">
          <p15:clr>
            <a:srgbClr val="9AA0A6"/>
          </p15:clr>
        </p15:guide>
        <p15:guide id="5" pos="654">
          <p15:clr>
            <a:srgbClr val="9AA0A6"/>
          </p15:clr>
        </p15:guide>
        <p15:guide id="6" orient="horz" pos="2098">
          <p15:clr>
            <a:srgbClr val="9AA0A6"/>
          </p15:clr>
        </p15:guide>
        <p15:guide id="7" pos="3888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54" roundtripDataSignature="AMtx7mgeDnofIvjXpQQEjbbQ1Qp7NBfs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80" orient="horz"/>
        <p:guide pos="1488"/>
        <p:guide pos="6192"/>
        <p:guide pos="3244" orient="horz"/>
        <p:guide pos="654"/>
        <p:guide pos="2098" orient="horz"/>
        <p:guide pos="38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roximaNova-bold.fntdata"/><Relationship Id="rId47" Type="http://schemas.openxmlformats.org/officeDocument/2006/relationships/font" Target="fonts/ProximaNova-regular.fntdata"/><Relationship Id="rId49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Semibold-regular.fntdata"/><Relationship Id="rId50" Type="http://schemas.openxmlformats.org/officeDocument/2006/relationships/font" Target="fonts/ProximaNova-boldItalic.fntdata"/><Relationship Id="rId53" Type="http://schemas.openxmlformats.org/officeDocument/2006/relationships/font" Target="fonts/ProximaNovaSemibold-boldItalic.fntdata"/><Relationship Id="rId52" Type="http://schemas.openxmlformats.org/officeDocument/2006/relationships/font" Target="fonts/ProximaNovaSemi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4885cb81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gf4885cb81b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3883b7ed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g143883b7ed4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3883b7ed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g143883b7ed4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3883b7ed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g143883b7ed4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4885cb81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gf4885cb81b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4885cb81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gf4885cb81b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3883b7ed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g143883b7ed4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3883b7ed4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143883b7ed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4885cb81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gf4885cb81b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3883b7ed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g143883b7ed4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4885cb81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gf4885cb81b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3883b7ed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143883b7ed4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39aed19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g1439aed192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3883b7ed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g143883b7ed4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3883b7ed4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43883b7ed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3883b7ed4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43883b7ed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3883b7ed4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43883b7ed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3883b7ed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g143883b7ed4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43883b7ed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g143883b7ed4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43883b7ed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g143883b7ed4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3883b7ed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g143883b7ed4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4885cb81b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f4885cb81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3883b7ed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g143883b7ed4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43883b7ed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g143883b7ed4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3883b7ed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3" name="Google Shape;273;g143883b7ed4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3883b7ed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g143883b7ed4_0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3883b7ed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g143883b7ed4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43883b7ed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8" name="Google Shape;288;g143883b7ed4_0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3883b7ed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g143883b7ed4_0_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3883b7ed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8" name="Google Shape;298;g143883b7ed4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3883b7ed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g143883b7ed4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43883b7ed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8" name="Google Shape;308;g143883b7ed4_0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3883b7ed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43883b7e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43883b7ed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3" name="Google Shape;313;g143883b7ed4_0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43883b7ed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9" name="Google Shape;319;g143883b7ed4_0_1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0cd0c16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g130cd0c1657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3883b7ed4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43883b7ed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3883b7ed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g143883b7ed4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3883b7ed4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43883b7ed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">
  <p:cSld name="1_Cover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74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" name="Google Shape;9;p74"/>
          <p:cNvSpPr txBox="1"/>
          <p:nvPr>
            <p:ph type="ctrTitle"/>
          </p:nvPr>
        </p:nvSpPr>
        <p:spPr>
          <a:xfrm>
            <a:off x="685800" y="646678"/>
            <a:ext cx="5323115" cy="31887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74"/>
          <p:cNvSpPr txBox="1"/>
          <p:nvPr>
            <p:ph idx="1" type="subTitle"/>
          </p:nvPr>
        </p:nvSpPr>
        <p:spPr>
          <a:xfrm>
            <a:off x="685800" y="3927475"/>
            <a:ext cx="5323115" cy="2042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4"/>
          <p:cNvSpPr/>
          <p:nvPr>
            <p:ph idx="2" type="pic"/>
          </p:nvPr>
        </p:nvSpPr>
        <p:spPr>
          <a:xfrm>
            <a:off x="6183085" y="646678"/>
            <a:ext cx="5323115" cy="532311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Изображение выглядит как тарелка, рисунок&#10;&#10;Автоматически созданное описание" id="12" name="Google Shape;12;p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46678"/>
            <a:ext cx="881333" cy="885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_4">
  <p:cSld name="Numbers_4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7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0" name="Google Shape;80;p57"/>
          <p:cNvSpPr txBox="1"/>
          <p:nvPr>
            <p:ph type="title"/>
          </p:nvPr>
        </p:nvSpPr>
        <p:spPr>
          <a:xfrm>
            <a:off x="706120" y="533400"/>
            <a:ext cx="1080008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57"/>
          <p:cNvSpPr txBox="1"/>
          <p:nvPr>
            <p:ph idx="1" type="body"/>
          </p:nvPr>
        </p:nvSpPr>
        <p:spPr>
          <a:xfrm>
            <a:off x="706120" y="27432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57"/>
          <p:cNvSpPr txBox="1"/>
          <p:nvPr>
            <p:ph idx="2" type="body"/>
          </p:nvPr>
        </p:nvSpPr>
        <p:spPr>
          <a:xfrm>
            <a:off x="706120" y="19812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57"/>
          <p:cNvSpPr txBox="1"/>
          <p:nvPr>
            <p:ph idx="3" type="body"/>
          </p:nvPr>
        </p:nvSpPr>
        <p:spPr>
          <a:xfrm>
            <a:off x="706120" y="48768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57"/>
          <p:cNvSpPr txBox="1"/>
          <p:nvPr>
            <p:ph idx="4" type="body"/>
          </p:nvPr>
        </p:nvSpPr>
        <p:spPr>
          <a:xfrm>
            <a:off x="706120" y="41148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57"/>
          <p:cNvSpPr txBox="1"/>
          <p:nvPr>
            <p:ph idx="5" type="body"/>
          </p:nvPr>
        </p:nvSpPr>
        <p:spPr>
          <a:xfrm>
            <a:off x="3437445" y="27432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57"/>
          <p:cNvSpPr txBox="1"/>
          <p:nvPr>
            <p:ph idx="6" type="body"/>
          </p:nvPr>
        </p:nvSpPr>
        <p:spPr>
          <a:xfrm>
            <a:off x="3437445" y="19812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57"/>
          <p:cNvSpPr txBox="1"/>
          <p:nvPr>
            <p:ph idx="7" type="body"/>
          </p:nvPr>
        </p:nvSpPr>
        <p:spPr>
          <a:xfrm>
            <a:off x="3437445" y="48768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57"/>
          <p:cNvSpPr txBox="1"/>
          <p:nvPr>
            <p:ph idx="8" type="body"/>
          </p:nvPr>
        </p:nvSpPr>
        <p:spPr>
          <a:xfrm>
            <a:off x="3437445" y="41148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57"/>
          <p:cNvSpPr txBox="1"/>
          <p:nvPr>
            <p:ph idx="9" type="body"/>
          </p:nvPr>
        </p:nvSpPr>
        <p:spPr>
          <a:xfrm>
            <a:off x="6180645" y="27432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57"/>
          <p:cNvSpPr txBox="1"/>
          <p:nvPr>
            <p:ph idx="13" type="body"/>
          </p:nvPr>
        </p:nvSpPr>
        <p:spPr>
          <a:xfrm>
            <a:off x="6180645" y="19812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57"/>
          <p:cNvSpPr txBox="1"/>
          <p:nvPr>
            <p:ph idx="14" type="body"/>
          </p:nvPr>
        </p:nvSpPr>
        <p:spPr>
          <a:xfrm>
            <a:off x="6180645" y="48768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57"/>
          <p:cNvSpPr txBox="1"/>
          <p:nvPr>
            <p:ph idx="15" type="body"/>
          </p:nvPr>
        </p:nvSpPr>
        <p:spPr>
          <a:xfrm>
            <a:off x="6180645" y="41148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57"/>
          <p:cNvSpPr txBox="1"/>
          <p:nvPr>
            <p:ph idx="16" type="body"/>
          </p:nvPr>
        </p:nvSpPr>
        <p:spPr>
          <a:xfrm>
            <a:off x="8923845" y="27432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57"/>
          <p:cNvSpPr txBox="1"/>
          <p:nvPr>
            <p:ph idx="17" type="body"/>
          </p:nvPr>
        </p:nvSpPr>
        <p:spPr>
          <a:xfrm>
            <a:off x="8923845" y="19812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57"/>
          <p:cNvSpPr txBox="1"/>
          <p:nvPr>
            <p:ph idx="18" type="body"/>
          </p:nvPr>
        </p:nvSpPr>
        <p:spPr>
          <a:xfrm>
            <a:off x="8923845" y="48768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57"/>
          <p:cNvSpPr txBox="1"/>
          <p:nvPr>
            <p:ph idx="19" type="body"/>
          </p:nvPr>
        </p:nvSpPr>
        <p:spPr>
          <a:xfrm>
            <a:off x="8923845" y="41148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&#10;&#10;Description automatically generated" id="97" name="Google Shape;97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7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" name="Google Shape;15;p47"/>
          <p:cNvSpPr txBox="1"/>
          <p:nvPr>
            <p:ph type="ctrTitle"/>
          </p:nvPr>
        </p:nvSpPr>
        <p:spPr>
          <a:xfrm>
            <a:off x="685800" y="1447800"/>
            <a:ext cx="8077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7"/>
          <p:cNvSpPr txBox="1"/>
          <p:nvPr>
            <p:ph idx="1" type="subTitle"/>
          </p:nvPr>
        </p:nvSpPr>
        <p:spPr>
          <a:xfrm>
            <a:off x="685800" y="3927475"/>
            <a:ext cx="9906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&#10;&#10;Description automatically generated" id="17" name="Google Shape;17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_3">
  <p:cSld name="1_Picture_3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8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0" name="Google Shape;20;p78"/>
          <p:cNvSpPr/>
          <p:nvPr>
            <p:ph idx="2" type="pic"/>
          </p:nvPr>
        </p:nvSpPr>
        <p:spPr>
          <a:xfrm>
            <a:off x="0" y="1"/>
            <a:ext cx="12192000" cy="5257800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78"/>
          <p:cNvSpPr txBox="1"/>
          <p:nvPr>
            <p:ph idx="1" type="body"/>
          </p:nvPr>
        </p:nvSpPr>
        <p:spPr>
          <a:xfrm>
            <a:off x="706120" y="5495926"/>
            <a:ext cx="1080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Logo&#10;&#10;Description automatically generated" id="22" name="Google Shape;22;p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1">
  <p:cSld name="Text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5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45"/>
          <p:cNvSpPr txBox="1"/>
          <p:nvPr>
            <p:ph idx="1" type="body"/>
          </p:nvPr>
        </p:nvSpPr>
        <p:spPr>
          <a:xfrm>
            <a:off x="690880" y="1825625"/>
            <a:ext cx="1081532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&#10;&#10;Description automatically generated" id="26" name="Google Shape;26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5"/>
          <p:cNvSpPr txBox="1"/>
          <p:nvPr>
            <p:ph type="title"/>
          </p:nvPr>
        </p:nvSpPr>
        <p:spPr>
          <a:xfrm>
            <a:off x="706120" y="533400"/>
            <a:ext cx="1080008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5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_1">
  <p:cSld name="1_Picture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5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" name="Google Shape;30;p75"/>
          <p:cNvSpPr txBox="1"/>
          <p:nvPr>
            <p:ph type="title"/>
          </p:nvPr>
        </p:nvSpPr>
        <p:spPr>
          <a:xfrm>
            <a:off x="706120" y="1219200"/>
            <a:ext cx="43992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5"/>
          <p:cNvSpPr/>
          <p:nvPr>
            <p:ph idx="2" type="pic"/>
          </p:nvPr>
        </p:nvSpPr>
        <p:spPr>
          <a:xfrm>
            <a:off x="6172200" y="457201"/>
            <a:ext cx="5334000" cy="540385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75"/>
          <p:cNvSpPr txBox="1"/>
          <p:nvPr>
            <p:ph idx="1" type="body"/>
          </p:nvPr>
        </p:nvSpPr>
        <p:spPr>
          <a:xfrm>
            <a:off x="706120" y="2819400"/>
            <a:ext cx="4399280" cy="3041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Logo&#10;&#10;Description automatically generated" id="33" name="Google Shape;33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2">
  <p:cSld name="Text_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3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53"/>
          <p:cNvSpPr txBox="1"/>
          <p:nvPr>
            <p:ph idx="1" type="body"/>
          </p:nvPr>
        </p:nvSpPr>
        <p:spPr>
          <a:xfrm>
            <a:off x="690880" y="1825625"/>
            <a:ext cx="532892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3"/>
          <p:cNvSpPr txBox="1"/>
          <p:nvPr>
            <p:ph idx="2" type="body"/>
          </p:nvPr>
        </p:nvSpPr>
        <p:spPr>
          <a:xfrm>
            <a:off x="6189156" y="1825625"/>
            <a:ext cx="532892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&#10;&#10;Description automatically generated" id="38" name="Google Shape;38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3"/>
          <p:cNvSpPr txBox="1"/>
          <p:nvPr>
            <p:ph type="title"/>
          </p:nvPr>
        </p:nvSpPr>
        <p:spPr>
          <a:xfrm>
            <a:off x="706120" y="533400"/>
            <a:ext cx="1080008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_1">
  <p:cSld name="Number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4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2" name="Google Shape;42;p54"/>
          <p:cNvSpPr txBox="1"/>
          <p:nvPr>
            <p:ph type="title"/>
          </p:nvPr>
        </p:nvSpPr>
        <p:spPr>
          <a:xfrm>
            <a:off x="706120" y="533400"/>
            <a:ext cx="439928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54"/>
          <p:cNvSpPr txBox="1"/>
          <p:nvPr>
            <p:ph idx="1" type="body"/>
          </p:nvPr>
        </p:nvSpPr>
        <p:spPr>
          <a:xfrm>
            <a:off x="706120" y="4260851"/>
            <a:ext cx="25704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4"/>
          <p:cNvSpPr txBox="1"/>
          <p:nvPr>
            <p:ph idx="2" type="body"/>
          </p:nvPr>
        </p:nvSpPr>
        <p:spPr>
          <a:xfrm>
            <a:off x="3449320" y="4260851"/>
            <a:ext cx="25704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4"/>
          <p:cNvSpPr txBox="1"/>
          <p:nvPr>
            <p:ph idx="3" type="body"/>
          </p:nvPr>
        </p:nvSpPr>
        <p:spPr>
          <a:xfrm>
            <a:off x="6192520" y="4260851"/>
            <a:ext cx="25704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54"/>
          <p:cNvSpPr txBox="1"/>
          <p:nvPr>
            <p:ph idx="4" type="body"/>
          </p:nvPr>
        </p:nvSpPr>
        <p:spPr>
          <a:xfrm>
            <a:off x="8940800" y="4260851"/>
            <a:ext cx="25704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54"/>
          <p:cNvSpPr txBox="1"/>
          <p:nvPr>
            <p:ph idx="5" type="body"/>
          </p:nvPr>
        </p:nvSpPr>
        <p:spPr>
          <a:xfrm>
            <a:off x="706120" y="3314699"/>
            <a:ext cx="2570480" cy="702309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4"/>
          <p:cNvSpPr txBox="1"/>
          <p:nvPr>
            <p:ph idx="6" type="body"/>
          </p:nvPr>
        </p:nvSpPr>
        <p:spPr>
          <a:xfrm>
            <a:off x="3449320" y="3314699"/>
            <a:ext cx="2570480" cy="702309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4"/>
          <p:cNvSpPr txBox="1"/>
          <p:nvPr>
            <p:ph idx="7" type="body"/>
          </p:nvPr>
        </p:nvSpPr>
        <p:spPr>
          <a:xfrm>
            <a:off x="6192520" y="3314699"/>
            <a:ext cx="2570480" cy="702309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54"/>
          <p:cNvSpPr txBox="1"/>
          <p:nvPr>
            <p:ph idx="8" type="body"/>
          </p:nvPr>
        </p:nvSpPr>
        <p:spPr>
          <a:xfrm>
            <a:off x="8940800" y="3314699"/>
            <a:ext cx="2570480" cy="702309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&#10;&#10;Description automatically generated" id="51" name="Google Shape;51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_2">
  <p:cSld name="Numbers_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5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4" name="Google Shape;54;p55"/>
          <p:cNvSpPr txBox="1"/>
          <p:nvPr>
            <p:ph type="title"/>
          </p:nvPr>
        </p:nvSpPr>
        <p:spPr>
          <a:xfrm>
            <a:off x="706120" y="533400"/>
            <a:ext cx="439928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55"/>
          <p:cNvSpPr txBox="1"/>
          <p:nvPr>
            <p:ph idx="1" type="body"/>
          </p:nvPr>
        </p:nvSpPr>
        <p:spPr>
          <a:xfrm>
            <a:off x="706120" y="4260851"/>
            <a:ext cx="34848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55"/>
          <p:cNvSpPr txBox="1"/>
          <p:nvPr>
            <p:ph idx="2" type="body"/>
          </p:nvPr>
        </p:nvSpPr>
        <p:spPr>
          <a:xfrm>
            <a:off x="4363720" y="4260851"/>
            <a:ext cx="34848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55"/>
          <p:cNvSpPr txBox="1"/>
          <p:nvPr>
            <p:ph idx="3" type="body"/>
          </p:nvPr>
        </p:nvSpPr>
        <p:spPr>
          <a:xfrm>
            <a:off x="8021320" y="4260851"/>
            <a:ext cx="34848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55"/>
          <p:cNvSpPr txBox="1"/>
          <p:nvPr>
            <p:ph idx="4" type="body"/>
          </p:nvPr>
        </p:nvSpPr>
        <p:spPr>
          <a:xfrm>
            <a:off x="706120" y="3314699"/>
            <a:ext cx="3505200" cy="702309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55"/>
          <p:cNvSpPr txBox="1"/>
          <p:nvPr>
            <p:ph idx="5" type="body"/>
          </p:nvPr>
        </p:nvSpPr>
        <p:spPr>
          <a:xfrm>
            <a:off x="4343400" y="3314698"/>
            <a:ext cx="3505200" cy="702309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55"/>
          <p:cNvSpPr txBox="1"/>
          <p:nvPr>
            <p:ph idx="6" type="body"/>
          </p:nvPr>
        </p:nvSpPr>
        <p:spPr>
          <a:xfrm>
            <a:off x="8005420" y="3314699"/>
            <a:ext cx="3505200" cy="702309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&#10;&#10;Description automatically generated" id="61" name="Google Shape;61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_3">
  <p:cSld name="Numbers_3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6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4" name="Google Shape;64;p56"/>
          <p:cNvSpPr txBox="1"/>
          <p:nvPr>
            <p:ph type="title"/>
          </p:nvPr>
        </p:nvSpPr>
        <p:spPr>
          <a:xfrm>
            <a:off x="706120" y="533400"/>
            <a:ext cx="1080008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56"/>
          <p:cNvSpPr txBox="1"/>
          <p:nvPr>
            <p:ph idx="1" type="body"/>
          </p:nvPr>
        </p:nvSpPr>
        <p:spPr>
          <a:xfrm>
            <a:off x="706120" y="27432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56"/>
          <p:cNvSpPr txBox="1"/>
          <p:nvPr>
            <p:ph idx="2" type="body"/>
          </p:nvPr>
        </p:nvSpPr>
        <p:spPr>
          <a:xfrm>
            <a:off x="4363720" y="27432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56"/>
          <p:cNvSpPr txBox="1"/>
          <p:nvPr>
            <p:ph idx="3" type="body"/>
          </p:nvPr>
        </p:nvSpPr>
        <p:spPr>
          <a:xfrm>
            <a:off x="8021320" y="27432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56"/>
          <p:cNvSpPr txBox="1"/>
          <p:nvPr>
            <p:ph idx="4" type="body"/>
          </p:nvPr>
        </p:nvSpPr>
        <p:spPr>
          <a:xfrm>
            <a:off x="706120" y="1981201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56"/>
          <p:cNvSpPr txBox="1"/>
          <p:nvPr>
            <p:ph idx="5" type="body"/>
          </p:nvPr>
        </p:nvSpPr>
        <p:spPr>
          <a:xfrm>
            <a:off x="4343400" y="1981200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56"/>
          <p:cNvSpPr txBox="1"/>
          <p:nvPr>
            <p:ph idx="6" type="body"/>
          </p:nvPr>
        </p:nvSpPr>
        <p:spPr>
          <a:xfrm>
            <a:off x="8005420" y="1981201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56"/>
          <p:cNvSpPr txBox="1"/>
          <p:nvPr>
            <p:ph idx="7" type="body"/>
          </p:nvPr>
        </p:nvSpPr>
        <p:spPr>
          <a:xfrm>
            <a:off x="706120" y="48768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56"/>
          <p:cNvSpPr txBox="1"/>
          <p:nvPr>
            <p:ph idx="8" type="body"/>
          </p:nvPr>
        </p:nvSpPr>
        <p:spPr>
          <a:xfrm>
            <a:off x="4363720" y="48768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56"/>
          <p:cNvSpPr txBox="1"/>
          <p:nvPr>
            <p:ph idx="9" type="body"/>
          </p:nvPr>
        </p:nvSpPr>
        <p:spPr>
          <a:xfrm>
            <a:off x="8021320" y="48768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56"/>
          <p:cNvSpPr txBox="1"/>
          <p:nvPr>
            <p:ph idx="13" type="body"/>
          </p:nvPr>
        </p:nvSpPr>
        <p:spPr>
          <a:xfrm>
            <a:off x="706120" y="4114801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56"/>
          <p:cNvSpPr txBox="1"/>
          <p:nvPr>
            <p:ph idx="14" type="body"/>
          </p:nvPr>
        </p:nvSpPr>
        <p:spPr>
          <a:xfrm>
            <a:off x="4343400" y="4114800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56"/>
          <p:cNvSpPr txBox="1"/>
          <p:nvPr>
            <p:ph idx="15" type="body"/>
          </p:nvPr>
        </p:nvSpPr>
        <p:spPr>
          <a:xfrm>
            <a:off x="8005420" y="4114801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&#10;&#10;Description automatically generated" id="77" name="Google Shape;77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ctrTitle"/>
          </p:nvPr>
        </p:nvSpPr>
        <p:spPr>
          <a:xfrm>
            <a:off x="582723" y="240278"/>
            <a:ext cx="11026500" cy="318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b="1" lang="ru-RU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ru-RU">
                <a:latin typeface="Proxima Nova"/>
                <a:ea typeface="Proxima Nova"/>
                <a:cs typeface="Proxima Nova"/>
                <a:sym typeface="Proxima Nova"/>
              </a:rPr>
              <a:t>HTML-теги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2"/>
          <p:cNvSpPr txBox="1"/>
          <p:nvPr>
            <p:ph idx="1" type="subTitle"/>
          </p:nvPr>
        </p:nvSpPr>
        <p:spPr>
          <a:xfrm>
            <a:off x="582723" y="3753508"/>
            <a:ext cx="5323115" cy="1610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4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Занятие №2</a:t>
            </a:r>
            <a:endParaRPr sz="4000">
              <a:solidFill>
                <a:schemeClr val="dk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4000">
              <a:solidFill>
                <a:schemeClr val="dk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10</a:t>
            </a:r>
            <a:r>
              <a:rPr lang="ru-RU" sz="24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августа 2022</a:t>
            </a:r>
            <a:endParaRPr>
              <a:solidFill>
                <a:schemeClr val="dk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788" y="2144716"/>
            <a:ext cx="591502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4885cb81b_0_88"/>
          <p:cNvSpPr txBox="1"/>
          <p:nvPr>
            <p:ph type="title"/>
          </p:nvPr>
        </p:nvSpPr>
        <p:spPr>
          <a:xfrm>
            <a:off x="706120" y="1219200"/>
            <a:ext cx="4399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class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56" name="Google Shape;156;gf4885cb81b_0_88"/>
          <p:cNvSpPr txBox="1"/>
          <p:nvPr>
            <p:ph idx="1" type="body"/>
          </p:nvPr>
        </p:nvSpPr>
        <p:spPr>
          <a:xfrm>
            <a:off x="706120" y="2819400"/>
            <a:ext cx="4399200" cy="30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/>
              <a:t>Позволяет выбирать конкретный элемент (или несколько) при помощи CSS или JavaScript. В качестве значения для атрибута class задают один или несколько классов для HTML-элемента, разделённые пробелом.</a:t>
            </a:r>
            <a:endParaRPr/>
          </a:p>
        </p:txBody>
      </p:sp>
      <p:pic>
        <p:nvPicPr>
          <p:cNvPr id="157" name="Google Shape;157;gf4885cb81b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058" y="2342588"/>
            <a:ext cx="6781880" cy="2172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3883b7ed4_0_32"/>
          <p:cNvSpPr txBox="1"/>
          <p:nvPr>
            <p:ph type="title"/>
          </p:nvPr>
        </p:nvSpPr>
        <p:spPr>
          <a:xfrm>
            <a:off x="706120" y="1219200"/>
            <a:ext cx="4399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id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63" name="Google Shape;163;g143883b7ed4_0_32"/>
          <p:cNvSpPr txBox="1"/>
          <p:nvPr>
            <p:ph idx="1" type="body"/>
          </p:nvPr>
        </p:nvSpPr>
        <p:spPr>
          <a:xfrm>
            <a:off x="706120" y="2819400"/>
            <a:ext cx="4399200" cy="30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/>
              <a:t>Важно, чтобы значение идентификатора было уникальным в рамках одной страницы. Позволяет создавать якоря — ссылки на части страницы, выбирать уникальный элемент при помощи CSS или JS. Значение: одно слово или набор символов, не может содержать пробелы. Позволяет сделать один из элементов на странице уникальным.</a:t>
            </a:r>
            <a:endParaRPr/>
          </a:p>
        </p:txBody>
      </p:sp>
      <p:pic>
        <p:nvPicPr>
          <p:cNvPr id="164" name="Google Shape;164;g143883b7ed4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795" y="2356925"/>
            <a:ext cx="59245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3883b7ed4_0_40"/>
          <p:cNvSpPr txBox="1"/>
          <p:nvPr>
            <p:ph type="title"/>
          </p:nvPr>
        </p:nvSpPr>
        <p:spPr>
          <a:xfrm>
            <a:off x="706120" y="1219200"/>
            <a:ext cx="4399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lang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70" name="Google Shape;170;g143883b7ed4_0_40"/>
          <p:cNvSpPr txBox="1"/>
          <p:nvPr>
            <p:ph idx="1" type="body"/>
          </p:nvPr>
        </p:nvSpPr>
        <p:spPr>
          <a:xfrm>
            <a:off x="706120" y="2819400"/>
            <a:ext cx="4399200" cy="30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/>
              <a:t>Определяет, на каком языке написан текст внутри элемента, для которого задан этот атрибут. Удобно, если в вашем тексте есть цитаты или выдержки из документа на другом языке. Подстраивает пунктуацию и оформление под стандарты указанного языка. </a:t>
            </a:r>
            <a:endParaRPr/>
          </a:p>
        </p:txBody>
      </p:sp>
      <p:pic>
        <p:nvPicPr>
          <p:cNvPr id="171" name="Google Shape;171;g143883b7ed4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7183" y="2216688"/>
            <a:ext cx="5531630" cy="242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3883b7ed4_0_48"/>
          <p:cNvSpPr txBox="1"/>
          <p:nvPr>
            <p:ph type="title"/>
          </p:nvPr>
        </p:nvSpPr>
        <p:spPr>
          <a:xfrm>
            <a:off x="706120" y="1219200"/>
            <a:ext cx="4399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title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77" name="Google Shape;177;g143883b7ed4_0_48"/>
          <p:cNvSpPr txBox="1"/>
          <p:nvPr>
            <p:ph idx="1" type="body"/>
          </p:nvPr>
        </p:nvSpPr>
        <p:spPr>
          <a:xfrm>
            <a:off x="706120" y="2819400"/>
            <a:ext cx="4399200" cy="30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/>
              <a:t>Позволяет добавить любому элементу подсказку, некую дополнительную информацию. Может, но не обязательно будет показан пользователю в виде всплывающего окна при задержке курсора над элементом. Редко используется в реальной практике из-за невозможности стилизовать всплывающий элемент. </a:t>
            </a:r>
            <a:endParaRPr/>
          </a:p>
        </p:txBody>
      </p:sp>
      <p:pic>
        <p:nvPicPr>
          <p:cNvPr id="178" name="Google Shape;178;g143883b7ed4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2545" y="2819400"/>
            <a:ext cx="5585711" cy="1911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4885cb81b_0_108"/>
          <p:cNvSpPr txBox="1"/>
          <p:nvPr>
            <p:ph type="title"/>
          </p:nvPr>
        </p:nvSpPr>
        <p:spPr>
          <a:xfrm>
            <a:off x="2242800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Практика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4885cb81b_0_116"/>
          <p:cNvSpPr txBox="1"/>
          <p:nvPr>
            <p:ph type="title"/>
          </p:nvPr>
        </p:nvSpPr>
        <p:spPr>
          <a:xfrm>
            <a:off x="2242800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Cоздайте новый html-файл и при помощи unsplash.com найдите шесть понравившихся вам пейзажей, атрибутами настройте ширину и добавьте короткий альтернативный текст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43883b7ed4_0_57"/>
          <p:cNvSpPr txBox="1"/>
          <p:nvPr>
            <p:ph type="title"/>
          </p:nvPr>
        </p:nvSpPr>
        <p:spPr>
          <a:xfrm>
            <a:off x="2242800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Cсылки и якоря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3883b7ed4_0_61"/>
          <p:cNvSpPr txBox="1"/>
          <p:nvPr>
            <p:ph idx="1" type="body"/>
          </p:nvPr>
        </p:nvSpPr>
        <p:spPr>
          <a:xfrm>
            <a:off x="690880" y="1825625"/>
            <a:ext cx="1081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400"/>
              <a:t>Ссылки</a:t>
            </a:r>
            <a:r>
              <a:rPr lang="ru-RU" sz="4400"/>
              <a:t> - то, что делает интернет настоящей паутиной, нам важно отточить навыки использования тега </a:t>
            </a:r>
            <a:r>
              <a:rPr b="1" lang="ru-RU" sz="4400"/>
              <a:t>a</a:t>
            </a:r>
            <a:r>
              <a:rPr lang="ru-RU" sz="4400"/>
              <a:t>, чтобы наши заказчики и менеджеры были довольны, а ссылки всегда приводили к нужному месту</a:t>
            </a:r>
            <a:endParaRPr sz="4400"/>
          </a:p>
        </p:txBody>
      </p:sp>
      <p:sp>
        <p:nvSpPr>
          <p:cNvPr id="199" name="Google Shape;199;g143883b7ed4_0_61"/>
          <p:cNvSpPr txBox="1"/>
          <p:nvPr>
            <p:ph type="title"/>
          </p:nvPr>
        </p:nvSpPr>
        <p:spPr>
          <a:xfrm>
            <a:off x="706120" y="533400"/>
            <a:ext cx="10800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ru-RU"/>
              <a:t>Вкратце: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gf4885cb81b_0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950" y="152400"/>
            <a:ext cx="6637698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3883b7ed4_0_67"/>
          <p:cNvSpPr txBox="1"/>
          <p:nvPr>
            <p:ph type="title"/>
          </p:nvPr>
        </p:nvSpPr>
        <p:spPr>
          <a:xfrm>
            <a:off x="2242800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Немного лайвкодинга и информации про источники и абсолютные и относительные ссылки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4885cb81b_0_6"/>
          <p:cNvSpPr txBox="1"/>
          <p:nvPr>
            <p:ph type="ctrTitle"/>
          </p:nvPr>
        </p:nvSpPr>
        <p:spPr>
          <a:xfrm>
            <a:off x="1780650" y="1736225"/>
            <a:ext cx="8630700" cy="3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5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Как себя чувствуете?</a:t>
            </a:r>
            <a:endParaRPr sz="5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10" name="Google Shape;110;gf4885cb81b_0_6"/>
          <p:cNvSpPr txBox="1"/>
          <p:nvPr>
            <p:ph idx="1" type="subTitle"/>
          </p:nvPr>
        </p:nvSpPr>
        <p:spPr>
          <a:xfrm>
            <a:off x="3510600" y="5149850"/>
            <a:ext cx="5323200" cy="20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/>
              <a:t>Отправьте реакцию в Zoom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3883b7ed4_0_71"/>
          <p:cNvSpPr txBox="1"/>
          <p:nvPr>
            <p:ph type="title"/>
          </p:nvPr>
        </p:nvSpPr>
        <p:spPr>
          <a:xfrm>
            <a:off x="2242800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Стряхнём пыль с нашего резюме и добавим рабочие ссылки на почту,телефон и телеграмм, кроме этого, было бы круто сделать меню навигации по нашему резюме, которое тоже будет состоять из ссылок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39aed192c_0_0"/>
          <p:cNvSpPr txBox="1"/>
          <p:nvPr>
            <p:ph type="title"/>
          </p:nvPr>
        </p:nvSpPr>
        <p:spPr>
          <a:xfrm>
            <a:off x="2242800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Перерыв! 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3883b7ed4_0_75"/>
          <p:cNvSpPr txBox="1"/>
          <p:nvPr>
            <p:ph type="title"/>
          </p:nvPr>
        </p:nvSpPr>
        <p:spPr>
          <a:xfrm>
            <a:off x="2242800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Форматирование текста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3883b7ed4_0_79"/>
          <p:cNvSpPr txBox="1"/>
          <p:nvPr>
            <p:ph idx="1" type="body"/>
          </p:nvPr>
        </p:nvSpPr>
        <p:spPr>
          <a:xfrm>
            <a:off x="690880" y="1825625"/>
            <a:ext cx="1081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00">
                <a:solidFill>
                  <a:srgbClr val="212529"/>
                </a:solidFill>
                <a:highlight>
                  <a:srgbClr val="FFFFFF"/>
                </a:highlight>
              </a:rPr>
              <a:t>Вся мощь HTML заключается в возможности вкладывать элементы в элементы. Мы с вами достаточно работали с текстом, теперь самое время закрепить навыки работы и поговорить про форматирование, а заодно взглянуть и применить в работе все необходимые теги.</a:t>
            </a:r>
            <a:endParaRPr sz="5900"/>
          </a:p>
        </p:txBody>
      </p:sp>
      <p:sp>
        <p:nvSpPr>
          <p:cNvPr id="230" name="Google Shape;230;g143883b7ed4_0_79"/>
          <p:cNvSpPr txBox="1"/>
          <p:nvPr>
            <p:ph type="title"/>
          </p:nvPr>
        </p:nvSpPr>
        <p:spPr>
          <a:xfrm>
            <a:off x="706120" y="533400"/>
            <a:ext cx="10800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ru-RU"/>
              <a:t>Вкратце: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g143883b7ed4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113" y="152400"/>
            <a:ext cx="3257363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g143883b7ed4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8723" y="1533088"/>
            <a:ext cx="5654800" cy="37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3883b7ed4_0_112"/>
          <p:cNvSpPr txBox="1"/>
          <p:nvPr>
            <p:ph type="title"/>
          </p:nvPr>
        </p:nvSpPr>
        <p:spPr>
          <a:xfrm>
            <a:off x="2242800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А как проверять код вообще? Кто его проверяет? Разработчик? Или его руководитель? Или роботы уже всё сами делают?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43883b7ed4_0_103"/>
          <p:cNvSpPr txBox="1"/>
          <p:nvPr>
            <p:ph type="title"/>
          </p:nvPr>
        </p:nvSpPr>
        <p:spPr>
          <a:xfrm>
            <a:off x="2242800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Валидаторы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g143883b7ed4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7715" y="922038"/>
            <a:ext cx="5768974" cy="501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3883b7ed4_0_116"/>
          <p:cNvSpPr txBox="1"/>
          <p:nvPr>
            <p:ph type="title"/>
          </p:nvPr>
        </p:nvSpPr>
        <p:spPr>
          <a:xfrm>
            <a:off x="2242800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Как собирается информация на сайтах? Куда она отправляется?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4885cb81b_0_71"/>
          <p:cNvSpPr txBox="1"/>
          <p:nvPr>
            <p:ph idx="1" type="body"/>
          </p:nvPr>
        </p:nvSpPr>
        <p:spPr>
          <a:xfrm>
            <a:off x="690880" y="1825625"/>
            <a:ext cx="1081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ru-RU" sz="3100"/>
              <a:t>Атрибуты</a:t>
            </a:r>
            <a:endParaRPr sz="31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ru-RU" sz="3100"/>
              <a:t>Относительные и абсолютные ссылки</a:t>
            </a:r>
            <a:endParaRPr sz="31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ru-RU" sz="3100"/>
              <a:t>id</a:t>
            </a:r>
            <a:endParaRPr sz="31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ru-RU" sz="3100"/>
              <a:t>Форматирование текста</a:t>
            </a:r>
            <a:endParaRPr sz="31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ru-RU" sz="3100"/>
              <a:t>Валидаторы </a:t>
            </a:r>
            <a:endParaRPr sz="31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ru-RU" sz="3100"/>
              <a:t>Формы</a:t>
            </a:r>
            <a:endParaRPr sz="31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ru-RU" sz="3100"/>
              <a:t>Семантика</a:t>
            </a:r>
            <a:endParaRPr sz="3100"/>
          </a:p>
        </p:txBody>
      </p:sp>
      <p:sp>
        <p:nvSpPr>
          <p:cNvPr id="116" name="Google Shape;116;gf4885cb81b_0_71"/>
          <p:cNvSpPr txBox="1"/>
          <p:nvPr>
            <p:ph type="title"/>
          </p:nvPr>
        </p:nvSpPr>
        <p:spPr>
          <a:xfrm>
            <a:off x="706120" y="533400"/>
            <a:ext cx="10800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ru-RU"/>
              <a:t>Что будет на занятии?</a:t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3883b7ed4_0_120"/>
          <p:cNvSpPr txBox="1"/>
          <p:nvPr>
            <p:ph type="title"/>
          </p:nvPr>
        </p:nvSpPr>
        <p:spPr>
          <a:xfrm>
            <a:off x="2242800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Формы(открываем редакторы и создаём файлик, сейчас будем много обсуждать и повторять)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3883b7ed4_0_124"/>
          <p:cNvSpPr txBox="1"/>
          <p:nvPr>
            <p:ph type="title"/>
          </p:nvPr>
        </p:nvSpPr>
        <p:spPr>
          <a:xfrm>
            <a:off x="2242800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Семантические теги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43883b7ed4_0_128"/>
          <p:cNvSpPr txBox="1"/>
          <p:nvPr>
            <p:ph type="title"/>
          </p:nvPr>
        </p:nvSpPr>
        <p:spPr>
          <a:xfrm>
            <a:off x="2242800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Финальный опрос с актуализацией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3883b7ed4_0_132"/>
          <p:cNvSpPr txBox="1"/>
          <p:nvPr/>
        </p:nvSpPr>
        <p:spPr>
          <a:xfrm>
            <a:off x="3820650" y="2682450"/>
            <a:ext cx="45507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rgbClr val="212529"/>
                </a:solidFill>
                <a:highlight>
                  <a:srgbClr val="FFFFFF"/>
                </a:highlight>
              </a:rPr>
              <a:t>Какие из компонентов, участвующих в процессе доставки веб-страницы пользователю, должны «знать» HTML, то есть понимать и обрабатывать документы на языке HTML?</a:t>
            </a:r>
            <a:endParaRPr sz="19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43883b7ed4_0_139"/>
          <p:cNvSpPr txBox="1"/>
          <p:nvPr/>
        </p:nvSpPr>
        <p:spPr>
          <a:xfrm>
            <a:off x="3820650" y="2976575"/>
            <a:ext cx="4550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rgbClr val="212529"/>
                </a:solidFill>
                <a:highlight>
                  <a:srgbClr val="FFFFFF"/>
                </a:highlight>
              </a:rPr>
              <a:t>Является ли текущая презентация </a:t>
            </a:r>
            <a:r>
              <a:rPr lang="ru-RU" sz="1700">
                <a:solidFill>
                  <a:srgbClr val="212529"/>
                </a:solidFill>
                <a:highlight>
                  <a:srgbClr val="FFFFFF"/>
                </a:highlight>
              </a:rPr>
              <a:t>HTML-страницей?</a:t>
            </a:r>
            <a:endParaRPr sz="17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43883b7ed4_0_144"/>
          <p:cNvSpPr txBox="1"/>
          <p:nvPr/>
        </p:nvSpPr>
        <p:spPr>
          <a:xfrm>
            <a:off x="3820650" y="2976575"/>
            <a:ext cx="4550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rgbClr val="212529"/>
                </a:solidFill>
                <a:highlight>
                  <a:srgbClr val="FFFFFF"/>
                </a:highlight>
              </a:rPr>
              <a:t>Зачем нужна семантическая вёрстка?</a:t>
            </a:r>
            <a:endParaRPr sz="17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43883b7ed4_0_149"/>
          <p:cNvSpPr txBox="1"/>
          <p:nvPr/>
        </p:nvSpPr>
        <p:spPr>
          <a:xfrm>
            <a:off x="3820650" y="2976575"/>
            <a:ext cx="45507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700">
                <a:solidFill>
                  <a:srgbClr val="212529"/>
                </a:solidFill>
                <a:highlight>
                  <a:srgbClr val="FFFFFF"/>
                </a:highlight>
              </a:rPr>
              <a:t>Можно ли расположить несколько элементов nav на странице?</a:t>
            </a:r>
            <a:endParaRPr sz="17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3883b7ed4_0_154"/>
          <p:cNvSpPr txBox="1"/>
          <p:nvPr/>
        </p:nvSpPr>
        <p:spPr>
          <a:xfrm>
            <a:off x="3820650" y="2976575"/>
            <a:ext cx="45507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700">
                <a:solidFill>
                  <a:srgbClr val="212529"/>
                </a:solidFill>
                <a:highlight>
                  <a:srgbClr val="FFFFFF"/>
                </a:highlight>
              </a:rPr>
              <a:t>Можно ли вкладывать семантические элементы друг в друга?</a:t>
            </a:r>
            <a:endParaRPr sz="17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3883b7ed4_0_159"/>
          <p:cNvSpPr txBox="1"/>
          <p:nvPr/>
        </p:nvSpPr>
        <p:spPr>
          <a:xfrm>
            <a:off x="3820650" y="2976575"/>
            <a:ext cx="45507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700">
                <a:solidFill>
                  <a:srgbClr val="212529"/>
                </a:solidFill>
                <a:highlight>
                  <a:srgbClr val="FFFFFF"/>
                </a:highlight>
              </a:rPr>
              <a:t>В чём разница между якорями и ссылками?</a:t>
            </a:r>
            <a:endParaRPr sz="17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43883b7ed4_0_163"/>
          <p:cNvSpPr txBox="1"/>
          <p:nvPr/>
        </p:nvSpPr>
        <p:spPr>
          <a:xfrm>
            <a:off x="3820650" y="2976575"/>
            <a:ext cx="45507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700">
                <a:solidFill>
                  <a:srgbClr val="212529"/>
                </a:solidFill>
                <a:highlight>
                  <a:srgbClr val="FFFFFF"/>
                </a:highlight>
              </a:rPr>
              <a:t>В чём разница между якорями и ссылками?</a:t>
            </a:r>
            <a:endParaRPr sz="17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3883b7ed4_0_0"/>
          <p:cNvSpPr txBox="1"/>
          <p:nvPr>
            <p:ph idx="1" type="body"/>
          </p:nvPr>
        </p:nvSpPr>
        <p:spPr>
          <a:xfrm>
            <a:off x="690880" y="1825625"/>
            <a:ext cx="1081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ru-RU" sz="3100"/>
              <a:t>научимся прописывать атрибуты, использовать и гуглить их</a:t>
            </a:r>
            <a:endParaRPr sz="31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ru-RU" sz="3100"/>
              <a:t>поймем разницу между относительными и абсолютными ссылками</a:t>
            </a:r>
            <a:endParaRPr sz="31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ru-RU" sz="3100"/>
              <a:t>научимся делать навигацию по сайту при помощи id</a:t>
            </a:r>
            <a:endParaRPr sz="31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ru-RU" sz="3100"/>
              <a:t>научимся использовать теги для форматирования текста</a:t>
            </a:r>
            <a:endParaRPr sz="31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ru-RU" sz="3100"/>
              <a:t>использовать валидаторы</a:t>
            </a:r>
            <a:endParaRPr sz="31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ru-RU" sz="3100"/>
              <a:t>а ещё верстать формы</a:t>
            </a:r>
            <a:endParaRPr sz="3100"/>
          </a:p>
        </p:txBody>
      </p:sp>
      <p:sp>
        <p:nvSpPr>
          <p:cNvPr id="122" name="Google Shape;122;g143883b7ed4_0_0"/>
          <p:cNvSpPr txBox="1"/>
          <p:nvPr>
            <p:ph type="title"/>
          </p:nvPr>
        </p:nvSpPr>
        <p:spPr>
          <a:xfrm>
            <a:off x="706120" y="533400"/>
            <a:ext cx="10800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ru-RU"/>
              <a:t>Что получим?</a:t>
            </a:r>
            <a:endParaRPr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3883b7ed4_0_167"/>
          <p:cNvSpPr txBox="1"/>
          <p:nvPr>
            <p:ph type="ctrTitle"/>
          </p:nvPr>
        </p:nvSpPr>
        <p:spPr>
          <a:xfrm>
            <a:off x="1780650" y="1736225"/>
            <a:ext cx="8630700" cy="3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5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Как себя чувствуете?</a:t>
            </a:r>
            <a:endParaRPr sz="5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16" name="Google Shape;316;g143883b7ed4_0_167"/>
          <p:cNvSpPr txBox="1"/>
          <p:nvPr>
            <p:ph idx="1" type="subTitle"/>
          </p:nvPr>
        </p:nvSpPr>
        <p:spPr>
          <a:xfrm>
            <a:off x="3510600" y="5149850"/>
            <a:ext cx="5323200" cy="20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/>
              <a:t>Отправьте реакцию в Zoom</a:t>
            </a:r>
            <a:endParaRPr sz="3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3883b7ed4_0_172"/>
          <p:cNvSpPr txBox="1"/>
          <p:nvPr>
            <p:ph type="ctrTitle"/>
          </p:nvPr>
        </p:nvSpPr>
        <p:spPr>
          <a:xfrm>
            <a:off x="1780650" y="1736225"/>
            <a:ext cx="8630700" cy="3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5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Всем большое спасибо за занятие!</a:t>
            </a:r>
            <a:endParaRPr sz="5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22" name="Google Shape;322;g143883b7ed4_0_172"/>
          <p:cNvSpPr txBox="1"/>
          <p:nvPr>
            <p:ph idx="1" type="subTitle"/>
          </p:nvPr>
        </p:nvSpPr>
        <p:spPr>
          <a:xfrm>
            <a:off x="3012600" y="4455500"/>
            <a:ext cx="6166800" cy="20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/>
              <a:t>материалы уже в чате, </a:t>
            </a:r>
            <a:br>
              <a:rPr lang="ru-RU" sz="3000"/>
            </a:br>
            <a:r>
              <a:rPr lang="ru-RU" sz="3000"/>
              <a:t>домашняя работа на CORE, 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/>
              <a:t>а проверяющий преподаватель на низком старте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0cd0c1657_0_1"/>
          <p:cNvSpPr txBox="1"/>
          <p:nvPr>
            <p:ph type="title"/>
          </p:nvPr>
        </p:nvSpPr>
        <p:spPr>
          <a:xfrm>
            <a:off x="2242800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Атрибуты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3883b7ed4_0_13"/>
          <p:cNvSpPr txBox="1"/>
          <p:nvPr>
            <p:ph idx="1" type="body"/>
          </p:nvPr>
        </p:nvSpPr>
        <p:spPr>
          <a:xfrm>
            <a:off x="690880" y="1825625"/>
            <a:ext cx="1081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500"/>
              <a:buChar char="-"/>
            </a:pPr>
            <a:r>
              <a:rPr lang="ru-RU" sz="2500">
                <a:solidFill>
                  <a:srgbClr val="212529"/>
                </a:solidFill>
                <a:highlight>
                  <a:srgbClr val="FFFFFF"/>
                </a:highlight>
              </a:rPr>
              <a:t>Страница состоит из </a:t>
            </a:r>
            <a:r>
              <a:rPr b="1" lang="ru-RU" sz="2500">
                <a:solidFill>
                  <a:srgbClr val="212529"/>
                </a:solidFill>
                <a:highlight>
                  <a:srgbClr val="FFFFFF"/>
                </a:highlight>
              </a:rPr>
              <a:t>элементов</a:t>
            </a:r>
            <a:r>
              <a:rPr lang="ru-RU" sz="2500">
                <a:solidFill>
                  <a:srgbClr val="212529"/>
                </a:solidFill>
                <a:highlight>
                  <a:srgbClr val="FFFFFF"/>
                </a:highlight>
              </a:rPr>
              <a:t>.</a:t>
            </a:r>
            <a:endParaRPr sz="2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500"/>
              <a:buChar char="-"/>
            </a:pPr>
            <a:r>
              <a:rPr lang="ru-RU" sz="2500">
                <a:solidFill>
                  <a:srgbClr val="212529"/>
                </a:solidFill>
                <a:highlight>
                  <a:srgbClr val="FFFFFF"/>
                </a:highlight>
              </a:rPr>
              <a:t>Элемент — это набор из </a:t>
            </a:r>
            <a:r>
              <a:rPr b="1" lang="ru-RU" sz="2500">
                <a:solidFill>
                  <a:srgbClr val="212529"/>
                </a:solidFill>
                <a:highlight>
                  <a:srgbClr val="FFFFFF"/>
                </a:highlight>
              </a:rPr>
              <a:t>тегов</a:t>
            </a:r>
            <a:r>
              <a:rPr lang="ru-RU" sz="2500">
                <a:solidFill>
                  <a:srgbClr val="212529"/>
                </a:solidFill>
                <a:highlight>
                  <a:srgbClr val="FFFFFF"/>
                </a:highlight>
              </a:rPr>
              <a:t> и </a:t>
            </a:r>
            <a:r>
              <a:rPr b="1" lang="ru-RU" sz="2500">
                <a:solidFill>
                  <a:srgbClr val="212529"/>
                </a:solidFill>
                <a:highlight>
                  <a:srgbClr val="FFFFFF"/>
                </a:highlight>
              </a:rPr>
              <a:t>содержания</a:t>
            </a:r>
            <a:r>
              <a:rPr lang="ru-RU" sz="2500">
                <a:solidFill>
                  <a:srgbClr val="212529"/>
                </a:solidFill>
                <a:highlight>
                  <a:srgbClr val="FFFFFF"/>
                </a:highlight>
              </a:rPr>
              <a:t>.</a:t>
            </a:r>
            <a:endParaRPr sz="2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Char char="-"/>
            </a:pPr>
            <a:r>
              <a:rPr lang="ru-RU" sz="2500">
                <a:solidFill>
                  <a:srgbClr val="212529"/>
                </a:solidFill>
                <a:highlight>
                  <a:srgbClr val="FFFFFF"/>
                </a:highlight>
              </a:rPr>
              <a:t>Теги чаще всего идут парами: </a:t>
            </a:r>
            <a:r>
              <a:rPr b="1" lang="ru-RU" sz="2500">
                <a:solidFill>
                  <a:srgbClr val="212529"/>
                </a:solidFill>
                <a:highlight>
                  <a:srgbClr val="FFFFFF"/>
                </a:highlight>
              </a:rPr>
              <a:t>открывающий</a:t>
            </a:r>
            <a:r>
              <a:rPr lang="ru-RU" sz="2500">
                <a:solidFill>
                  <a:srgbClr val="212529"/>
                </a:solidFill>
                <a:highlight>
                  <a:srgbClr val="FFFFFF"/>
                </a:highlight>
              </a:rPr>
              <a:t> (</a:t>
            </a:r>
            <a:r>
              <a:rPr lang="ru-RU" sz="2350">
                <a:solidFill>
                  <a:srgbClr val="212529"/>
                </a:solidFill>
                <a:highlight>
                  <a:srgbClr val="FFFFFF"/>
                </a:highlight>
              </a:rPr>
              <a:t>&lt;tag&gt;</a:t>
            </a:r>
            <a:r>
              <a:rPr lang="ru-RU" sz="2500">
                <a:solidFill>
                  <a:srgbClr val="212529"/>
                </a:solidFill>
                <a:highlight>
                  <a:srgbClr val="FFFFFF"/>
                </a:highlight>
              </a:rPr>
              <a:t>) и </a:t>
            </a:r>
            <a:r>
              <a:rPr b="1" lang="ru-RU" sz="2500">
                <a:solidFill>
                  <a:srgbClr val="212529"/>
                </a:solidFill>
                <a:highlight>
                  <a:srgbClr val="FFFFFF"/>
                </a:highlight>
              </a:rPr>
              <a:t>закрывающий</a:t>
            </a:r>
            <a:r>
              <a:rPr lang="ru-RU" sz="2500">
                <a:solidFill>
                  <a:srgbClr val="212529"/>
                </a:solidFill>
                <a:highlight>
                  <a:srgbClr val="FFFFFF"/>
                </a:highlight>
              </a:rPr>
              <a:t> (</a:t>
            </a:r>
            <a:r>
              <a:rPr lang="ru-RU" sz="2350">
                <a:solidFill>
                  <a:srgbClr val="212529"/>
                </a:solidFill>
                <a:highlight>
                  <a:srgbClr val="FFFFFF"/>
                </a:highlight>
              </a:rPr>
              <a:t>&lt;/tag&gt;</a:t>
            </a:r>
            <a:r>
              <a:rPr lang="ru-RU" sz="2500">
                <a:solidFill>
                  <a:srgbClr val="212529"/>
                </a:solidFill>
                <a:highlight>
                  <a:srgbClr val="FFFFFF"/>
                </a:highlight>
              </a:rPr>
              <a:t>). Между ними находится то, что попадает под действие этого тега.</a:t>
            </a:r>
            <a:endParaRPr sz="2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500"/>
              <a:buChar char="-"/>
            </a:pPr>
            <a:r>
              <a:rPr lang="ru-RU" sz="2500">
                <a:solidFill>
                  <a:srgbClr val="212529"/>
                </a:solidFill>
                <a:highlight>
                  <a:srgbClr val="FFFFFF"/>
                </a:highlight>
              </a:rPr>
              <a:t>Открывающий тег может содержать дополнительную информацию — </a:t>
            </a:r>
            <a:r>
              <a:rPr b="1" lang="ru-RU" sz="2500">
                <a:solidFill>
                  <a:srgbClr val="212529"/>
                </a:solidFill>
                <a:highlight>
                  <a:srgbClr val="FFFFFF"/>
                </a:highlight>
              </a:rPr>
              <a:t>атрибуты</a:t>
            </a:r>
            <a:r>
              <a:rPr lang="ru-RU" sz="2500">
                <a:solidFill>
                  <a:srgbClr val="212529"/>
                </a:solidFill>
                <a:highlight>
                  <a:srgbClr val="FFFFFF"/>
                </a:highlight>
              </a:rPr>
              <a:t> и </a:t>
            </a:r>
            <a:r>
              <a:rPr b="1" lang="ru-RU" sz="2500">
                <a:solidFill>
                  <a:srgbClr val="212529"/>
                </a:solidFill>
                <a:highlight>
                  <a:srgbClr val="FFFFFF"/>
                </a:highlight>
              </a:rPr>
              <a:t>значения</a:t>
            </a:r>
            <a:r>
              <a:rPr lang="ru-RU" sz="2500">
                <a:solidFill>
                  <a:srgbClr val="212529"/>
                </a:solidFill>
                <a:highlight>
                  <a:srgbClr val="FFFFFF"/>
                </a:highlight>
              </a:rPr>
              <a:t> атрибутов. Атрибуты позволяют «настроить» тег.</a:t>
            </a:r>
            <a:endParaRPr sz="2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  <p:sp>
        <p:nvSpPr>
          <p:cNvPr id="133" name="Google Shape;133;g143883b7ed4_0_13"/>
          <p:cNvSpPr txBox="1"/>
          <p:nvPr>
            <p:ph type="title"/>
          </p:nvPr>
        </p:nvSpPr>
        <p:spPr>
          <a:xfrm>
            <a:off x="706120" y="533400"/>
            <a:ext cx="10800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ru-RU"/>
              <a:t>Вкратце: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2223" y="522262"/>
            <a:ext cx="1379165" cy="1379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338" y="1103115"/>
            <a:ext cx="11181727" cy="4651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3883b7ed4_0_19"/>
          <p:cNvSpPr txBox="1"/>
          <p:nvPr>
            <p:ph type="title"/>
          </p:nvPr>
        </p:nvSpPr>
        <p:spPr>
          <a:xfrm>
            <a:off x="2242800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Глобальные атрибуты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3883b7ed4_0_23"/>
          <p:cNvSpPr txBox="1"/>
          <p:nvPr>
            <p:ph idx="1" type="body"/>
          </p:nvPr>
        </p:nvSpPr>
        <p:spPr>
          <a:xfrm>
            <a:off x="690880" y="1825625"/>
            <a:ext cx="1081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/>
              <a:t>Существует категория атрибутов, которые можно добавить ко всем элементам, давайте рассмотрим некоторые из них</a:t>
            </a:r>
            <a:endParaRPr sz="4400"/>
          </a:p>
        </p:txBody>
      </p:sp>
      <p:sp>
        <p:nvSpPr>
          <p:cNvPr id="150" name="Google Shape;150;g143883b7ed4_0_23"/>
          <p:cNvSpPr txBox="1"/>
          <p:nvPr>
            <p:ph type="title"/>
          </p:nvPr>
        </p:nvSpPr>
        <p:spPr>
          <a:xfrm>
            <a:off x="706120" y="533400"/>
            <a:ext cx="10800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ru-RU"/>
              <a:t>Вкратце: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tshu_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2020-10-27T12:34:32Z</dcterms:created>
  <dc:creator>Artem Zholobov</dc:creator>
</cp:coreProperties>
</file>