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12192000"/>
  <p:notesSz cx="6858000" cy="9144000"/>
  <p:embeddedFontLst>
    <p:embeddedFont>
      <p:font typeface="Proxima Nova"/>
      <p:regular r:id="rId41"/>
      <p:bold r:id="rId42"/>
      <p:italic r:id="rId43"/>
      <p:boldItalic r:id="rId44"/>
    </p:embeddedFont>
    <p:embeddedFont>
      <p:font typeface="Proxima Nova Semibold"/>
      <p:regular r:id="rId45"/>
      <p:bold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80">
          <p15:clr>
            <a:srgbClr val="A4A3A4"/>
          </p15:clr>
        </p15:guide>
        <p15:guide id="2" pos="1488">
          <p15:clr>
            <a:srgbClr val="A4A3A4"/>
          </p15:clr>
        </p15:guide>
        <p15:guide id="3" pos="6192">
          <p15:clr>
            <a:srgbClr val="9AA0A6"/>
          </p15:clr>
        </p15:guide>
        <p15:guide id="4" orient="horz" pos="3244">
          <p15:clr>
            <a:srgbClr val="9AA0A6"/>
          </p15:clr>
        </p15:guide>
        <p15:guide id="5" pos="654">
          <p15:clr>
            <a:srgbClr val="9AA0A6"/>
          </p15:clr>
        </p15:guide>
        <p15:guide id="6" orient="horz" pos="2098">
          <p15:clr>
            <a:srgbClr val="9AA0A6"/>
          </p15:clr>
        </p15:guide>
        <p15:guide id="7" pos="3888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48" roundtripDataSignature="AMtx7mg6job97gixvg/TBIDoQlqZEN8c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80" orient="horz"/>
        <p:guide pos="1488"/>
        <p:guide pos="6192"/>
        <p:guide pos="3244" orient="horz"/>
        <p:guide pos="654"/>
        <p:guide pos="2098" orient="horz"/>
        <p:guide pos="38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ProximaNova-bold.fntdata"/><Relationship Id="rId41" Type="http://schemas.openxmlformats.org/officeDocument/2006/relationships/font" Target="fonts/ProximaNova-regular.fntdata"/><Relationship Id="rId22" Type="http://schemas.openxmlformats.org/officeDocument/2006/relationships/slide" Target="slides/slide17.xml"/><Relationship Id="rId44" Type="http://schemas.openxmlformats.org/officeDocument/2006/relationships/font" Target="fonts/ProximaNova-boldItalic.fntdata"/><Relationship Id="rId21" Type="http://schemas.openxmlformats.org/officeDocument/2006/relationships/slide" Target="slides/slide16.xml"/><Relationship Id="rId43" Type="http://schemas.openxmlformats.org/officeDocument/2006/relationships/font" Target="fonts/ProximaNova-italic.fntdata"/><Relationship Id="rId24" Type="http://schemas.openxmlformats.org/officeDocument/2006/relationships/slide" Target="slides/slide19.xml"/><Relationship Id="rId46" Type="http://schemas.openxmlformats.org/officeDocument/2006/relationships/font" Target="fonts/ProximaNovaSemibold-bold.fntdata"/><Relationship Id="rId23" Type="http://schemas.openxmlformats.org/officeDocument/2006/relationships/slide" Target="slides/slide18.xml"/><Relationship Id="rId45" Type="http://schemas.openxmlformats.org/officeDocument/2006/relationships/font" Target="fonts/ProximaNova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customschemas.google.com/relationships/presentationmetadata" Target="metadata"/><Relationship Id="rId25" Type="http://schemas.openxmlformats.org/officeDocument/2006/relationships/slide" Target="slides/slide20.xml"/><Relationship Id="rId47" Type="http://schemas.openxmlformats.org/officeDocument/2006/relationships/font" Target="fonts/ProximaNovaSemibold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4885cb81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gf4885cb81b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463aebc9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14463aebc95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4885cb81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f4885cb81b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410636a5b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14410636a5b_2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410636a5b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g14410636a5b_2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463aebc9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14463aebc95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4410636a5b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g14410636a5b_2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4463aebc9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g14463aebc95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463aebc9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g14463aebc95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4463aebc9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g14463aebc95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4885cb81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gf4885cb81b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463aebc9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14463aebc95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463aebc9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g14463aebc95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463aebc9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g14463aebc95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4463aebc9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g14463aebc95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3883b7ed4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143883b7ed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463aebc9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g14463aebc95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4410636a5b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g14410636a5b_2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e0357c9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gfe0357c9b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4463aebc9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g14463aebc95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4463aebc9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g14463aebc95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39aed1e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g1439aed1e0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463aebc9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g14463aebc95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463aebc9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g14463aebc95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463aebc9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g14463aebc95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4410636a5b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g14410636a5b_2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3883b7ed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1" name="Google Shape;281;g143883b7ed4_0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3883b7ed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g143883b7ed4_0_1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4885cb81b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f4885cb81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3883b7ed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43883b7e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0cd0c16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g130cd0c1657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3883b7ed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g143883b7ed4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3883b7ed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g143883b7ed4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463aebc9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14463aebc95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">
  <p:cSld name="1_Cover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74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" name="Google Shape;9;p74"/>
          <p:cNvSpPr txBox="1"/>
          <p:nvPr>
            <p:ph type="ctrTitle"/>
          </p:nvPr>
        </p:nvSpPr>
        <p:spPr>
          <a:xfrm>
            <a:off x="685800" y="646678"/>
            <a:ext cx="5323115" cy="31887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74"/>
          <p:cNvSpPr txBox="1"/>
          <p:nvPr>
            <p:ph idx="1" type="subTitle"/>
          </p:nvPr>
        </p:nvSpPr>
        <p:spPr>
          <a:xfrm>
            <a:off x="685800" y="3927475"/>
            <a:ext cx="5323115" cy="2042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4"/>
          <p:cNvSpPr/>
          <p:nvPr>
            <p:ph idx="2" type="pic"/>
          </p:nvPr>
        </p:nvSpPr>
        <p:spPr>
          <a:xfrm>
            <a:off x="6183085" y="646678"/>
            <a:ext cx="5323115" cy="5323115"/>
          </a:xfrm>
          <a:prstGeom prst="rect">
            <a:avLst/>
          </a:prstGeom>
          <a:noFill/>
          <a:ln>
            <a:noFill/>
          </a:ln>
        </p:spPr>
      </p:sp>
      <p:pic>
        <p:nvPicPr>
          <p:cNvPr descr="Изображение выглядит как тарелка, рисунок&#10;&#10;Автоматически созданное описание" id="12" name="Google Shape;12;p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46678"/>
            <a:ext cx="881333" cy="885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_4">
  <p:cSld name="Numbers_4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7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0" name="Google Shape;80;p57"/>
          <p:cNvSpPr txBox="1"/>
          <p:nvPr>
            <p:ph type="title"/>
          </p:nvPr>
        </p:nvSpPr>
        <p:spPr>
          <a:xfrm>
            <a:off x="706120" y="533400"/>
            <a:ext cx="1080008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57"/>
          <p:cNvSpPr txBox="1"/>
          <p:nvPr>
            <p:ph idx="1" type="body"/>
          </p:nvPr>
        </p:nvSpPr>
        <p:spPr>
          <a:xfrm>
            <a:off x="706120" y="27432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57"/>
          <p:cNvSpPr txBox="1"/>
          <p:nvPr>
            <p:ph idx="2" type="body"/>
          </p:nvPr>
        </p:nvSpPr>
        <p:spPr>
          <a:xfrm>
            <a:off x="706120" y="19812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57"/>
          <p:cNvSpPr txBox="1"/>
          <p:nvPr>
            <p:ph idx="3" type="body"/>
          </p:nvPr>
        </p:nvSpPr>
        <p:spPr>
          <a:xfrm>
            <a:off x="706120" y="48768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57"/>
          <p:cNvSpPr txBox="1"/>
          <p:nvPr>
            <p:ph idx="4" type="body"/>
          </p:nvPr>
        </p:nvSpPr>
        <p:spPr>
          <a:xfrm>
            <a:off x="706120" y="41148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57"/>
          <p:cNvSpPr txBox="1"/>
          <p:nvPr>
            <p:ph idx="5" type="body"/>
          </p:nvPr>
        </p:nvSpPr>
        <p:spPr>
          <a:xfrm>
            <a:off x="3437445" y="27432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57"/>
          <p:cNvSpPr txBox="1"/>
          <p:nvPr>
            <p:ph idx="6" type="body"/>
          </p:nvPr>
        </p:nvSpPr>
        <p:spPr>
          <a:xfrm>
            <a:off x="3437445" y="19812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57"/>
          <p:cNvSpPr txBox="1"/>
          <p:nvPr>
            <p:ph idx="7" type="body"/>
          </p:nvPr>
        </p:nvSpPr>
        <p:spPr>
          <a:xfrm>
            <a:off x="3437445" y="48768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57"/>
          <p:cNvSpPr txBox="1"/>
          <p:nvPr>
            <p:ph idx="8" type="body"/>
          </p:nvPr>
        </p:nvSpPr>
        <p:spPr>
          <a:xfrm>
            <a:off x="3437445" y="41148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57"/>
          <p:cNvSpPr txBox="1"/>
          <p:nvPr>
            <p:ph idx="9" type="body"/>
          </p:nvPr>
        </p:nvSpPr>
        <p:spPr>
          <a:xfrm>
            <a:off x="6180645" y="27432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57"/>
          <p:cNvSpPr txBox="1"/>
          <p:nvPr>
            <p:ph idx="13" type="body"/>
          </p:nvPr>
        </p:nvSpPr>
        <p:spPr>
          <a:xfrm>
            <a:off x="6180645" y="19812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57"/>
          <p:cNvSpPr txBox="1"/>
          <p:nvPr>
            <p:ph idx="14" type="body"/>
          </p:nvPr>
        </p:nvSpPr>
        <p:spPr>
          <a:xfrm>
            <a:off x="6180645" y="48768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57"/>
          <p:cNvSpPr txBox="1"/>
          <p:nvPr>
            <p:ph idx="15" type="body"/>
          </p:nvPr>
        </p:nvSpPr>
        <p:spPr>
          <a:xfrm>
            <a:off x="6180645" y="41148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57"/>
          <p:cNvSpPr txBox="1"/>
          <p:nvPr>
            <p:ph idx="16" type="body"/>
          </p:nvPr>
        </p:nvSpPr>
        <p:spPr>
          <a:xfrm>
            <a:off x="8923845" y="27432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57"/>
          <p:cNvSpPr txBox="1"/>
          <p:nvPr>
            <p:ph idx="17" type="body"/>
          </p:nvPr>
        </p:nvSpPr>
        <p:spPr>
          <a:xfrm>
            <a:off x="8923845" y="19812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57"/>
          <p:cNvSpPr txBox="1"/>
          <p:nvPr>
            <p:ph idx="18" type="body"/>
          </p:nvPr>
        </p:nvSpPr>
        <p:spPr>
          <a:xfrm>
            <a:off x="8923845" y="48768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57"/>
          <p:cNvSpPr txBox="1"/>
          <p:nvPr>
            <p:ph idx="19" type="body"/>
          </p:nvPr>
        </p:nvSpPr>
        <p:spPr>
          <a:xfrm>
            <a:off x="8923845" y="41148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&#10;&#10;Description automatically generated" id="97" name="Google Shape;97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1">
  <p:cSld name="Text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5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" name="Google Shape;15;p45"/>
          <p:cNvSpPr txBox="1"/>
          <p:nvPr>
            <p:ph idx="1" type="body"/>
          </p:nvPr>
        </p:nvSpPr>
        <p:spPr>
          <a:xfrm>
            <a:off x="690880" y="1825625"/>
            <a:ext cx="1081532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&#10;&#10;Description automatically generated" id="16" name="Google Shape;16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5"/>
          <p:cNvSpPr txBox="1"/>
          <p:nvPr>
            <p:ph type="title"/>
          </p:nvPr>
        </p:nvSpPr>
        <p:spPr>
          <a:xfrm>
            <a:off x="706120" y="533400"/>
            <a:ext cx="1080008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5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_1">
  <p:cSld name="1_Picture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5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0" name="Google Shape;20;p75"/>
          <p:cNvSpPr txBox="1"/>
          <p:nvPr>
            <p:ph type="title"/>
          </p:nvPr>
        </p:nvSpPr>
        <p:spPr>
          <a:xfrm>
            <a:off x="706120" y="1219200"/>
            <a:ext cx="439928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75"/>
          <p:cNvSpPr/>
          <p:nvPr>
            <p:ph idx="2" type="pic"/>
          </p:nvPr>
        </p:nvSpPr>
        <p:spPr>
          <a:xfrm>
            <a:off x="6172200" y="457201"/>
            <a:ext cx="5334000" cy="5403850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75"/>
          <p:cNvSpPr txBox="1"/>
          <p:nvPr>
            <p:ph idx="1" type="body"/>
          </p:nvPr>
        </p:nvSpPr>
        <p:spPr>
          <a:xfrm>
            <a:off x="706120" y="2819400"/>
            <a:ext cx="4399280" cy="3041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Logo&#10;&#10;Description automatically generated" id="23" name="Google Shape;23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7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6" name="Google Shape;26;p47"/>
          <p:cNvSpPr txBox="1"/>
          <p:nvPr>
            <p:ph type="ctrTitle"/>
          </p:nvPr>
        </p:nvSpPr>
        <p:spPr>
          <a:xfrm>
            <a:off x="685800" y="1447800"/>
            <a:ext cx="8077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7"/>
          <p:cNvSpPr txBox="1"/>
          <p:nvPr>
            <p:ph idx="1" type="subTitle"/>
          </p:nvPr>
        </p:nvSpPr>
        <p:spPr>
          <a:xfrm>
            <a:off x="685800" y="3927475"/>
            <a:ext cx="9906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&#10;&#10;Description automatically generated" id="28" name="Google Shape;28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_3">
  <p:cSld name="1_Picture_3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8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1" name="Google Shape;31;p78"/>
          <p:cNvSpPr/>
          <p:nvPr>
            <p:ph idx="2" type="pic"/>
          </p:nvPr>
        </p:nvSpPr>
        <p:spPr>
          <a:xfrm>
            <a:off x="0" y="1"/>
            <a:ext cx="12192000" cy="52578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78"/>
          <p:cNvSpPr txBox="1"/>
          <p:nvPr>
            <p:ph idx="1" type="body"/>
          </p:nvPr>
        </p:nvSpPr>
        <p:spPr>
          <a:xfrm>
            <a:off x="706120" y="5495926"/>
            <a:ext cx="1080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Logo&#10;&#10;Description automatically generated" id="33" name="Google Shape;33;p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2">
  <p:cSld name="Text_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3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53"/>
          <p:cNvSpPr txBox="1"/>
          <p:nvPr>
            <p:ph idx="1" type="body"/>
          </p:nvPr>
        </p:nvSpPr>
        <p:spPr>
          <a:xfrm>
            <a:off x="690880" y="1825625"/>
            <a:ext cx="532892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3"/>
          <p:cNvSpPr txBox="1"/>
          <p:nvPr>
            <p:ph idx="2" type="body"/>
          </p:nvPr>
        </p:nvSpPr>
        <p:spPr>
          <a:xfrm>
            <a:off x="6189156" y="1825625"/>
            <a:ext cx="532892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&#10;&#10;Description automatically generated" id="38" name="Google Shape;38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3"/>
          <p:cNvSpPr txBox="1"/>
          <p:nvPr>
            <p:ph type="title"/>
          </p:nvPr>
        </p:nvSpPr>
        <p:spPr>
          <a:xfrm>
            <a:off x="706120" y="533400"/>
            <a:ext cx="1080008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_1">
  <p:cSld name="Number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4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2" name="Google Shape;42;p54"/>
          <p:cNvSpPr txBox="1"/>
          <p:nvPr>
            <p:ph type="title"/>
          </p:nvPr>
        </p:nvSpPr>
        <p:spPr>
          <a:xfrm>
            <a:off x="706120" y="533400"/>
            <a:ext cx="439928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54"/>
          <p:cNvSpPr txBox="1"/>
          <p:nvPr>
            <p:ph idx="1" type="body"/>
          </p:nvPr>
        </p:nvSpPr>
        <p:spPr>
          <a:xfrm>
            <a:off x="706120" y="4260851"/>
            <a:ext cx="257048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4"/>
          <p:cNvSpPr txBox="1"/>
          <p:nvPr>
            <p:ph idx="2" type="body"/>
          </p:nvPr>
        </p:nvSpPr>
        <p:spPr>
          <a:xfrm>
            <a:off x="3449320" y="4260851"/>
            <a:ext cx="257048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4"/>
          <p:cNvSpPr txBox="1"/>
          <p:nvPr>
            <p:ph idx="3" type="body"/>
          </p:nvPr>
        </p:nvSpPr>
        <p:spPr>
          <a:xfrm>
            <a:off x="6192520" y="4260851"/>
            <a:ext cx="257048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54"/>
          <p:cNvSpPr txBox="1"/>
          <p:nvPr>
            <p:ph idx="4" type="body"/>
          </p:nvPr>
        </p:nvSpPr>
        <p:spPr>
          <a:xfrm>
            <a:off x="8940800" y="4260851"/>
            <a:ext cx="257048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54"/>
          <p:cNvSpPr txBox="1"/>
          <p:nvPr>
            <p:ph idx="5" type="body"/>
          </p:nvPr>
        </p:nvSpPr>
        <p:spPr>
          <a:xfrm>
            <a:off x="706120" y="3314699"/>
            <a:ext cx="2570480" cy="702309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4"/>
          <p:cNvSpPr txBox="1"/>
          <p:nvPr>
            <p:ph idx="6" type="body"/>
          </p:nvPr>
        </p:nvSpPr>
        <p:spPr>
          <a:xfrm>
            <a:off x="3449320" y="3314699"/>
            <a:ext cx="2570480" cy="702309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54"/>
          <p:cNvSpPr txBox="1"/>
          <p:nvPr>
            <p:ph idx="7" type="body"/>
          </p:nvPr>
        </p:nvSpPr>
        <p:spPr>
          <a:xfrm>
            <a:off x="6192520" y="3314699"/>
            <a:ext cx="2570480" cy="702309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54"/>
          <p:cNvSpPr txBox="1"/>
          <p:nvPr>
            <p:ph idx="8" type="body"/>
          </p:nvPr>
        </p:nvSpPr>
        <p:spPr>
          <a:xfrm>
            <a:off x="8940800" y="3314699"/>
            <a:ext cx="2570480" cy="702309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&#10;&#10;Description automatically generated" id="51" name="Google Shape;51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_2">
  <p:cSld name="Numbers_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5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4" name="Google Shape;54;p55"/>
          <p:cNvSpPr txBox="1"/>
          <p:nvPr>
            <p:ph type="title"/>
          </p:nvPr>
        </p:nvSpPr>
        <p:spPr>
          <a:xfrm>
            <a:off x="706120" y="533400"/>
            <a:ext cx="439928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55"/>
          <p:cNvSpPr txBox="1"/>
          <p:nvPr>
            <p:ph idx="1" type="body"/>
          </p:nvPr>
        </p:nvSpPr>
        <p:spPr>
          <a:xfrm>
            <a:off x="706120" y="4260851"/>
            <a:ext cx="348488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55"/>
          <p:cNvSpPr txBox="1"/>
          <p:nvPr>
            <p:ph idx="2" type="body"/>
          </p:nvPr>
        </p:nvSpPr>
        <p:spPr>
          <a:xfrm>
            <a:off x="4363720" y="4260851"/>
            <a:ext cx="348488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55"/>
          <p:cNvSpPr txBox="1"/>
          <p:nvPr>
            <p:ph idx="3" type="body"/>
          </p:nvPr>
        </p:nvSpPr>
        <p:spPr>
          <a:xfrm>
            <a:off x="8021320" y="4260851"/>
            <a:ext cx="348488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55"/>
          <p:cNvSpPr txBox="1"/>
          <p:nvPr>
            <p:ph idx="4" type="body"/>
          </p:nvPr>
        </p:nvSpPr>
        <p:spPr>
          <a:xfrm>
            <a:off x="706120" y="3314699"/>
            <a:ext cx="3505200" cy="702309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55"/>
          <p:cNvSpPr txBox="1"/>
          <p:nvPr>
            <p:ph idx="5" type="body"/>
          </p:nvPr>
        </p:nvSpPr>
        <p:spPr>
          <a:xfrm>
            <a:off x="4343400" y="3314698"/>
            <a:ext cx="3505200" cy="702309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55"/>
          <p:cNvSpPr txBox="1"/>
          <p:nvPr>
            <p:ph idx="6" type="body"/>
          </p:nvPr>
        </p:nvSpPr>
        <p:spPr>
          <a:xfrm>
            <a:off x="8005420" y="3314699"/>
            <a:ext cx="3505200" cy="702309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&#10;&#10;Description automatically generated" id="61" name="Google Shape;61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_3">
  <p:cSld name="Numbers_3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6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4" name="Google Shape;64;p56"/>
          <p:cNvSpPr txBox="1"/>
          <p:nvPr>
            <p:ph type="title"/>
          </p:nvPr>
        </p:nvSpPr>
        <p:spPr>
          <a:xfrm>
            <a:off x="706120" y="533400"/>
            <a:ext cx="1080008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56"/>
          <p:cNvSpPr txBox="1"/>
          <p:nvPr>
            <p:ph idx="1" type="body"/>
          </p:nvPr>
        </p:nvSpPr>
        <p:spPr>
          <a:xfrm>
            <a:off x="706120" y="27432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56"/>
          <p:cNvSpPr txBox="1"/>
          <p:nvPr>
            <p:ph idx="2" type="body"/>
          </p:nvPr>
        </p:nvSpPr>
        <p:spPr>
          <a:xfrm>
            <a:off x="4363720" y="27432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56"/>
          <p:cNvSpPr txBox="1"/>
          <p:nvPr>
            <p:ph idx="3" type="body"/>
          </p:nvPr>
        </p:nvSpPr>
        <p:spPr>
          <a:xfrm>
            <a:off x="8021320" y="27432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56"/>
          <p:cNvSpPr txBox="1"/>
          <p:nvPr>
            <p:ph idx="4" type="body"/>
          </p:nvPr>
        </p:nvSpPr>
        <p:spPr>
          <a:xfrm>
            <a:off x="706120" y="1981201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56"/>
          <p:cNvSpPr txBox="1"/>
          <p:nvPr>
            <p:ph idx="5" type="body"/>
          </p:nvPr>
        </p:nvSpPr>
        <p:spPr>
          <a:xfrm>
            <a:off x="4343400" y="1981200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56"/>
          <p:cNvSpPr txBox="1"/>
          <p:nvPr>
            <p:ph idx="6" type="body"/>
          </p:nvPr>
        </p:nvSpPr>
        <p:spPr>
          <a:xfrm>
            <a:off x="8005420" y="1981201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56"/>
          <p:cNvSpPr txBox="1"/>
          <p:nvPr>
            <p:ph idx="7" type="body"/>
          </p:nvPr>
        </p:nvSpPr>
        <p:spPr>
          <a:xfrm>
            <a:off x="706120" y="48768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56"/>
          <p:cNvSpPr txBox="1"/>
          <p:nvPr>
            <p:ph idx="8" type="body"/>
          </p:nvPr>
        </p:nvSpPr>
        <p:spPr>
          <a:xfrm>
            <a:off x="4363720" y="48768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56"/>
          <p:cNvSpPr txBox="1"/>
          <p:nvPr>
            <p:ph idx="9" type="body"/>
          </p:nvPr>
        </p:nvSpPr>
        <p:spPr>
          <a:xfrm>
            <a:off x="8021320" y="48768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56"/>
          <p:cNvSpPr txBox="1"/>
          <p:nvPr>
            <p:ph idx="13" type="body"/>
          </p:nvPr>
        </p:nvSpPr>
        <p:spPr>
          <a:xfrm>
            <a:off x="706120" y="4114801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56"/>
          <p:cNvSpPr txBox="1"/>
          <p:nvPr>
            <p:ph idx="14" type="body"/>
          </p:nvPr>
        </p:nvSpPr>
        <p:spPr>
          <a:xfrm>
            <a:off x="4343400" y="4114800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56"/>
          <p:cNvSpPr txBox="1"/>
          <p:nvPr>
            <p:ph idx="15" type="body"/>
          </p:nvPr>
        </p:nvSpPr>
        <p:spPr>
          <a:xfrm>
            <a:off x="8005420" y="4114801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&#10;&#10;Description automatically generated" id="77" name="Google Shape;77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/>
          <p:nvPr>
            <p:ph idx="12" type="sldNum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codepen.io/latnikou/pen/NWYOLvq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ctrTitle"/>
          </p:nvPr>
        </p:nvSpPr>
        <p:spPr>
          <a:xfrm>
            <a:off x="582723" y="240278"/>
            <a:ext cx="11026500" cy="318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b="1" lang="ru-RU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ru-RU">
                <a:latin typeface="Proxima Nova"/>
                <a:ea typeface="Proxima Nova"/>
                <a:cs typeface="Proxima Nova"/>
                <a:sym typeface="Proxima Nova"/>
              </a:rPr>
              <a:t>CSS Позиционирование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2"/>
          <p:cNvSpPr txBox="1"/>
          <p:nvPr>
            <p:ph idx="1" type="subTitle"/>
          </p:nvPr>
        </p:nvSpPr>
        <p:spPr>
          <a:xfrm>
            <a:off x="582723" y="3753508"/>
            <a:ext cx="5323115" cy="1610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4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Занятие №4</a:t>
            </a:r>
            <a:endParaRPr sz="4000">
              <a:solidFill>
                <a:schemeClr val="dk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4000">
              <a:solidFill>
                <a:schemeClr val="dk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12 августа 2022</a:t>
            </a:r>
            <a:endParaRPr>
              <a:solidFill>
                <a:schemeClr val="dk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4885cb81b_0_88"/>
          <p:cNvSpPr txBox="1"/>
          <p:nvPr>
            <p:ph type="title"/>
          </p:nvPr>
        </p:nvSpPr>
        <p:spPr>
          <a:xfrm>
            <a:off x="706120" y="1219200"/>
            <a:ext cx="4399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Почему?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54" name="Google Shape;154;gf4885cb81b_0_88"/>
          <p:cNvSpPr txBox="1"/>
          <p:nvPr>
            <p:ph idx="1" type="body"/>
          </p:nvPr>
        </p:nvSpPr>
        <p:spPr>
          <a:xfrm>
            <a:off x="706120" y="2819400"/>
            <a:ext cx="4399200" cy="30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/>
              <a:t>Браузеры имеют определенные правила, по которым они выводят элементы на экран. </a:t>
            </a:r>
            <a:br>
              <a:rPr lang="ru-RU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/>
              <a:t>Главным свойством блочных элементов является то, что они занимают всю ширину, поэтому все блочные элементы выводятся друг под другом.</a:t>
            </a:r>
            <a:endParaRPr/>
          </a:p>
        </p:txBody>
      </p:sp>
      <p:pic>
        <p:nvPicPr>
          <p:cNvPr id="155" name="Google Shape;155;gf4885cb81b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4200" y="1779308"/>
            <a:ext cx="4399201" cy="3299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463aebc95_0_9"/>
          <p:cNvSpPr txBox="1"/>
          <p:nvPr>
            <p:ph type="title"/>
          </p:nvPr>
        </p:nvSpPr>
        <p:spPr>
          <a:xfrm>
            <a:off x="706120" y="1219200"/>
            <a:ext cx="4399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Почему?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61" name="Google Shape;161;g14463aebc95_0_9"/>
          <p:cNvSpPr txBox="1"/>
          <p:nvPr>
            <p:ph idx="1" type="body"/>
          </p:nvPr>
        </p:nvSpPr>
        <p:spPr>
          <a:xfrm>
            <a:off x="706120" y="2819400"/>
            <a:ext cx="4399200" cy="30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rgbClr val="212529"/>
                </a:solidFill>
                <a:highlight>
                  <a:srgbClr val="FFFFFF"/>
                </a:highlight>
              </a:rPr>
              <a:t>Помимо блочных элементов в HTML существуют </a:t>
            </a:r>
            <a:r>
              <a:rPr i="1" lang="ru-RU" sz="1400">
                <a:solidFill>
                  <a:srgbClr val="212529"/>
                </a:solidFill>
                <a:highlight>
                  <a:srgbClr val="FFFFFF"/>
                </a:highlight>
              </a:rPr>
              <a:t>строчные элементы</a:t>
            </a:r>
            <a:r>
              <a:rPr lang="ru-RU" sz="1400">
                <a:solidFill>
                  <a:srgbClr val="212529"/>
                </a:solidFill>
                <a:highlight>
                  <a:srgbClr val="FFFFFF"/>
                </a:highlight>
              </a:rPr>
              <a:t>. Главное их отличие в том, что они занимают не всю доступную им ширину, а только ту ширину, которая необходима для отображения контента внутри элемента. Из-за этого несколько идущих подряд строчных элементов будут выведены друг за другом, без переноса строки. Данное поведение также является стандартным для всех браузеров.</a:t>
            </a:r>
            <a:endParaRPr sz="14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rgbClr val="212529"/>
                </a:solidFill>
                <a:highlight>
                  <a:srgbClr val="FFFFFF"/>
                </a:highlight>
              </a:rPr>
              <a:t>Такое поведение можно сравнить с расположением небольших ящиков на полке. Места достаточно, чтобы расположить их в ряд.</a:t>
            </a:r>
            <a:endParaRPr sz="14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/>
          </a:p>
        </p:txBody>
      </p:sp>
      <p:pic>
        <p:nvPicPr>
          <p:cNvPr id="162" name="Google Shape;162;g14463aebc95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2700" y="1514482"/>
            <a:ext cx="5105398" cy="3829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4885cb81b_0_108"/>
          <p:cNvSpPr txBox="1"/>
          <p:nvPr>
            <p:ph type="title"/>
          </p:nvPr>
        </p:nvSpPr>
        <p:spPr>
          <a:xfrm>
            <a:off x="2242800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2200">
                <a:solidFill>
                  <a:srgbClr val="212529"/>
                </a:solidFill>
                <a:highlight>
                  <a:srgbClr val="FFFFFF"/>
                </a:highlight>
              </a:rPr>
              <a:t>Схема, при которой блочные и строчные HTML-элементы выводятся друг за другом в том порядке, в котором они размечены в файле, называется "Нормальный поток документа"</a:t>
            </a:r>
            <a:endParaRPr sz="5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410636a5b_2_17"/>
          <p:cNvSpPr txBox="1"/>
          <p:nvPr>
            <p:ph type="title"/>
          </p:nvPr>
        </p:nvSpPr>
        <p:spPr>
          <a:xfrm>
            <a:off x="706120" y="1219200"/>
            <a:ext cx="4399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Поток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73" name="Google Shape;173;g14410636a5b_2_17"/>
          <p:cNvSpPr txBox="1"/>
          <p:nvPr>
            <p:ph idx="1" type="body"/>
          </p:nvPr>
        </p:nvSpPr>
        <p:spPr>
          <a:xfrm>
            <a:off x="706127" y="2819400"/>
            <a:ext cx="5869200" cy="30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rgbClr val="212529"/>
                </a:solidFill>
                <a:highlight>
                  <a:srgbClr val="FFFFFF"/>
                </a:highlight>
              </a:rPr>
              <a:t>С помощью CSS-правил возможно вывести элемент из нормального потока. Существуют ещё несколько типов потока документа: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200"/>
              <a:buChar char="●"/>
            </a:pPr>
            <a:r>
              <a:rPr i="1" lang="ru-RU" sz="1200">
                <a:solidFill>
                  <a:srgbClr val="212529"/>
                </a:solidFill>
                <a:highlight>
                  <a:srgbClr val="FFFFFF"/>
                </a:highlight>
              </a:rPr>
              <a:t>Плавающий поток</a:t>
            </a:r>
            <a:r>
              <a:rPr lang="ru-RU" sz="1200">
                <a:solidFill>
                  <a:srgbClr val="212529"/>
                </a:solidFill>
                <a:highlight>
                  <a:srgbClr val="FFFFFF"/>
                </a:highlight>
              </a:rPr>
              <a:t>. Создаётся с использованием CSS-свойства </a:t>
            </a:r>
            <a:r>
              <a:rPr lang="ru-RU" sz="1050">
                <a:solidFill>
                  <a:srgbClr val="212529"/>
                </a:solidFill>
                <a:highlight>
                  <a:srgbClr val="FFFFFF"/>
                </a:highlight>
              </a:rPr>
              <a:t>float</a:t>
            </a:r>
            <a:r>
              <a:rPr lang="ru-RU" sz="1200">
                <a:solidFill>
                  <a:srgbClr val="212529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Char char="●"/>
            </a:pPr>
            <a:r>
              <a:rPr i="1" lang="ru-RU" sz="1200">
                <a:solidFill>
                  <a:srgbClr val="212529"/>
                </a:solidFill>
                <a:highlight>
                  <a:srgbClr val="FFFFFF"/>
                </a:highlight>
              </a:rPr>
              <a:t>Поток с абсолютным позиционированием</a:t>
            </a:r>
            <a:r>
              <a:rPr lang="ru-RU" sz="1200">
                <a:solidFill>
                  <a:srgbClr val="212529"/>
                </a:solidFill>
                <a:highlight>
                  <a:srgbClr val="FFFFFF"/>
                </a:highlight>
              </a:rPr>
              <a:t>. Создаётся с использованием свойства </a:t>
            </a:r>
            <a:r>
              <a:rPr lang="ru-RU" sz="1050">
                <a:solidFill>
                  <a:srgbClr val="212529"/>
                </a:solidFill>
                <a:highlight>
                  <a:srgbClr val="FFFFFF"/>
                </a:highlight>
              </a:rPr>
              <a:t>position: absolute</a:t>
            </a:r>
            <a:r>
              <a:rPr lang="ru-RU" sz="1200">
                <a:solidFill>
                  <a:srgbClr val="212529"/>
                </a:solidFill>
                <a:highlight>
                  <a:srgbClr val="FFFFFF"/>
                </a:highlight>
              </a:rPr>
              <a:t>. В следующих уроках мы подробнее его рассмотрим. Сейчас же достаточно знать, что при абсолютном позиционировании элемент "выдёргивается" из потока и его можно разместить в любой части документа.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rgbClr val="212529"/>
                </a:solidFill>
                <a:highlight>
                  <a:srgbClr val="FFFFFF"/>
                </a:highlight>
              </a:rPr>
              <a:t>Комбинирование всех видов потоков, блочных и строчных элементов является основным мотивом при создании любого сайта. Не стоит использовать только один подход, когда доступно множество инструментов, позволяющиx вам удобнее предоставить информацию пользователю.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pic>
        <p:nvPicPr>
          <p:cNvPr id="174" name="Google Shape;174;g14410636a5b_2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995" y="1908152"/>
            <a:ext cx="4055608" cy="304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410636a5b_2_13"/>
          <p:cNvSpPr txBox="1"/>
          <p:nvPr>
            <p:ph type="title"/>
          </p:nvPr>
        </p:nvSpPr>
        <p:spPr>
          <a:xfrm>
            <a:off x="2242800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Относительное позиционирование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463aebc95_0_24"/>
          <p:cNvSpPr txBox="1"/>
          <p:nvPr>
            <p:ph type="title"/>
          </p:nvPr>
        </p:nvSpPr>
        <p:spPr>
          <a:xfrm>
            <a:off x="706120" y="1219200"/>
            <a:ext cx="4399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Относительное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85" name="Google Shape;185;g14463aebc95_0_24"/>
          <p:cNvSpPr txBox="1"/>
          <p:nvPr>
            <p:ph idx="1" type="body"/>
          </p:nvPr>
        </p:nvSpPr>
        <p:spPr>
          <a:xfrm>
            <a:off x="706127" y="2819400"/>
            <a:ext cx="5869200" cy="30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rgbClr val="212529"/>
                </a:solidFill>
                <a:highlight>
                  <a:srgbClr val="FFFFFF"/>
                </a:highlight>
              </a:rPr>
              <a:t>Позиционирование является большим модулем в CSS и позволяет описать, как элемент внутри HTML-документа может быть размещён вне нормального потока документа. Как говорилось ранее, нормальным потоком документа является поток, при котором все элементы выводятся в той последовательности, в которой они заданы внутри HTML-документа.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rgbClr val="212529"/>
                </a:solidFill>
                <a:highlight>
                  <a:srgbClr val="FFFFFF"/>
                </a:highlight>
              </a:rPr>
              <a:t>Одним из часто применяемых видов позиционирования является </a:t>
            </a:r>
            <a:r>
              <a:rPr i="1" lang="ru-RU" sz="1200">
                <a:solidFill>
                  <a:srgbClr val="212529"/>
                </a:solidFill>
                <a:highlight>
                  <a:srgbClr val="FFFFFF"/>
                </a:highlight>
              </a:rPr>
              <a:t>относительное позиционирование</a:t>
            </a:r>
            <a:r>
              <a:rPr lang="ru-RU" sz="1200">
                <a:solidFill>
                  <a:srgbClr val="212529"/>
                </a:solidFill>
                <a:highlight>
                  <a:srgbClr val="FFFFFF"/>
                </a:highlight>
              </a:rPr>
              <a:t>. Главный вопрос, который может возникнуть с самого начала: «Относительно чего будет позиционироваться элемент?». Ответ достаточно простой: относительно своей изначальной позиции. Элемент остаётся в потоке документа, и его место не стараются занять другие элементы.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pic>
        <p:nvPicPr>
          <p:cNvPr id="186" name="Google Shape;186;g14463aebc95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995" y="1908152"/>
            <a:ext cx="4055608" cy="304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410636a5b_2_54"/>
          <p:cNvSpPr txBox="1"/>
          <p:nvPr>
            <p:ph type="title"/>
          </p:nvPr>
        </p:nvSpPr>
        <p:spPr>
          <a:xfrm>
            <a:off x="2242800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Квик-тест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g14463aebc95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175" y="1854200"/>
            <a:ext cx="954405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g14463aebc95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175" y="1854200"/>
            <a:ext cx="954405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g14463aebc95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300" y="1985443"/>
            <a:ext cx="8762999" cy="2887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4885cb81b_0_6"/>
          <p:cNvSpPr txBox="1"/>
          <p:nvPr>
            <p:ph type="ctrTitle"/>
          </p:nvPr>
        </p:nvSpPr>
        <p:spPr>
          <a:xfrm>
            <a:off x="1780650" y="1736225"/>
            <a:ext cx="8630700" cy="3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5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Как себя чувствуете?</a:t>
            </a:r>
            <a:endParaRPr sz="5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09" name="Google Shape;109;gf4885cb81b_0_6"/>
          <p:cNvSpPr txBox="1"/>
          <p:nvPr>
            <p:ph idx="1" type="subTitle"/>
          </p:nvPr>
        </p:nvSpPr>
        <p:spPr>
          <a:xfrm>
            <a:off x="3510600" y="5149850"/>
            <a:ext cx="5323200" cy="20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3000"/>
              <a:t>Отправьте реакцию в Zoom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g14463aebc95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038" y="1619363"/>
            <a:ext cx="10377924" cy="36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463aebc95_0_50"/>
          <p:cNvSpPr txBox="1"/>
          <p:nvPr>
            <p:ph type="title"/>
          </p:nvPr>
        </p:nvSpPr>
        <p:spPr>
          <a:xfrm>
            <a:off x="2242800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Относительное позиционирование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463aebc95_0_54"/>
          <p:cNvSpPr txBox="1"/>
          <p:nvPr/>
        </p:nvSpPr>
        <p:spPr>
          <a:xfrm>
            <a:off x="685800" y="2317650"/>
            <a:ext cx="5597700" cy="22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212529"/>
                </a:solidFill>
                <a:highlight>
                  <a:srgbClr val="FFFFFF"/>
                </a:highlight>
              </a:rPr>
              <a:t>Одним из часто применяемых видов позиционирования является </a:t>
            </a:r>
            <a:r>
              <a:rPr i="1" lang="ru-RU" sz="1200">
                <a:solidFill>
                  <a:srgbClr val="212529"/>
                </a:solidFill>
                <a:highlight>
                  <a:srgbClr val="FFFFFF"/>
                </a:highlight>
              </a:rPr>
              <a:t>относительное позиционирование</a:t>
            </a:r>
            <a:r>
              <a:rPr lang="ru-RU" sz="1200">
                <a:solidFill>
                  <a:srgbClr val="212529"/>
                </a:solidFill>
                <a:highlight>
                  <a:srgbClr val="FFFFFF"/>
                </a:highlight>
              </a:rPr>
              <a:t>. Главный вопрос, который может возникнуть с самого начала: «Относительно чего будет позиционироваться элемент?». Ответ достаточно простой: относительно своей изначальной позиции. Элемент остаётся в потоке документа, и его место не стараются занять другие элементы.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200">
                <a:solidFill>
                  <a:srgbClr val="212529"/>
                </a:solidFill>
                <a:highlight>
                  <a:srgbClr val="FFFFFF"/>
                </a:highlight>
              </a:rPr>
              <a:t>Относительное позиционирование часто используют для визуальных эффектов, например, для создания тени с помощью второго блока или для небольшой анимации при наведении курсора мыши на элемент.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463aebc95_0_61"/>
          <p:cNvSpPr txBox="1"/>
          <p:nvPr>
            <p:ph type="title"/>
          </p:nvPr>
        </p:nvSpPr>
        <p:spPr>
          <a:xfrm>
            <a:off x="2242800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Пример с </a:t>
            </a:r>
            <a:r>
              <a:rPr lang="ru-RU" sz="4400" u="sng">
                <a:solidFill>
                  <a:schemeClr val="hlink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  <a:hlinkClick r:id="rId3"/>
              </a:rPr>
              <a:t>кодпена</a:t>
            </a: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:</a:t>
            </a:r>
            <a:b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3883b7ed4_0_61"/>
          <p:cNvSpPr txBox="1"/>
          <p:nvPr>
            <p:ph idx="1" type="body"/>
          </p:nvPr>
        </p:nvSpPr>
        <p:spPr>
          <a:xfrm>
            <a:off x="690880" y="1825625"/>
            <a:ext cx="10815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50">
                <a:solidFill>
                  <a:srgbClr val="212529"/>
                </a:solidFill>
                <a:highlight>
                  <a:srgbClr val="FFFFFF"/>
                </a:highlight>
              </a:rPr>
              <a:t>Управлять расположение элемента со свойством position можно с помощью четырёх CSS-свойств: </a:t>
            </a:r>
            <a:endParaRPr sz="17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750"/>
              <a:buChar char="-"/>
            </a:pPr>
            <a:r>
              <a:rPr lang="ru-RU" sz="1750">
                <a:solidFill>
                  <a:srgbClr val="212529"/>
                </a:solidFill>
                <a:highlight>
                  <a:srgbClr val="FFFFFF"/>
                </a:highlight>
              </a:rPr>
              <a:t>top</a:t>
            </a:r>
            <a:endParaRPr sz="17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750"/>
              <a:buChar char="-"/>
            </a:pPr>
            <a:r>
              <a:rPr lang="ru-RU" sz="1750">
                <a:solidFill>
                  <a:srgbClr val="212529"/>
                </a:solidFill>
                <a:highlight>
                  <a:srgbClr val="FFFFFF"/>
                </a:highlight>
              </a:rPr>
              <a:t>right</a:t>
            </a:r>
            <a:endParaRPr sz="17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750"/>
              <a:buChar char="-"/>
            </a:pPr>
            <a:r>
              <a:rPr lang="ru-RU" sz="1750">
                <a:solidFill>
                  <a:srgbClr val="212529"/>
                </a:solidFill>
                <a:highlight>
                  <a:srgbClr val="FFFFFF"/>
                </a:highlight>
              </a:rPr>
              <a:t>bottom</a:t>
            </a:r>
            <a:endParaRPr sz="17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750"/>
              <a:buChar char="-"/>
            </a:pPr>
            <a:r>
              <a:rPr lang="ru-RU" sz="1750">
                <a:solidFill>
                  <a:srgbClr val="212529"/>
                </a:solidFill>
                <a:highlight>
                  <a:srgbClr val="FFFFFF"/>
                </a:highlight>
              </a:rPr>
              <a:t>left</a:t>
            </a:r>
            <a:endParaRPr sz="17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sp>
        <p:nvSpPr>
          <p:cNvPr id="232" name="Google Shape;232;g143883b7ed4_0_61"/>
          <p:cNvSpPr txBox="1"/>
          <p:nvPr>
            <p:ph type="title"/>
          </p:nvPr>
        </p:nvSpPr>
        <p:spPr>
          <a:xfrm>
            <a:off x="706120" y="533400"/>
            <a:ext cx="10800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ru-RU"/>
              <a:t>Вкратце:</a:t>
            </a: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463aebc95_0_66"/>
          <p:cNvSpPr txBox="1"/>
          <p:nvPr/>
        </p:nvSpPr>
        <p:spPr>
          <a:xfrm>
            <a:off x="685800" y="2317650"/>
            <a:ext cx="55977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200">
                <a:solidFill>
                  <a:srgbClr val="212529"/>
                </a:solidFill>
                <a:highlight>
                  <a:srgbClr val="FFFFFF"/>
                </a:highlight>
              </a:rPr>
              <a:t>Каждое из этих свойств принимает значение, на которое будет «сдвинут» элемент. Эти значения не обязательно должны быть положительными, свойства также принимают и отрицательные значения. Попробуйте поизменять значения в примере выше и увидеть, как работают различные значения свойств top, right, bottom и left.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410636a5b_2_84"/>
          <p:cNvSpPr txBox="1"/>
          <p:nvPr>
            <p:ph type="title"/>
          </p:nvPr>
        </p:nvSpPr>
        <p:spPr>
          <a:xfrm>
            <a:off x="-1028700" y="1747650"/>
            <a:ext cx="8915400" cy="3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5080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Proxima Nova Semibold"/>
              <a:buAutoNum type="arabicParenR"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4 квадрата по 50px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5080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Proxima Nova Semibold"/>
              <a:buAutoNum type="arabicParenR"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Задаём им цвет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5080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Proxima Nova Semibold"/>
              <a:buAutoNum type="arabicParenR"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При помощи классов и pos:rel задаём им положение на странице 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243" name="Google Shape;243;g14410636a5b_2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475" y="1374950"/>
            <a:ext cx="40005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e0357c9b6_0_0"/>
          <p:cNvSpPr txBox="1"/>
          <p:nvPr>
            <p:ph type="title"/>
          </p:nvPr>
        </p:nvSpPr>
        <p:spPr>
          <a:xfrm>
            <a:off x="2242800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Квик-тест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g14463aebc95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25" y="1838325"/>
            <a:ext cx="958215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g14463aebc95_0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2247900"/>
            <a:ext cx="92964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39aed1e0c_0_0"/>
          <p:cNvSpPr txBox="1"/>
          <p:nvPr>
            <p:ph type="ctrTitle"/>
          </p:nvPr>
        </p:nvSpPr>
        <p:spPr>
          <a:xfrm>
            <a:off x="1780650" y="1736225"/>
            <a:ext cx="8630700" cy="3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5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Ваши вопросы по прошлому занятию</a:t>
            </a:r>
            <a:endParaRPr sz="5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g14463aebc95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4263" y="1504349"/>
            <a:ext cx="5203476" cy="38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g14463aebc95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463" y="2495200"/>
            <a:ext cx="3189463" cy="1867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g14463aebc95_0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3475" y="1906300"/>
            <a:ext cx="4272662" cy="3045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410636a5b_2_88"/>
          <p:cNvSpPr txBox="1"/>
          <p:nvPr>
            <p:ph type="title"/>
          </p:nvPr>
        </p:nvSpPr>
        <p:spPr>
          <a:xfrm>
            <a:off x="2242800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Практика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43883b7ed4_0_167"/>
          <p:cNvSpPr txBox="1"/>
          <p:nvPr>
            <p:ph type="ctrTitle"/>
          </p:nvPr>
        </p:nvSpPr>
        <p:spPr>
          <a:xfrm>
            <a:off x="1780650" y="1736225"/>
            <a:ext cx="8630700" cy="3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5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Как себя чувствуете?</a:t>
            </a:r>
            <a:endParaRPr sz="5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84" name="Google Shape;284;g143883b7ed4_0_167"/>
          <p:cNvSpPr txBox="1"/>
          <p:nvPr>
            <p:ph idx="1" type="subTitle"/>
          </p:nvPr>
        </p:nvSpPr>
        <p:spPr>
          <a:xfrm>
            <a:off x="3510600" y="5149850"/>
            <a:ext cx="5323200" cy="20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3000"/>
              <a:t>Отправьте реакцию в Zoom</a:t>
            </a:r>
            <a:endParaRPr sz="3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3883b7ed4_0_172"/>
          <p:cNvSpPr txBox="1"/>
          <p:nvPr>
            <p:ph type="ctrTitle"/>
          </p:nvPr>
        </p:nvSpPr>
        <p:spPr>
          <a:xfrm>
            <a:off x="1780650" y="1736225"/>
            <a:ext cx="8630700" cy="3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5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Всем большое спасибо за занятие!</a:t>
            </a:r>
            <a:endParaRPr sz="5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90" name="Google Shape;290;g143883b7ed4_0_172"/>
          <p:cNvSpPr txBox="1"/>
          <p:nvPr>
            <p:ph idx="1" type="subTitle"/>
          </p:nvPr>
        </p:nvSpPr>
        <p:spPr>
          <a:xfrm>
            <a:off x="3012600" y="4455500"/>
            <a:ext cx="6166800" cy="20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4885cb81b_0_71"/>
          <p:cNvSpPr txBox="1"/>
          <p:nvPr>
            <p:ph idx="1" type="body"/>
          </p:nvPr>
        </p:nvSpPr>
        <p:spPr>
          <a:xfrm>
            <a:off x="690880" y="1825625"/>
            <a:ext cx="10815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ru-RU" sz="3100"/>
              <a:t>Поток документа </a:t>
            </a:r>
            <a:endParaRPr sz="31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ru-RU" sz="3100"/>
              <a:t>Относительное позиционирование </a:t>
            </a:r>
            <a:endParaRPr sz="31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ru-RU" sz="3100"/>
              <a:t>Абсолютное позиционирование </a:t>
            </a:r>
            <a:endParaRPr sz="31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ru-RU" sz="3100"/>
              <a:t>Фиксированное позиционирование </a:t>
            </a:r>
            <a:endParaRPr sz="31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ru-RU" sz="3100"/>
              <a:t>Плавающие элементы </a:t>
            </a:r>
            <a:endParaRPr sz="31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ru-RU" sz="3100"/>
              <a:t>Наложение элементов</a:t>
            </a:r>
            <a:endParaRPr sz="31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sp>
        <p:nvSpPr>
          <p:cNvPr id="120" name="Google Shape;120;gf4885cb81b_0_71"/>
          <p:cNvSpPr txBox="1"/>
          <p:nvPr>
            <p:ph type="title"/>
          </p:nvPr>
        </p:nvSpPr>
        <p:spPr>
          <a:xfrm>
            <a:off x="706120" y="533400"/>
            <a:ext cx="10800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ru-RU"/>
              <a:t>Что будет на занятии?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3883b7ed4_0_0"/>
          <p:cNvSpPr txBox="1"/>
          <p:nvPr>
            <p:ph idx="1" type="body"/>
          </p:nvPr>
        </p:nvSpPr>
        <p:spPr>
          <a:xfrm>
            <a:off x="690880" y="1825625"/>
            <a:ext cx="10815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ru-RU" sz="3100"/>
              <a:t>Научимся управлять и распознавать поток документа </a:t>
            </a:r>
            <a:endParaRPr sz="31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ru-RU" sz="3100"/>
              <a:t>Позиционировать элементы относительно друг друга</a:t>
            </a:r>
            <a:endParaRPr sz="31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ru-RU" sz="3100"/>
              <a:t>И относительно верхнего края страницы</a:t>
            </a:r>
            <a:endParaRPr sz="3100"/>
          </a:p>
        </p:txBody>
      </p:sp>
      <p:sp>
        <p:nvSpPr>
          <p:cNvPr id="126" name="Google Shape;126;g143883b7ed4_0_0"/>
          <p:cNvSpPr txBox="1"/>
          <p:nvPr>
            <p:ph type="title"/>
          </p:nvPr>
        </p:nvSpPr>
        <p:spPr>
          <a:xfrm>
            <a:off x="706120" y="533400"/>
            <a:ext cx="10800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ru-RU"/>
              <a:t>Что получим?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0cd0c1657_0_1"/>
          <p:cNvSpPr txBox="1"/>
          <p:nvPr>
            <p:ph type="title"/>
          </p:nvPr>
        </p:nvSpPr>
        <p:spPr>
          <a:xfrm>
            <a:off x="2242800" y="24654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Что такое поток документа?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3883b7ed4_0_32"/>
          <p:cNvSpPr txBox="1"/>
          <p:nvPr>
            <p:ph idx="1" type="body"/>
          </p:nvPr>
        </p:nvSpPr>
        <p:spPr>
          <a:xfrm>
            <a:off x="1972504" y="1908150"/>
            <a:ext cx="8247000" cy="30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600">
                <a:solidFill>
                  <a:srgbClr val="212529"/>
                </a:solidFill>
                <a:highlight>
                  <a:srgbClr val="FFFFFF"/>
                </a:highlight>
              </a:rPr>
              <a:t>Потоком документа в HTML называется порядок вывода элементов на страницу. В обычном виде все блоки выводятся в том порядке, в котором они записаны внутри HTML-документа. Этот порядок можно менять, и этому будет посвящён данный урок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3883b7ed4_0_19"/>
          <p:cNvSpPr txBox="1"/>
          <p:nvPr>
            <p:ph type="title"/>
          </p:nvPr>
        </p:nvSpPr>
        <p:spPr>
          <a:xfrm>
            <a:off x="2281125" y="2992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Что выведется в браузере при написании данного кода?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42" name="Google Shape;142;g143883b7ed4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850" y="2406650"/>
            <a:ext cx="69723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463aebc95_0_2"/>
          <p:cNvSpPr txBox="1"/>
          <p:nvPr>
            <p:ph type="title"/>
          </p:nvPr>
        </p:nvSpPr>
        <p:spPr>
          <a:xfrm>
            <a:off x="2281125" y="299200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ожидаемо, это: 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48" name="Google Shape;148;g14463aebc95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0" y="2819400"/>
            <a:ext cx="15621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tshu_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2020-10-27T12:34:32Z</dcterms:created>
  <dc:creator>Artem Zholobov</dc:creator>
</cp:coreProperties>
</file>