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Montserrat SemiBold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Proxima Nova"/>
      <p:regular r:id="rId52"/>
      <p:bold r:id="rId53"/>
      <p:italic r:id="rId54"/>
      <p:boldItalic r:id="rId55"/>
    </p:embeddedFont>
    <p:embeddedFont>
      <p:font typeface="Montserrat"/>
      <p:regular r:id="rId56"/>
      <p:bold r:id="rId57"/>
      <p:italic r:id="rId58"/>
      <p:boldItalic r:id="rId59"/>
    </p:embeddedFont>
    <p:embeddedFont>
      <p:font typeface="Montserrat Medium"/>
      <p:regular r:id="rId60"/>
      <p:bold r:id="rId61"/>
      <p:italic r:id="rId62"/>
      <p:boldItalic r:id="rId63"/>
    </p:embeddedFont>
    <p:embeddedFont>
      <p:font typeface="Proxima Nova Semibold"/>
      <p:regular r:id="rId64"/>
      <p:bold r:id="rId65"/>
      <p:boldItalic r:id="rId66"/>
    </p:embeddedFont>
    <p:embeddedFont>
      <p:font typeface="Montserrat ExtraBold"/>
      <p:bold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SemiBold-regular.fntdata"/><Relationship Id="rId43" Type="http://schemas.openxmlformats.org/officeDocument/2006/relationships/slide" Target="slides/slide38.xml"/><Relationship Id="rId46" Type="http://schemas.openxmlformats.org/officeDocument/2006/relationships/font" Target="fonts/MontserratSemiBold-italic.fntdata"/><Relationship Id="rId45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font" Target="fonts/MontserratSemiBold-boldItalic.fntdata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Medium-italic.fntdata"/><Relationship Id="rId61" Type="http://schemas.openxmlformats.org/officeDocument/2006/relationships/font" Target="fonts/MontserratMedium-bold.fntdata"/><Relationship Id="rId20" Type="http://schemas.openxmlformats.org/officeDocument/2006/relationships/slide" Target="slides/slide15.xml"/><Relationship Id="rId64" Type="http://schemas.openxmlformats.org/officeDocument/2006/relationships/font" Target="fonts/ProximaNovaSemibold-regular.fntdata"/><Relationship Id="rId63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66" Type="http://schemas.openxmlformats.org/officeDocument/2006/relationships/font" Target="fonts/ProximaNovaSemibold-boldItalic.fntdata"/><Relationship Id="rId21" Type="http://schemas.openxmlformats.org/officeDocument/2006/relationships/slide" Target="slides/slide16.xml"/><Relationship Id="rId65" Type="http://schemas.openxmlformats.org/officeDocument/2006/relationships/font" Target="fonts/ProximaNovaSemibold-bold.fntdata"/><Relationship Id="rId24" Type="http://schemas.openxmlformats.org/officeDocument/2006/relationships/slide" Target="slides/slide19.xml"/><Relationship Id="rId68" Type="http://schemas.openxmlformats.org/officeDocument/2006/relationships/font" Target="fonts/MontserratExtraBold-boldItalic.fntdata"/><Relationship Id="rId23" Type="http://schemas.openxmlformats.org/officeDocument/2006/relationships/slide" Target="slides/slide18.xml"/><Relationship Id="rId67" Type="http://schemas.openxmlformats.org/officeDocument/2006/relationships/font" Target="fonts/MontserratExtraBold-bold.fntdata"/><Relationship Id="rId60" Type="http://schemas.openxmlformats.org/officeDocument/2006/relationships/font" Target="fonts/MontserratMedium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-bold.fntdata"/><Relationship Id="rId12" Type="http://schemas.openxmlformats.org/officeDocument/2006/relationships/slide" Target="slides/slide7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b87133d3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b87133d3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b87133d30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7b87133d30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b87133d30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7b87133d30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b87133d3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b87133d3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b87133d3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b87133d3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b87133d3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b87133d3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b87133d3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b87133d3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b87133d3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b87133d3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b87133d3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b87133d3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b87133d30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7b87133d30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b87133d30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17b87133d30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b87133d3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b87133d3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b87133d3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b87133d3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b87133d30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7b87133d30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b87133d30_0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7b87133d30_0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b87133d30_0_2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17b87133d30_0_2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7b87133d30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7b87133d30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b87133d30_0_2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17b87133d30_0_2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b87133d30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7b87133d30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b87133d30_0_2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7b87133d30_0_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7b87133d30_0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g17b87133d30_0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87133d3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87133d3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b87133d30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b87133d3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b87133d3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7b87133d3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7b87133d30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7b87133d30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b87133d3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b87133d3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7b87133d3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7b87133d3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7b87133d3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7b87133d3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7b87133d3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7b87133d3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7b87133d3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7b87133d3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b87133d30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7b87133d30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b87133d30_0_2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17b87133d30_0_2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b87133d30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7b87133d30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b87133d30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https://developer.mozilla.org/ru/docs/Web/API/Window/prompt</a:t>
            </a:r>
            <a:endParaRPr/>
          </a:p>
        </p:txBody>
      </p:sp>
      <p:sp>
        <p:nvSpPr>
          <p:cNvPr id="130" name="Google Shape;130;g17b87133d30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b87133d30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7b87133d30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b87133d30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7b87133d30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b87133d30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7b87133d30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b87133d30_0_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7b87133d30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14350" y="485008"/>
            <a:ext cx="3992400" cy="23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514350" y="2945606"/>
            <a:ext cx="39924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4637313" y="485008"/>
            <a:ext cx="3992400" cy="3992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oogle Shape;12;p74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85009"/>
            <a:ext cx="661001" cy="6640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3" showMasterSp="0">
  <p:cSld name="Numbers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529589" y="20574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2" type="body"/>
          </p:nvPr>
        </p:nvSpPr>
        <p:spPr>
          <a:xfrm>
            <a:off x="3272790" y="20574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3" type="body"/>
          </p:nvPr>
        </p:nvSpPr>
        <p:spPr>
          <a:xfrm>
            <a:off x="6015989" y="20574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4" type="body"/>
          </p:nvPr>
        </p:nvSpPr>
        <p:spPr>
          <a:xfrm>
            <a:off x="529589" y="14859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5" type="body"/>
          </p:nvPr>
        </p:nvSpPr>
        <p:spPr>
          <a:xfrm>
            <a:off x="3257550" y="14859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6" type="body"/>
          </p:nvPr>
        </p:nvSpPr>
        <p:spPr>
          <a:xfrm>
            <a:off x="6004064" y="14859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7" type="body"/>
          </p:nvPr>
        </p:nvSpPr>
        <p:spPr>
          <a:xfrm>
            <a:off x="529590" y="36576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8" type="body"/>
          </p:nvPr>
        </p:nvSpPr>
        <p:spPr>
          <a:xfrm>
            <a:off x="3272790" y="36576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9" type="body"/>
          </p:nvPr>
        </p:nvSpPr>
        <p:spPr>
          <a:xfrm>
            <a:off x="6015989" y="3657600"/>
            <a:ext cx="2613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3" type="body"/>
          </p:nvPr>
        </p:nvSpPr>
        <p:spPr>
          <a:xfrm>
            <a:off x="529589" y="3086101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4" type="body"/>
          </p:nvPr>
        </p:nvSpPr>
        <p:spPr>
          <a:xfrm>
            <a:off x="3257550" y="3086100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5" type="body"/>
          </p:nvPr>
        </p:nvSpPr>
        <p:spPr>
          <a:xfrm>
            <a:off x="6004064" y="3086101"/>
            <a:ext cx="2628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pic>
        <p:nvPicPr>
          <p:cNvPr descr="Google Shape;77;p56" id="93" name="Google Shape;9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72458" y="4663217"/>
            <a:ext cx="548700" cy="207600"/>
          </a:xfrm>
          <a:prstGeom prst="rect">
            <a:avLst/>
          </a:prstGeom>
        </p:spPr>
        <p:txBody>
          <a:bodyPr anchorCtr="0" anchor="ctr" bIns="34250" lIns="34250" spcFirstLastPara="1" rIns="34250" wrap="square" tIns="3425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1">
  <p:cSld name="1_Pictur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29589" y="914400"/>
            <a:ext cx="329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/>
          <p:nvPr>
            <p:ph idx="2" type="pic"/>
          </p:nvPr>
        </p:nvSpPr>
        <p:spPr>
          <a:xfrm>
            <a:off x="4629150" y="342901"/>
            <a:ext cx="4000500" cy="4053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29589" y="2114550"/>
            <a:ext cx="32994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2">
  <p:cSld name="Text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18160" y="1369219"/>
            <a:ext cx="3996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1866" y="1369219"/>
            <a:ext cx="3996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514350" y="1085850"/>
            <a:ext cx="605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14350" y="2945606"/>
            <a:ext cx="7429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4">
  <p:cSld name="Numbers_4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29589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529589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29589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529589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5" type="body"/>
          </p:nvPr>
        </p:nvSpPr>
        <p:spPr>
          <a:xfrm>
            <a:off x="2578083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6" type="body"/>
          </p:nvPr>
        </p:nvSpPr>
        <p:spPr>
          <a:xfrm>
            <a:off x="2578083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7" type="body"/>
          </p:nvPr>
        </p:nvSpPr>
        <p:spPr>
          <a:xfrm>
            <a:off x="2578083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8" type="body"/>
          </p:nvPr>
        </p:nvSpPr>
        <p:spPr>
          <a:xfrm>
            <a:off x="2578083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9" type="body"/>
          </p:nvPr>
        </p:nvSpPr>
        <p:spPr>
          <a:xfrm>
            <a:off x="4635483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3" type="body"/>
          </p:nvPr>
        </p:nvSpPr>
        <p:spPr>
          <a:xfrm>
            <a:off x="4635483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4" type="body"/>
          </p:nvPr>
        </p:nvSpPr>
        <p:spPr>
          <a:xfrm>
            <a:off x="4635483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5" type="body"/>
          </p:nvPr>
        </p:nvSpPr>
        <p:spPr>
          <a:xfrm>
            <a:off x="4635483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6" type="body"/>
          </p:nvPr>
        </p:nvSpPr>
        <p:spPr>
          <a:xfrm>
            <a:off x="6692884" y="20574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7" type="body"/>
          </p:nvPr>
        </p:nvSpPr>
        <p:spPr>
          <a:xfrm>
            <a:off x="6692884" y="1485900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8" type="body"/>
          </p:nvPr>
        </p:nvSpPr>
        <p:spPr>
          <a:xfrm>
            <a:off x="6692884" y="3657600"/>
            <a:ext cx="1916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9" type="body"/>
          </p:nvPr>
        </p:nvSpPr>
        <p:spPr>
          <a:xfrm>
            <a:off x="6692884" y="3086101"/>
            <a:ext cx="1927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_3">
  <p:cSld name="1_Picture_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0" y="1"/>
            <a:ext cx="9144000" cy="39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529589" y="4121945"/>
            <a:ext cx="81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1" showMasterSp="0">
  <p:cSld name="Number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29589" y="400050"/>
            <a:ext cx="329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29589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2586990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644390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6705600" y="3195638"/>
            <a:ext cx="192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5" type="body"/>
          </p:nvPr>
        </p:nvSpPr>
        <p:spPr>
          <a:xfrm>
            <a:off x="529589" y="2486024"/>
            <a:ext cx="19278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6" type="body"/>
          </p:nvPr>
        </p:nvSpPr>
        <p:spPr>
          <a:xfrm>
            <a:off x="2586990" y="2486024"/>
            <a:ext cx="19278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7" type="body"/>
          </p:nvPr>
        </p:nvSpPr>
        <p:spPr>
          <a:xfrm>
            <a:off x="4644390" y="2486024"/>
            <a:ext cx="19278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8" type="body"/>
          </p:nvPr>
        </p:nvSpPr>
        <p:spPr>
          <a:xfrm>
            <a:off x="6705600" y="2486024"/>
            <a:ext cx="19278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pic>
        <p:nvPicPr>
          <p:cNvPr descr="Google Shape;51;p54" id="67" name="Google Shape;6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_2" showMasterSp="0">
  <p:cSld name="Numbers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29589" y="400050"/>
            <a:ext cx="329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529589" y="3195638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3272790" y="3195638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3" type="body"/>
          </p:nvPr>
        </p:nvSpPr>
        <p:spPr>
          <a:xfrm>
            <a:off x="6015989" y="3195638"/>
            <a:ext cx="2613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4" type="body"/>
          </p:nvPr>
        </p:nvSpPr>
        <p:spPr>
          <a:xfrm>
            <a:off x="529589" y="2486024"/>
            <a:ext cx="26289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5" type="body"/>
          </p:nvPr>
        </p:nvSpPr>
        <p:spPr>
          <a:xfrm>
            <a:off x="3257550" y="2486024"/>
            <a:ext cx="26289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6" type="body"/>
          </p:nvPr>
        </p:nvSpPr>
        <p:spPr>
          <a:xfrm>
            <a:off x="6004064" y="2486024"/>
            <a:ext cx="2628900" cy="526800"/>
          </a:xfrm>
          <a:prstGeom prst="rect">
            <a:avLst/>
          </a:prstGeom>
          <a:noFill/>
          <a:ln cap="flat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pic>
        <p:nvPicPr>
          <p:cNvPr descr="Google Shape;61;p55"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Google Shape;16;p45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4350" y="4767261"/>
            <a:ext cx="274434" cy="2738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24438" y="4805104"/>
            <a:ext cx="20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514375" y="485008"/>
            <a:ext cx="3992400" cy="2391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Основы </a:t>
            </a:r>
            <a:r>
              <a:rPr lang="ru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JavaScript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514375" y="2945606"/>
            <a:ext cx="3992400" cy="15318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Занятие №2 </a:t>
            </a:r>
            <a:endParaRPr sz="19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14375" y="40772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ноября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529589" y="591574"/>
            <a:ext cx="32994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Montserrat"/>
              <a:buNone/>
            </a:pPr>
            <a:r>
              <a:rPr lang="ru"/>
              <a:t>Можно объявить две переменные и скопировать одну в другую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4" y="2342437"/>
            <a:ext cx="6612227" cy="195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588487" y="437944"/>
            <a:ext cx="60903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Proxima Nova Semibold"/>
              <a:buNone/>
            </a:pPr>
            <a:r>
              <a:rPr lang="ru" sz="3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Нейминг переменных</a:t>
            </a:r>
            <a:endParaRPr sz="3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588503" y="1686275"/>
            <a:ext cx="49578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В JavaScript есть два языковых ограничения, касающиеся имён переменных: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AutoNum type="arabicPeriod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Имя переменной должно содержать только буквы, цифры или символы $ и _.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Montserrat Medium"/>
              <a:buAutoNum type="arabicPeriod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Первый символ не должен быть цифрой.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88499" y="3330225"/>
            <a:ext cx="684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EE010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Переменная - существительное</a:t>
            </a:r>
            <a:endParaRPr sz="2600">
              <a:solidFill>
                <a:srgbClr val="EE010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06119" y="533400"/>
            <a:ext cx="10800000" cy="10668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213" y="1965281"/>
            <a:ext cx="1706044" cy="170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969" y="1965281"/>
            <a:ext cx="1706044" cy="170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2725" y="1965281"/>
            <a:ext cx="1706044" cy="170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706119" y="533400"/>
            <a:ext cx="10800000" cy="10668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Электронный нагревающийся аппарат</a:t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517" y="2446781"/>
            <a:ext cx="2288759" cy="135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443" y="2330756"/>
            <a:ext cx="1214044" cy="158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48786">
            <a:off x="1317789" y="2324967"/>
            <a:ext cx="1598567" cy="1598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358" y="286819"/>
            <a:ext cx="1789019" cy="178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486" y="286819"/>
            <a:ext cx="1789019" cy="178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1614" y="286819"/>
            <a:ext cx="1789019" cy="178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9483" y="2815998"/>
            <a:ext cx="2234496" cy="132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2797" y="2702723"/>
            <a:ext cx="1185262" cy="154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848787">
            <a:off x="1712212" y="2697072"/>
            <a:ext cx="1560667" cy="156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706119" y="533400"/>
            <a:ext cx="10800000" cy="10668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camelCase - веблюжийРегистр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5383400" y="1761150"/>
            <a:ext cx="218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snake_case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5383400" y="2576775"/>
            <a:ext cx="218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PascalCase</a:t>
            </a:r>
            <a:endParaRPr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7683500" y="1715250"/>
            <a:ext cx="677100" cy="645900"/>
          </a:xfrm>
          <a:prstGeom prst="noSmoking">
            <a:avLst>
              <a:gd fmla="val 862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7683500" y="2530875"/>
            <a:ext cx="677100" cy="645900"/>
          </a:xfrm>
          <a:prstGeom prst="noSmoking">
            <a:avLst>
              <a:gd fmla="val 8575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25" y="2024944"/>
            <a:ext cx="3267807" cy="240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706119" y="533400"/>
            <a:ext cx="10800000" cy="10668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 транслиту в именах переменных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507900" y="1728600"/>
            <a:ext cx="406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EE010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 electronniePribori;</a:t>
            </a:r>
            <a:endParaRPr sz="2700">
              <a:solidFill>
                <a:srgbClr val="EE010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EE010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 utyug;</a:t>
            </a:r>
            <a:endParaRPr sz="2700">
              <a:solidFill>
                <a:srgbClr val="EE010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507900" y="2981650"/>
            <a:ext cx="406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00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 electronicDevices;</a:t>
            </a:r>
            <a:endParaRPr sz="2700">
              <a:solidFill>
                <a:srgbClr val="00FF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00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 flatiron;</a:t>
            </a:r>
            <a:endParaRPr sz="2700">
              <a:solidFill>
                <a:srgbClr val="00FF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3654800" y="462100"/>
            <a:ext cx="20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название игры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654800" y="889304"/>
            <a:ext cx="417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описание игры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654800" y="1261449"/>
            <a:ext cx="417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версия игры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3654800" y="1690658"/>
            <a:ext cx="383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имя основного персонажа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3654800" y="2119867"/>
            <a:ext cx="374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имя разработчика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3654800" y="2549076"/>
            <a:ext cx="364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ЯП, на которой написана игра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3654800" y="2978285"/>
            <a:ext cx="417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версия ЯП, на которой написана игра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3654800" y="3407493"/>
            <a:ext cx="721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название карты, на которой происходят действия игры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654800" y="3836702"/>
            <a:ext cx="417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сайт разработчика игры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654800" y="4265911"/>
            <a:ext cx="417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ru" sz="1500">
                <a:solidFill>
                  <a:schemeClr val="lt2"/>
                </a:solidFill>
              </a:rPr>
              <a:t>язык интерфейса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507900" y="362050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Резюмируем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359725" y="1545125"/>
            <a:ext cx="369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Переменные - существительные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Названия точные и понятные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camelCase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Нет транслиту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571450" y="131875"/>
            <a:ext cx="26994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Proxima Nova Semibold"/>
              <a:buNone/>
            </a:pPr>
            <a:r>
              <a:rPr lang="ru" sz="33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Константы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460250" y="1402200"/>
            <a:ext cx="3461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</a:rPr>
              <a:t>Чтобы объявить константную, то есть, неизменяемую переменную, используйте </a:t>
            </a:r>
            <a:r>
              <a:rPr lang="ru">
                <a:solidFill>
                  <a:schemeClr val="dk1"/>
                </a:solidFill>
              </a:rPr>
              <a:t>const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</a:rPr>
              <a:t> вместо </a:t>
            </a:r>
            <a:r>
              <a:rPr lang="ru">
                <a:solidFill>
                  <a:schemeClr val="dk1"/>
                </a:solidFill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</a:rPr>
              <a:t>:</a:t>
            </a:r>
            <a:endParaRPr sz="1600"/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6" y="2449481"/>
            <a:ext cx="2921794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4771950" y="1643925"/>
            <a:ext cx="4268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Переменные, объявленные с помощью </a:t>
            </a:r>
            <a:r>
              <a:rPr lang="ru" sz="15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const</a:t>
            </a:r>
            <a:r>
              <a:rPr lang="ru" sz="1500">
                <a:solidFill>
                  <a:schemeClr val="accent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, называются «константами». Их нельзя изменить. Попытка сделать это приведёт к ошибке:</a:t>
            </a:r>
            <a:endParaRPr sz="1700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460250" y="3097375"/>
            <a:ext cx="6865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В онлайн компиляторе JS (repl.it, либо любой другой) создайте константу с помощью слова const с именем time и запишите в нее время с точностью до секунд (можно посмотреть в гугле).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Теперь поменяйте значение этой переменной снова на текущее время в точности до секунд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Выведите в консоль переменную time.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Что получилось?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529596" y="591577"/>
            <a:ext cx="48468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ru"/>
              <a:t>Резюмируем о переменных</a:t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529594" y="1368788"/>
            <a:ext cx="5799600" cy="31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13130"/>
              </a:buClr>
              <a:buSzPts val="1400"/>
              <a:buFont typeface="Roboto"/>
              <a:buChar char="●"/>
            </a:pPr>
            <a:r>
              <a:rPr b="1" lang="ru">
                <a:solidFill>
                  <a:srgbClr val="313130"/>
                </a:solidFill>
                <a:highlight>
                  <a:srgbClr val="FFFFFF"/>
                </a:highlight>
              </a:rPr>
              <a:t>let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</a:rPr>
              <a:t>– это современный способ объявления.</a:t>
            </a:r>
            <a:endParaRPr>
              <a:solidFill>
                <a:srgbClr val="313130"/>
              </a:solidFill>
              <a:highlight>
                <a:srgbClr val="FFFFFF"/>
              </a:highlight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400"/>
              <a:buFont typeface="Roboto"/>
              <a:buChar char="●"/>
            </a:pPr>
            <a:r>
              <a:rPr b="1" lang="ru">
                <a:solidFill>
                  <a:srgbClr val="313130"/>
                </a:solidFill>
                <a:highlight>
                  <a:srgbClr val="FFFFFF"/>
                </a:highlight>
              </a:rPr>
              <a:t>const </a:t>
            </a:r>
            <a:r>
              <a:rPr lang="ru">
                <a:solidFill>
                  <a:srgbClr val="313130"/>
                </a:solidFill>
                <a:highlight>
                  <a:srgbClr val="FFFFFF"/>
                </a:highlight>
              </a:rPr>
              <a:t>– похоже на let, но значение переменной не может изменяться.</a:t>
            </a:r>
            <a:endParaRPr>
              <a:solidFill>
                <a:srgbClr val="313130"/>
              </a:solidFill>
              <a:highlight>
                <a:srgbClr val="FFFFFF"/>
              </a:highlight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400"/>
              <a:buFont typeface="Roboto"/>
              <a:buChar char="●"/>
            </a:pPr>
            <a:r>
              <a:rPr b="1" lang="ru">
                <a:solidFill>
                  <a:srgbClr val="313130"/>
                </a:solidFill>
                <a:highlight>
                  <a:schemeClr val="lt1"/>
                </a:highlight>
              </a:rPr>
              <a:t>var </a:t>
            </a:r>
            <a:r>
              <a:rPr lang="ru">
                <a:solidFill>
                  <a:srgbClr val="313130"/>
                </a:solidFill>
                <a:highlight>
                  <a:schemeClr val="lt1"/>
                </a:highlight>
              </a:rPr>
              <a:t>– это устаревший способ объявления. Обычно мы вообще не используем его.</a:t>
            </a:r>
            <a:endParaRPr>
              <a:solidFill>
                <a:srgbClr val="3131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13130"/>
                </a:solidFill>
                <a:highlight>
                  <a:srgbClr val="FFFFFF"/>
                </a:highlight>
              </a:rPr>
              <a:t>Переменные должны быть названы таким образом, чтобы мы могли легко понять, что у них внутри.</a:t>
            </a:r>
            <a:endParaRPr b="1">
              <a:solidFill>
                <a:srgbClr val="3131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2836500" y="2242950"/>
            <a:ext cx="3471000" cy="657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ваши дела?</a:t>
            </a:r>
            <a:endParaRPr sz="3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ctrTitle"/>
          </p:nvPr>
        </p:nvSpPr>
        <p:spPr>
          <a:xfrm>
            <a:off x="1524000" y="1855600"/>
            <a:ext cx="6124200" cy="9417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Перерыв 10 минут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397192" y="300038"/>
            <a:ext cx="6075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627956" y="1531069"/>
            <a:ext cx="4064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Значение в JavaScript всегда относится к данным определённого типа. Например, это может быть строка или число.</a:t>
            </a:r>
            <a:endParaRPr sz="1500"/>
          </a:p>
        </p:txBody>
      </p:sp>
      <p:sp>
        <p:nvSpPr>
          <p:cNvPr id="267" name="Google Shape;267;p33"/>
          <p:cNvSpPr txBox="1"/>
          <p:nvPr/>
        </p:nvSpPr>
        <p:spPr>
          <a:xfrm>
            <a:off x="529598" y="2462300"/>
            <a:ext cx="4042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Переменная в JavaScript может содержать любые данные. В один момент там может быть строка, а в другой – число:</a:t>
            </a:r>
            <a:endParaRPr sz="1400"/>
          </a:p>
        </p:txBody>
      </p:sp>
      <p:sp>
        <p:nvSpPr>
          <p:cNvPr id="268" name="Google Shape;268;p33"/>
          <p:cNvSpPr txBox="1"/>
          <p:nvPr/>
        </p:nvSpPr>
        <p:spPr>
          <a:xfrm>
            <a:off x="627948" y="3155000"/>
            <a:ext cx="254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Не будет ошибкой</a:t>
            </a:r>
            <a:endParaRPr sz="13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3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message </a:t>
            </a:r>
            <a:r>
              <a:rPr lang="ru" sz="13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3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"hello";</a:t>
            </a:r>
            <a:endParaRPr sz="13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message </a:t>
            </a:r>
            <a:r>
              <a:rPr lang="ru" sz="13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3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123456;</a:t>
            </a:r>
            <a:endParaRPr sz="1400"/>
          </a:p>
        </p:txBody>
      </p:sp>
      <p:sp>
        <p:nvSpPr>
          <p:cNvPr id="269" name="Google Shape;269;p33"/>
          <p:cNvSpPr txBox="1"/>
          <p:nvPr/>
        </p:nvSpPr>
        <p:spPr>
          <a:xfrm>
            <a:off x="529594" y="3894681"/>
            <a:ext cx="599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Языки программирования, в которых такое возможно, называются «</a:t>
            </a:r>
            <a:r>
              <a:rPr b="1"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динамически типизированными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». Это значит, что типы данных есть, но переменные не привязаны ни к одному из них.</a:t>
            </a:r>
            <a:endParaRPr sz="1400"/>
          </a:p>
        </p:txBody>
      </p:sp>
      <p:sp>
        <p:nvSpPr>
          <p:cNvPr id="270" name="Google Shape;270;p33"/>
          <p:cNvSpPr txBox="1"/>
          <p:nvPr/>
        </p:nvSpPr>
        <p:spPr>
          <a:xfrm>
            <a:off x="4847150" y="1531075"/>
            <a:ext cx="409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файле script.js выделите все содержимое и нажмите на сочетание клавиш ctrl + / (на мас  cmd + /).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Создайте переменную hello со значением “hello”;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Теперь поменяйте значение этой переменной на ЧИСЛО 123456.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Выведите в консоль нашу переменную;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35650" y="2772275"/>
            <a:ext cx="73581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Откройте онлайн-компилятор и с</a:t>
            </a:r>
            <a:r>
              <a:rPr lang="ru" sz="1300">
                <a:latin typeface="Roboto"/>
                <a:ea typeface="Roboto"/>
                <a:cs typeface="Roboto"/>
                <a:sym typeface="Roboto"/>
              </a:rPr>
              <a:t>оздайте две переменные со следующими значениями: курс доллара к рублю, стоимость буханки хлеба в рублях количество дней в году. Все в типе number.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Выведите в консоль стоимость буханки хлеба в долларах; сколько буханок можно купить за один доллар.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ru" sz="1300">
                <a:latin typeface="Roboto"/>
                <a:ea typeface="Roboto"/>
                <a:cs typeface="Roboto"/>
                <a:sym typeface="Roboto"/>
              </a:rPr>
              <a:t>Написанный в онлайн-компиляторе код, советую вам, не просто удалять, а сохранять в каком-нибудь файле, чтобы потом можно было посмотреть. Например, создайте файл replit.js и закидывайте туда все, что мы делаем по ходу практики.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4"/>
          <p:cNvSpPr txBox="1"/>
          <p:nvPr>
            <p:ph type="title"/>
          </p:nvPr>
        </p:nvSpPr>
        <p:spPr>
          <a:xfrm>
            <a:off x="433194" y="0"/>
            <a:ext cx="41388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Proxima Nova Semibold"/>
              <a:buNone/>
            </a:pPr>
            <a:r>
              <a:rPr lang="ru" sz="33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Число (number)</a:t>
            </a: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743326" y="874475"/>
            <a:ext cx="65085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Числовой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тип данных (number) представляет как целочисленные значения, так и числа с плавающей точкой.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Существует множество операций для чисел, например, умножение *, деление /, сложение +, вычитание - и так далее.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Кроме обычных чисел, существуют так называемые «специальные числовые значения», которые относятся к этому типу данных: Infinity, -Infinity и NaN.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-723857" y="-140619"/>
            <a:ext cx="60903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Proxima Nova Semibold"/>
              <a:buNone/>
            </a:pPr>
            <a:r>
              <a:rPr lang="ru" sz="3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Строка (string)</a:t>
            </a:r>
            <a:endParaRPr sz="2100"/>
          </a:p>
        </p:txBody>
      </p:sp>
      <p:sp>
        <p:nvSpPr>
          <p:cNvPr id="283" name="Google Shape;283;p35"/>
          <p:cNvSpPr txBox="1"/>
          <p:nvPr/>
        </p:nvSpPr>
        <p:spPr>
          <a:xfrm>
            <a:off x="726713" y="896031"/>
            <a:ext cx="546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</a:rPr>
              <a:t>Строка (</a:t>
            </a:r>
            <a:r>
              <a:rPr lang="ru" sz="1200">
                <a:solidFill>
                  <a:schemeClr val="dk1"/>
                </a:solidFill>
              </a:rPr>
              <a:t>string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</a:rPr>
              <a:t>) в JavaScript должна быть заключена в кавычки.</a:t>
            </a:r>
            <a:endParaRPr sz="1300"/>
          </a:p>
        </p:txBody>
      </p:sp>
      <p:sp>
        <p:nvSpPr>
          <p:cNvPr id="284" name="Google Shape;284;p35"/>
          <p:cNvSpPr txBox="1"/>
          <p:nvPr/>
        </p:nvSpPr>
        <p:spPr>
          <a:xfrm>
            <a:off x="726713" y="1304763"/>
            <a:ext cx="57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"Привет";</a:t>
            </a:r>
            <a:endParaRPr sz="11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str2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'Одинарные кавычки тоже подойдут';</a:t>
            </a:r>
            <a:endParaRPr sz="11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phrase 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1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`Обратные кавычки позволяют встраивать переменные ${str}`</a:t>
            </a:r>
            <a:r>
              <a:rPr lang="ru" sz="11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/>
          </a:p>
        </p:txBody>
      </p:sp>
      <p:sp>
        <p:nvSpPr>
          <p:cNvPr id="285" name="Google Shape;285;p35"/>
          <p:cNvSpPr txBox="1"/>
          <p:nvPr/>
        </p:nvSpPr>
        <p:spPr>
          <a:xfrm>
            <a:off x="896050" y="2017900"/>
            <a:ext cx="714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В онлайн компиляторе создайте переменные: fiveNum = 5, fiveStr = “5”, fiveWord = “пять”;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Выведите в консоль сообщение: `через пять лет мне будет {ваш возраст + 5} года/лет`;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Выведите в консоль сообщение: `пять лет назад мне было {ваш возраст - 5} года/лет`;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Операцию {ваш возраст +/- 5} выполните поочередно со всеми тремя переменными, созданными в первом задании.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Выведите в консоль также сумму двух fiveStr (fiveStr + fiveStr)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Что получилось? Все как вы и ожидали или как-то иначе?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348575" y="42349"/>
            <a:ext cx="48654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Proxima Nova Semibold"/>
              <a:buNone/>
            </a:pPr>
            <a:r>
              <a:rPr lang="ru" sz="33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Булево значение (boolean)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348574" y="712625"/>
            <a:ext cx="7816500" cy="28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Булевый тип (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может принимать только два значения: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(истина) и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(ложь).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Такой тип, как правило, используется для хранения значений да/нет: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значит «да, правильно», а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значит «нет, не правильно».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Например: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nameFieldChecked = true; // да, поле отмечено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ageFieldChecked = false; // нет, поле не отмечено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Булевые значения также могут быть результатом сравнений: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isGreater = 4 &gt; 1;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console.log( isGreater ); // true (результатом сравнения будет "да")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2" name="Google Shape;292;p36"/>
          <p:cNvSpPr txBox="1"/>
          <p:nvPr/>
        </p:nvSpPr>
        <p:spPr>
          <a:xfrm>
            <a:off x="348575" y="3293400"/>
            <a:ext cx="80292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В онлайн компиляторе создайте переменную married и задайте ей значение true - если вы женаты или замужем, и значение false - если это не так. Выведите ее в консоль.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Создайте две переменные isGreater и isLower. В значения этих переменных запишите результаты сравнения единицы и двойки так, чтобы isGreater было true, а isLower было false, используя при этом два разных оператора сравнения ( &gt; / &lt; ) 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535125" y="635006"/>
            <a:ext cx="386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undefined</a:t>
            </a:r>
            <a:endParaRPr sz="36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535125" y="1509881"/>
            <a:ext cx="465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-"/>
            </a:pPr>
            <a:r>
              <a:rPr lang="ru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Объявите переменную variable. Не задавая ей никакого значения выведите ее в консоль</a:t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535125" y="2201906"/>
            <a:ext cx="58068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Специальное значение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стоит особняком. Оно формирует тип из самого себя так же, как и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Оно означает, что «значение не было присвоено».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переменная объявлена, но ей не присвоено никакого значения, то её значением будет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397192" y="300038"/>
            <a:ext cx="6075000" cy="6000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null</a:t>
            </a:r>
            <a:endParaRPr sz="44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516175" y="1059925"/>
            <a:ext cx="64941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Специальное значение null не относится ни к одному из типов, описанных выше.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Оно формирует отдельный тип, который содержит только значение null: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75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Montserrat"/>
                <a:ea typeface="Montserrat"/>
                <a:cs typeface="Montserrat"/>
                <a:sym typeface="Montserrat"/>
              </a:rPr>
              <a:t>let age = null;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JavaScript null не является «ссылкой на несуществующий объект» или «нулевым указателем», как в некоторых других языках.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 просто специальное значение, которое представляет собой «ничего», «пусто» или «значение неизвестно».</a:t>
            </a:r>
            <a:endParaRPr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приведённом выше коде указано, что значение переменной age неизвестно.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/>
        </p:nvSpPr>
        <p:spPr>
          <a:xfrm>
            <a:off x="2296575" y="1869713"/>
            <a:ext cx="455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Объекты и символы</a:t>
            </a:r>
            <a:endParaRPr sz="36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482643" y="254494"/>
            <a:ext cx="31863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Proxima Nova Semibold"/>
              <a:buNone/>
            </a:pPr>
            <a:r>
              <a:rPr lang="ru" sz="33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Резюмируем</a:t>
            </a:r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588488" y="1312331"/>
            <a:ext cx="7394100" cy="4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JavaScript есть 8 основных типов данных.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●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Семь из них называют «примитивными» типами данных: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○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любых чисел: целочисленных или чисел с плавающей точкой; целочисленные значения ограничены диапазоном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±(2</a:t>
            </a:r>
            <a:r>
              <a:rPr baseline="30000"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53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-1)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○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bigint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целых чисел произвольной длины.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○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строк. Строка может содержать ноль или больше символов, нет отдельного символьного типа.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○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○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неизвестных значений – отдельный тип, имеющий одно значение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○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неприсвоенных значений – отдельный тип, имеющий одно значение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○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symbol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уникальных идентификаторов.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●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 один не является «примитивным» и стоит особняком: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476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130"/>
              </a:buClr>
              <a:buSzPts val="1300"/>
              <a:buFont typeface="Roboto"/>
              <a:buChar char="○"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для более сложных структур данных.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ctrTitle"/>
          </p:nvPr>
        </p:nvSpPr>
        <p:spPr>
          <a:xfrm>
            <a:off x="276400" y="1552325"/>
            <a:ext cx="8520600" cy="1559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Преобразование типов</a:t>
            </a:r>
            <a:endParaRPr sz="4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Оператор typeof</a:t>
            </a:r>
            <a:endParaRPr sz="4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Переменные и константы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Типы данных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Преобразование типов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Математические операторы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Операторы сравнения</a:t>
            </a:r>
            <a:endParaRPr sz="1600"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сегодня будет?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514350" y="232825"/>
            <a:ext cx="4989000" cy="10704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typeof</a:t>
            </a:r>
            <a:endParaRPr/>
          </a:p>
        </p:txBody>
      </p:sp>
      <p:sp>
        <p:nvSpPr>
          <p:cNvPr id="327" name="Google Shape;327;p42"/>
          <p:cNvSpPr txBox="1"/>
          <p:nvPr/>
        </p:nvSpPr>
        <p:spPr>
          <a:xfrm>
            <a:off x="514350" y="1303225"/>
            <a:ext cx="790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 онлайн-компиляторе создайте 5 переменных. Имена и значения задайте от себя, но так, чтобы типом данных каждого из значений был один из пройденных нами ранее (number, string, boolean, undefined, null).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Выведите в консоль все переменные через запятую. Это можно делать так - console.log(a, b, c, d, 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На следующей строке напишите еще один такой же console.log(), но перед именем каждой из переменных напишите typeof. Вот так - console.log(typeof a, typeof b, …)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514350" y="2899825"/>
            <a:ext cx="77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typeof возвращает тип данных.</a:t>
            </a:r>
            <a:endParaRPr/>
          </a:p>
        </p:txBody>
      </p:sp>
      <p:sp>
        <p:nvSpPr>
          <p:cNvPr id="329" name="Google Shape;329;p42"/>
          <p:cNvSpPr txBox="1"/>
          <p:nvPr/>
        </p:nvSpPr>
        <p:spPr>
          <a:xfrm>
            <a:off x="514350" y="3300025"/>
            <a:ext cx="79023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Чаще всего операторы и функции автоматически приводят переданные им значения к нужному типу.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автоматически преобразует любое значение к строке. Математические операторы преобразуют значения к числам.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Есть также случаи, когда нам нужно явно преобразовать значение в ожидаемый тип.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518145" y="239900"/>
            <a:ext cx="4211700" cy="4593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Строковое преобразование</a:t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518150" y="966625"/>
            <a:ext cx="726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Строковое преобразование происходит, когда требуется представление чего-либо в виде строки.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Преобразование происходит следующим образом: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String(5) = “5”; 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String(undefined) = “undefined”;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String(null) = “null”;</a:t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6" name="Google Shape;336;p43"/>
          <p:cNvSpPr txBox="1"/>
          <p:nvPr>
            <p:ph type="title"/>
          </p:nvPr>
        </p:nvSpPr>
        <p:spPr>
          <a:xfrm>
            <a:off x="518145" y="2246575"/>
            <a:ext cx="4211700" cy="4593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Числовое преобразование</a:t>
            </a: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518150" y="2711550"/>
            <a:ext cx="4710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Численное преобразование происходит в математических функциях и выражениях.</a:t>
            </a:r>
            <a:endParaRPr sz="10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Например, когда операция деления 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применяется не к числу:</a:t>
            </a:r>
            <a:endParaRPr sz="10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"6"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3, строки преобразуются в числа</a:t>
            </a:r>
            <a:endParaRPr sz="10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Мы можем использовать функцию 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+value</a:t>
            </a: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чтобы явно преобразовать </a:t>
            </a:r>
            <a:r>
              <a:rPr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к числу:</a:t>
            </a:r>
            <a:endParaRPr sz="10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"123";</a:t>
            </a:r>
            <a:endParaRPr sz="10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console.log(typeof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string</a:t>
            </a:r>
            <a:endParaRPr sz="10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Number(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становится числом 123</a:t>
            </a:r>
            <a:endParaRPr sz="10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console.log(typeof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num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0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number</a:t>
            </a:r>
            <a:endParaRPr sz="10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5199925" y="2444125"/>
            <a:ext cx="336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строка не может быть явно приведена к числу, то результатом преобразования будет </a:t>
            </a: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Например:</a:t>
            </a:r>
            <a:endParaRPr sz="10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 age = +"Любая строка вместо числа";</a:t>
            </a:r>
            <a:endParaRPr sz="10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cosnole.log(age); // NaN, преобразование не удалось</a:t>
            </a:r>
            <a:endParaRPr sz="1000">
              <a:solidFill>
                <a:srgbClr val="31313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9" name="Google Shape;339;p43"/>
          <p:cNvSpPr txBox="1"/>
          <p:nvPr/>
        </p:nvSpPr>
        <p:spPr>
          <a:xfrm>
            <a:off x="5199925" y="3683000"/>
            <a:ext cx="379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Возьмите переменные из предыдущего задания и получите: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число из строки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строку из числа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NaN из строки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ctrTitle"/>
          </p:nvPr>
        </p:nvSpPr>
        <p:spPr>
          <a:xfrm>
            <a:off x="311708" y="786925"/>
            <a:ext cx="8520600" cy="20526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680">
                <a:latin typeface="Proxima Nova Semibold"/>
                <a:ea typeface="Proxima Nova Semibold"/>
                <a:cs typeface="Proxima Nova Semibold"/>
                <a:sym typeface="Proxima Nova Semibold"/>
              </a:rPr>
              <a:t>Математические операторы</a:t>
            </a:r>
            <a:endParaRPr sz="468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521989" y="0"/>
            <a:ext cx="8100000" cy="800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Математические операторы</a:t>
            </a: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522000" y="9313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Операторы +, -, /, * - работают так же, как нас учили в школе</a:t>
            </a:r>
            <a:endParaRPr/>
          </a:p>
        </p:txBody>
      </p:sp>
      <p:sp>
        <p:nvSpPr>
          <p:cNvPr id="351" name="Google Shape;351;p45"/>
          <p:cNvSpPr txBox="1"/>
          <p:nvPr/>
        </p:nvSpPr>
        <p:spPr>
          <a:xfrm>
            <a:off x="522000" y="1368775"/>
            <a:ext cx="8071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Помимо них, есть еще специфичные для JS операторы.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них по порядку: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Взятие остатка от деления ( % 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Взятие остатка от деления работает так: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console.log( 7 % 2 ) // 1; - Получаем остаток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Можно ли определить с помощью этого оператора четное число или нечетное?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Откройте repl.it и получите в консоли с помощью оператора % числа 1, 2 и 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Возведение в степень ( ** 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Возведение в степень работает так: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console.log( 3 ** 4 ) // 81; Первый операнд число, второе - степень.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Откройте repl.it и возведением в степень получите 81, используя другие операнды.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516310" y="734219"/>
            <a:ext cx="8111400" cy="32634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/>
              <a:t>Инкремент ( ++ )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Инкремент увеличивает число на единицу.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работает как counter = counter + 1, просто запись короче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3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</a:rPr>
              <a:t>Декремент (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</a:rPr>
              <a:t>--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</a:rPr>
              <a:t> );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Декремент уменьшает число на единицу: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2;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--;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работает как counter = counter - 1, просто запись короче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1</a:t>
            </a:r>
            <a:endParaRPr>
              <a:solidFill>
                <a:schemeClr val="dk1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Инкремент и декремент можно применять только к переменным. Выражение ++5 приведет к ошибке;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57" name="Google Shape;357;p46"/>
          <p:cNvSpPr txBox="1"/>
          <p:nvPr>
            <p:ph type="title"/>
          </p:nvPr>
        </p:nvSpPr>
        <p:spPr>
          <a:xfrm>
            <a:off x="522000" y="0"/>
            <a:ext cx="8100000" cy="6090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Математические операторы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"px"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"$"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"4px"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  -9  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  -9  "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363" name="Google Shape;363;p47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</a:t>
            </a:r>
            <a:endParaRPr/>
          </a:p>
        </p:txBody>
      </p:sp>
      <p:sp>
        <p:nvSpPr>
          <p:cNvPr id="364" name="Google Shape;364;p47"/>
          <p:cNvSpPr txBox="1"/>
          <p:nvPr/>
        </p:nvSpPr>
        <p:spPr>
          <a:xfrm>
            <a:off x="2786925" y="1314050"/>
            <a:ext cx="4064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(1)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(2)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true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false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"3"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"px"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"9px"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"$"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"$45"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"4px"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NaN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"  -9  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"  -9  5"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(3)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"  -9  "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-14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(4)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(5)</a:t>
            </a:r>
            <a:endParaRPr sz="1200">
              <a:solidFill>
                <a:srgbClr val="313130"/>
              </a:solidFill>
              <a:highlight>
                <a:srgbClr val="F7F4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nsolas"/>
              <a:buAutoNum type="arabicPeriod"/>
            </a:pP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NaN</a:t>
            </a:r>
            <a:r>
              <a:rPr lang="ru" sz="1200">
                <a:solidFill>
                  <a:srgbClr val="313130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chemeClr val="dk1"/>
                </a:solidFill>
                <a:highlight>
                  <a:srgbClr val="F7F4F3"/>
                </a:highlight>
                <a:latin typeface="Consolas"/>
                <a:ea typeface="Consolas"/>
                <a:cs typeface="Consolas"/>
                <a:sym typeface="Consolas"/>
              </a:rPr>
              <a:t>// (6)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idx="1" type="body"/>
          </p:nvPr>
        </p:nvSpPr>
        <p:spPr>
          <a:xfrm>
            <a:off x="518160" y="1369219"/>
            <a:ext cx="8111400" cy="3263400"/>
          </a:xfrm>
          <a:prstGeom prst="rect">
            <a:avLst/>
          </a:prstGeom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Операторов сравнения у нас немного: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Больше  &gt;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Меньше &lt;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Равно == или ===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Больше (или) равно &gt;=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Меньше (или) равно &lt;=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НЕ равно !=</a:t>
            </a:r>
            <a:endParaRPr/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Char char="-"/>
            </a:pPr>
            <a:r>
              <a:rPr lang="ru"/>
              <a:t>На repl.it в консоль выведите сравнение 2 и 3 с помощью каждого из операторов приведенных выше.</a:t>
            </a:r>
            <a:endParaRPr/>
          </a:p>
        </p:txBody>
      </p:sp>
      <p:sp>
        <p:nvSpPr>
          <p:cNvPr id="370" name="Google Shape;370;p48"/>
          <p:cNvSpPr txBox="1"/>
          <p:nvPr>
            <p:ph type="title"/>
          </p:nvPr>
        </p:nvSpPr>
        <p:spPr>
          <a:xfrm>
            <a:off x="529589" y="400050"/>
            <a:ext cx="8100000" cy="800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Операторы сравнения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type="title"/>
          </p:nvPr>
        </p:nvSpPr>
        <p:spPr>
          <a:xfrm>
            <a:off x="2049896" y="1712375"/>
            <a:ext cx="5044200" cy="8001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Строгое и нестрогое неравенство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idx="4294967295" type="ctrTitle"/>
          </p:nvPr>
        </p:nvSpPr>
        <p:spPr>
          <a:xfrm>
            <a:off x="1335487" y="1302169"/>
            <a:ext cx="6473100" cy="23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Proxima Nova Semibold"/>
              <a:buNone/>
            </a:pPr>
            <a:r>
              <a:rPr b="0" i="0" lang="ru" sz="41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Всем большое спасибо за занятие!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0"/>
          <p:cNvSpPr txBox="1"/>
          <p:nvPr>
            <p:ph idx="4294967295" type="subTitle"/>
          </p:nvPr>
        </p:nvSpPr>
        <p:spPr>
          <a:xfrm>
            <a:off x="2259450" y="3341625"/>
            <a:ext cx="46251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материалы уже в чате, </a:t>
            </a:r>
            <a:br>
              <a:rPr b="0" i="0" lang="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домашняя работа на CORE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705563" y="585619"/>
            <a:ext cx="40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 должен выглядеть код?</a:t>
            </a:r>
            <a:endParaRPr sz="23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63" y="1523456"/>
            <a:ext cx="2981062" cy="62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513" y="1523419"/>
            <a:ext cx="2193131" cy="62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563" y="1136812"/>
            <a:ext cx="386644" cy="38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9513" y="1136812"/>
            <a:ext cx="386644" cy="386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563" y="2231006"/>
            <a:ext cx="1493044" cy="57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705575" y="2984475"/>
            <a:ext cx="706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Создайте файл script.js и в нем три переменные. Далее задайте им значения, исходя из вашей фантазии.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Создайте переменную sentence. Пусть ее значением будет осмысленное предложение, которое будет содержать значения всех трех ранее созданных переменных.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Используйте при этом конкатенацию.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Выведите в консоль переменную sentence.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434242" y="559110"/>
            <a:ext cx="62478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lang="ru" sz="27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Комментарии</a:t>
            </a:r>
            <a:endParaRPr i="0" sz="1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85619" y="1375838"/>
            <a:ext cx="6441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Однострочные комментарии: </a:t>
            </a: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// Это однострочный комментарий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Многострочные комментарии: </a:t>
            </a: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/* Это многострочный</a:t>
            </a:r>
            <a:b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" sz="1500">
                <a:latin typeface="Montserrat Medium"/>
                <a:ea typeface="Montserrat Medium"/>
                <a:cs typeface="Montserrat Medium"/>
                <a:sym typeface="Montserrat Medium"/>
              </a:rPr>
              <a:t>комментарий */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19" y="2418806"/>
            <a:ext cx="4057650" cy="90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300" y="2418806"/>
            <a:ext cx="2893219" cy="107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434250" y="3633025"/>
            <a:ext cx="8142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 Semibold"/>
              <a:buChar char="-"/>
            </a:pPr>
            <a:r>
              <a:rPr lang="ru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Откройте файл script.js и напишите однострочный комментарий к любой строке кода. До строки с объявлением переменной sentence напишите многострочный комментарий о том, что такое prompt в js. Ссылка в чате, возьмите оттуда определение.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959550" y="416269"/>
            <a:ext cx="406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Переменные</a:t>
            </a:r>
            <a:endParaRPr sz="250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959550" y="1150075"/>
            <a:ext cx="7084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Переменная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это «именованное хранилище» для данных. Мы можем использовать переменные для хранения товаров, посетителей и других данных.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создания переменной в JavaScript используйте ключевое слово 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500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550" y="2232956"/>
            <a:ext cx="2850356" cy="864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388" y="2232956"/>
            <a:ext cx="2814638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550" y="3345713"/>
            <a:ext cx="2850356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6">
            <a:alphaModFix/>
          </a:blip>
          <a:srcRect b="17891" l="0" r="0" t="0"/>
          <a:stretch/>
        </p:blipFill>
        <p:spPr>
          <a:xfrm>
            <a:off x="4438388" y="3479644"/>
            <a:ext cx="3221831" cy="12376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14269" y="6"/>
            <a:ext cx="38802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None/>
            </a:pPr>
            <a:r>
              <a:rPr lang="ru"/>
              <a:t>Объявить в одной строке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97202" y="1585929"/>
            <a:ext cx="30945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400"/>
              <a:t>Мы можем объявлять одну или несколько переменных в одной строке.</a:t>
            </a:r>
            <a:endParaRPr sz="1400"/>
          </a:p>
          <a:p>
            <a:pPr indent="0" lvl="0" marL="1778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rPr lang="ru" sz="1400"/>
              <a:t>Также присваивать значение переменной можно в одной строке</a:t>
            </a:r>
            <a:endParaRPr sz="14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806" y="2264569"/>
            <a:ext cx="3443288" cy="61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37864" y="-1"/>
            <a:ext cx="32994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None/>
            </a:pPr>
            <a:r>
              <a:rPr lang="ru"/>
              <a:t>Аналогия из жизни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97206" y="1585925"/>
            <a:ext cx="44148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/>
          <a:p>
            <a:pPr indent="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i="0" sz="159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"/>
              <a:buFont typeface="Arial"/>
              <a:buNone/>
            </a:pPr>
            <a:r>
              <a:rPr lang="ru" sz="1335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Мы легко поймём концепцию «переменной», если представим её в виде «коробки» для данных с уникальным названием на ней.</a:t>
            </a:r>
            <a:endParaRPr sz="1335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680"/>
              <a:buFont typeface="Arial"/>
              <a:buNone/>
            </a:pPr>
            <a:r>
              <a:rPr lang="ru" sz="1335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Например, переменную message можно представить как коробку с названием "message" и значением "Hello!" внутри:</a:t>
            </a:r>
            <a:endParaRPr sz="1335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1778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59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631" y="1831622"/>
            <a:ext cx="1842319" cy="1480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67314" y="-1"/>
            <a:ext cx="32994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None/>
            </a:pPr>
            <a:r>
              <a:rPr lang="ru"/>
              <a:t>Мы можем менять значение переменной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97192" y="1585913"/>
            <a:ext cx="24747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Мы можем положить любое значение в коробку.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300">
                <a:solidFill>
                  <a:srgbClr val="313130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Мы также можем изменить его столько раз, сколько захотим:</a:t>
            </a:r>
            <a:endParaRPr sz="1300">
              <a:solidFill>
                <a:srgbClr val="313130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294" y="1236131"/>
            <a:ext cx="4007644" cy="13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294" y="2852738"/>
            <a:ext cx="3214688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tshu_theme">
  <a:themeElements>
    <a:clrScheme name="Altshu_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