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Montserrat Medium" panose="020F0502020204030204" pitchFamily="34" charset="0"/>
      <p:regular r:id="rId40"/>
      <p:bold r:id="rId41"/>
      <p:italic r:id="rId42"/>
      <p:boldItalic r:id="rId43"/>
    </p:embeddedFont>
    <p:embeddedFont>
      <p:font typeface="Proxima Nova" panose="02000506030000020004" pitchFamily="2" charset="0"/>
      <p:regular r:id="rId44"/>
      <p:bold r:id="rId45"/>
      <p:italic r:id="rId46"/>
      <p:boldItalic r:id="rId47"/>
    </p:embeddedFont>
    <p:embeddedFont>
      <p:font typeface="Proxima Nova Semibold" panose="02000506030000020004" pitchFamily="2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2"/>
  </p:normalViewPr>
  <p:slideViewPr>
    <p:cSldViewPr snapToGrid="0">
      <p:cViewPr varScale="1">
        <p:scale>
          <a:sx n="141" d="100"/>
          <a:sy n="141" d="100"/>
        </p:scale>
        <p:origin x="4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125eebf0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125eebf0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125eebf0c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125eebf0c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125eebf0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125eebf0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125eebf0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125eebf0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125eebf0c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125eebf0c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125eebf0c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125eebf0c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125eebf0c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125eebf0c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125eebf0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125eebf0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125eebf0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125eebf0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125eebf0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125eebf0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125eebf0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125eebf0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125eebf0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125eebf0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125eebf0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125eebf0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125eebf0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125eebf0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125eebf0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125eebf0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125eebf0c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125eebf0c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125eebf0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125eebf0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125eebf0c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125eebf0c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25eebf0c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125eebf0c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125eebf0c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125eebf0c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125eebf0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125eebf0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125eebf0c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125eebf0c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125eebf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125eebf0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125eebf0c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125eebf0c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125eebf0c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125eebf0c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125eebf0c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125eebf0c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125eebf0c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8125eebf0c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125eebf0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125eebf0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125eebf0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125eebf0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125eebf0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125eebf0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125eebf0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125eebf0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125eebf0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125eebf0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125eebf0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125eebf0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4350" y="485008"/>
            <a:ext cx="3992400" cy="2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14350" y="2945606"/>
            <a:ext cx="3992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4637313" y="485008"/>
            <a:ext cx="3992400" cy="3992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" name="Google Shape;14;p2" descr="Google Shape;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85009"/>
            <a:ext cx="661001" cy="66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umbers_3">
  <p:cSld name="Numbers_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29589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3272790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3"/>
          </p:nvPr>
        </p:nvSpPr>
        <p:spPr>
          <a:xfrm>
            <a:off x="6015989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4"/>
          </p:nvPr>
        </p:nvSpPr>
        <p:spPr>
          <a:xfrm>
            <a:off x="529589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5"/>
          </p:nvPr>
        </p:nvSpPr>
        <p:spPr>
          <a:xfrm>
            <a:off x="3257550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6"/>
          </p:nvPr>
        </p:nvSpPr>
        <p:spPr>
          <a:xfrm>
            <a:off x="6004064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7"/>
          </p:nvPr>
        </p:nvSpPr>
        <p:spPr>
          <a:xfrm>
            <a:off x="529590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8"/>
          </p:nvPr>
        </p:nvSpPr>
        <p:spPr>
          <a:xfrm>
            <a:off x="3272790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9"/>
          </p:nvPr>
        </p:nvSpPr>
        <p:spPr>
          <a:xfrm>
            <a:off x="6015989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3"/>
          </p:nvPr>
        </p:nvSpPr>
        <p:spPr>
          <a:xfrm>
            <a:off x="529589" y="3086101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4"/>
          </p:nvPr>
        </p:nvSpPr>
        <p:spPr>
          <a:xfrm>
            <a:off x="3257550" y="30861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5"/>
          </p:nvPr>
        </p:nvSpPr>
        <p:spPr>
          <a:xfrm>
            <a:off x="6004064" y="3086101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pic>
        <p:nvPicPr>
          <p:cNvPr id="93" name="Google Shape;93;p11" descr="Google Shape;7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07600"/>
          </a:xfrm>
          <a:prstGeom prst="rect">
            <a:avLst/>
          </a:prstGeom>
        </p:spPr>
        <p:txBody>
          <a:bodyPr spcFirstLastPara="1" wrap="square" lIns="34250" tIns="34250" rIns="34250" bIns="34250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07600"/>
          </a:xfrm>
          <a:prstGeom prst="rect">
            <a:avLst/>
          </a:prstGeom>
        </p:spPr>
        <p:txBody>
          <a:bodyPr spcFirstLastPara="1" wrap="square" lIns="34250" tIns="34250" rIns="34250" bIns="34250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1">
  <p:cSld name="1_Pictur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29589" y="914400"/>
            <a:ext cx="3299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4629150" y="342901"/>
            <a:ext cx="40005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29589" y="2114550"/>
            <a:ext cx="32994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8160" y="1369219"/>
            <a:ext cx="3996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1866" y="1369219"/>
            <a:ext cx="3996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4350" y="1085850"/>
            <a:ext cx="6057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14350" y="2945606"/>
            <a:ext cx="7429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29589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529589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29589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529589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5"/>
          </p:nvPr>
        </p:nvSpPr>
        <p:spPr>
          <a:xfrm>
            <a:off x="2578083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6"/>
          </p:nvPr>
        </p:nvSpPr>
        <p:spPr>
          <a:xfrm>
            <a:off x="2578083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7"/>
          </p:nvPr>
        </p:nvSpPr>
        <p:spPr>
          <a:xfrm>
            <a:off x="2578083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8"/>
          </p:nvPr>
        </p:nvSpPr>
        <p:spPr>
          <a:xfrm>
            <a:off x="2578083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9"/>
          </p:nvPr>
        </p:nvSpPr>
        <p:spPr>
          <a:xfrm>
            <a:off x="4635483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3"/>
          </p:nvPr>
        </p:nvSpPr>
        <p:spPr>
          <a:xfrm>
            <a:off x="4635483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4"/>
          </p:nvPr>
        </p:nvSpPr>
        <p:spPr>
          <a:xfrm>
            <a:off x="4635483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5"/>
          </p:nvPr>
        </p:nvSpPr>
        <p:spPr>
          <a:xfrm>
            <a:off x="4635483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6"/>
          </p:nvPr>
        </p:nvSpPr>
        <p:spPr>
          <a:xfrm>
            <a:off x="6692884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7"/>
          </p:nvPr>
        </p:nvSpPr>
        <p:spPr>
          <a:xfrm>
            <a:off x="6692884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8"/>
          </p:nvPr>
        </p:nvSpPr>
        <p:spPr>
          <a:xfrm>
            <a:off x="6692884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9"/>
          </p:nvPr>
        </p:nvSpPr>
        <p:spPr>
          <a:xfrm>
            <a:off x="6692884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3">
  <p:cSld name="1_Picture_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39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29589" y="4121945"/>
            <a:ext cx="81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umbers_1">
  <p:cSld name="Number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3299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29589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258699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64439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670560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5"/>
          </p:nvPr>
        </p:nvSpPr>
        <p:spPr>
          <a:xfrm>
            <a:off x="529589" y="2486024"/>
            <a:ext cx="19278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6"/>
          </p:nvPr>
        </p:nvSpPr>
        <p:spPr>
          <a:xfrm>
            <a:off x="2586990" y="2486024"/>
            <a:ext cx="19278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7"/>
          </p:nvPr>
        </p:nvSpPr>
        <p:spPr>
          <a:xfrm>
            <a:off x="4644390" y="2486024"/>
            <a:ext cx="19278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8"/>
          </p:nvPr>
        </p:nvSpPr>
        <p:spPr>
          <a:xfrm>
            <a:off x="6705600" y="2486024"/>
            <a:ext cx="19278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9" descr="Google Shape;5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umbers_2">
  <p:cSld name="Numbers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3299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29589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3272790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3"/>
          </p:nvPr>
        </p:nvSpPr>
        <p:spPr>
          <a:xfrm>
            <a:off x="6015989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4"/>
          </p:nvPr>
        </p:nvSpPr>
        <p:spPr>
          <a:xfrm>
            <a:off x="529589" y="2486024"/>
            <a:ext cx="26289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5"/>
          </p:nvPr>
        </p:nvSpPr>
        <p:spPr>
          <a:xfrm>
            <a:off x="3257550" y="2486024"/>
            <a:ext cx="26289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6"/>
          </p:nvPr>
        </p:nvSpPr>
        <p:spPr>
          <a:xfrm>
            <a:off x="6004064" y="2486024"/>
            <a:ext cx="2628900" cy="526800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pic>
        <p:nvPicPr>
          <p:cNvPr id="77" name="Google Shape;77;p10" descr="Google Shape;6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t" anchorCtr="0">
            <a:norm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1" descr="Google Shape;16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14350" y="485008"/>
            <a:ext cx="3992400" cy="2391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Основы JavaScript	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514350" y="2945606"/>
            <a:ext cx="3992400" cy="15318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№3</a:t>
            </a:r>
            <a:endParaRPr sz="16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78500" y="423335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04.11.2022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Условные операторы</a:t>
            </a:r>
            <a:endParaRPr sz="4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522000" y="677800"/>
            <a:ext cx="8111400" cy="29418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</a:rPr>
              <a:t>Инструкция </a:t>
            </a:r>
            <a:r>
              <a:rPr lang="ru" sz="1100">
                <a:solidFill>
                  <a:schemeClr val="dk1"/>
                </a:solidFill>
              </a:rPr>
              <a:t>if(...)</a:t>
            </a: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</a:rPr>
              <a:t> вычисляет условие в скобках и, если результат </a:t>
            </a:r>
            <a:r>
              <a:rPr lang="ru" sz="1100">
                <a:solidFill>
                  <a:schemeClr val="dk1"/>
                </a:solidFill>
              </a:rPr>
              <a:t>true</a:t>
            </a: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</a:rPr>
              <a:t>, то выполняет блок кода.</a:t>
            </a:r>
            <a:endParaRPr sz="1100"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" sz="1400">
                <a:solidFill>
                  <a:srgbClr val="FF000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400">
                <a:solidFill>
                  <a:srgbClr val="00CF0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2 * 2 === 4</a:t>
            </a: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>
              <a:solidFill>
                <a:srgbClr val="313130"/>
              </a:solidFill>
              <a:highlight>
                <a:srgbClr val="FFF8E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       console.log(‘Great!’)</a:t>
            </a:r>
            <a:endParaRPr sz="1400">
              <a:solidFill>
                <a:srgbClr val="313130"/>
              </a:solidFill>
              <a:highlight>
                <a:srgbClr val="FFF8E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313130"/>
              </a:solidFill>
              <a:highlight>
                <a:srgbClr val="FFF8E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</a:rPr>
              <a:t>Если перевести на русский, то:</a:t>
            </a:r>
            <a:endParaRPr sz="1400"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FF000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eсли</a:t>
            </a: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400">
                <a:solidFill>
                  <a:srgbClr val="00CF0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в этих скобках истина</a:t>
            </a: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>
              <a:solidFill>
                <a:srgbClr val="313130"/>
              </a:solidFill>
              <a:highlight>
                <a:srgbClr val="FFF8E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       тогда выполнится этот код</a:t>
            </a:r>
            <a:endParaRPr sz="1400">
              <a:solidFill>
                <a:srgbClr val="313130"/>
              </a:solidFill>
              <a:highlight>
                <a:srgbClr val="FFF8E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8E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313130"/>
              </a:solidFill>
              <a:highlight>
                <a:srgbClr val="FFF8E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313130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22000" y="0"/>
            <a:ext cx="8100000" cy="564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Условный оператор if (если)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22000" y="4085150"/>
            <a:ext cx="5602200" cy="604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Proxima Nova"/>
              <a:buChar char="-"/>
            </a:pPr>
            <a:r>
              <a:rPr lang="ru" sz="1300" b="1">
                <a:solidFill>
                  <a:srgbClr val="31313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Откройте repl.it и напишите одну конструкцию if, которая сработает и одну, которая не сработает. Должен присутствовать вывод в консоль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22000" y="3019775"/>
            <a:ext cx="77232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Инструкция 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(…)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вычисляет выражение в скобках и преобразует результат к логическому типу.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Число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пустая строка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становятся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Из-за этого их называют «ложными» («falsy») значениями.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Остальные значения становятся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поэтому их называют «правдивыми» («truthy»).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522010" y="910594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Инструкция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может содержать необязательный блок «else» («иначе»). Он выполняется, когда условие ложно.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let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prompt('Сколько всего типов данных в JavaScript?')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CF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=== 8) {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console.log('Верно!')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console.log('Садись, два!')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else</a:t>
            </a:r>
            <a:endParaRPr sz="2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134600" y="1636900"/>
            <a:ext cx="40641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00CF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если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равенство верное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выведи в консоль “Верно!”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иначе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выведи 'Садись, два!'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522000" y="3309050"/>
            <a:ext cx="5002500" cy="400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К условию, которое сработало, добавьте блок else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522000" y="959668"/>
            <a:ext cx="4253100" cy="4032137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Иногда, нужно проверить несколько вариантов условия. Для этого используется блок </a:t>
            </a:r>
            <a:r>
              <a:rPr lang="ru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 dirty="0">
              <a:solidFill>
                <a:srgbClr val="313130"/>
              </a:solidFill>
              <a:highlight>
                <a:srgbClr val="FF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100" dirty="0">
                <a:solidFill>
                  <a:srgbClr val="00CF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 === 1789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console.log('Лучший!')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 sz="1100" dirty="0">
                <a:solidFill>
                  <a:srgbClr val="F1C23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 &gt; 1789 &amp;&amp; question &lt;= 1799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console.log('Тогда она уже шла!')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 sz="1100" dirty="0">
                <a:solidFill>
                  <a:srgbClr val="F1C23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 &gt; 1799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console.log('Нет. Тогда она уже прошла!')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console.log('Нет. Она еще не наступила')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232714" y="240563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else if</a:t>
            </a:r>
            <a:endParaRPr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22000" y="4104600"/>
            <a:ext cx="7267200" cy="61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Добавьте блок else if к условию из предыдущего задания. Если он не подходит по смыслу, напишите еще одну конструкцию с if, else if и else.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572000" y="1536275"/>
            <a:ext cx="4508400" cy="2377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100" dirty="0">
                <a:solidFill>
                  <a:srgbClr val="00CF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если 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ответ на вопрос - 1789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выведи в консоль ('Лучший!')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-RU" sz="1100" dirty="0">
                <a:solidFill>
                  <a:srgbClr val="F1C23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иначе если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больше 1789 И меньше 1799 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выведи в консоль ('Тогда она уже шла!')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-RU" sz="1100" dirty="0">
                <a:solidFill>
                  <a:srgbClr val="F1C23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иначе если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больше 1799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выведи в консоль ('Нет. Тогда она уже прошла!')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ru-RU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 если ничего выше не было правдой, тогда </a:t>
            </a: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выведи в консоль ('Нет. Она еще не наступила')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3365914" y="184645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Резюмируем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Логические операторы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516300" y="720101"/>
            <a:ext cx="8111400" cy="40143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Оператор «ИЛИ» выглядит как двойной символ вертикальной черты: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Традиционно в программировании ИЛИ предназначено только для манипулирования булевыми значениями: в случае, если какой-либо из аргументов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он вернёт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в противоположной ситуации возвращается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JavaScript, как мы увидим далее, этот оператор работает несколько иным образом. Но давайте сперва посмотрим, что происходит с булевыми значениями.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Существует всего четыре возможные логические комбинации: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1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1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1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100"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Как мы можем наблюдать, результат операций всегда равен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за исключением случая, когда оба аргумента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значение не логического типа, то оно к нему приводится в целях вычислений.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число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будет воспринято как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а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как 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1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1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(1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работает как if( true || false )</a:t>
            </a:r>
            <a:endParaRPr sz="11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'truthy!'</a:t>
            </a:r>
            <a:r>
              <a:rPr lang="ru" sz="11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523850" y="183450"/>
            <a:ext cx="8100000" cy="4239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Логический оператор || (ИЛИ)</a:t>
            </a:r>
            <a:endParaRPr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518150" y="833001"/>
            <a:ext cx="8111400" cy="36825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Обычно оператор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используется в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проверки истинности любого из заданных условий.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9;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if (hour &lt; 10 || hour &gt; 18) {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'Офис закрыт.'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Можно передать и больше условий: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12;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isWeekend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hour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isWeekend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'Офис закрыт.'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это выходной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52383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Логический оператор || (ИЛИ)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23850" y="3899900"/>
            <a:ext cx="7591800" cy="61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На repl.it создайте конструкцию if с использованием логического оператора || так, чтобы из трех условий было истинно только одно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516310" y="868269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традиционном программировании И возвращает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если оба аргумента истинны, а иначе –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Пример с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12;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minute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30;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hour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minute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30)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'The time is 12:30'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52383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оператор &amp;&amp; (И)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522000" y="882375"/>
            <a:ext cx="8111400" cy="31182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нескольких подряд операторах И: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value1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value2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value3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Оператор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выполняет следующие действия: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13130"/>
              </a:buClr>
              <a:buSzPct val="100000"/>
              <a:buFont typeface="Roboto"/>
              <a:buChar char="●"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Вычисляет операнды слева направо.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ct val="100000"/>
              <a:buFont typeface="Roboto"/>
              <a:buChar char="●"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Каждый операнд преобразует в логическое значение. Если результат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останавливается и возвращает исходное значение этого операнда.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ct val="100000"/>
              <a:buFont typeface="Roboto"/>
              <a:buChar char="●"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все операнды были истинными, возвращается true.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Приоритет оператора </a:t>
            </a:r>
            <a:r>
              <a:rPr lang="ru" b="1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b="1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больше, чем у </a:t>
            </a:r>
            <a:r>
              <a:rPr lang="ru" b="1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endParaRPr b="1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28600" marR="2286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Приоритет оператора И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больше, чем ИЛИ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так что он выполняется раньше.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2286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Таким образом, код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&amp;&amp; b || c &amp;&amp; d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 существу такой же, как если бы выражения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были в круглых скобках: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 &amp;&amp; b) || (c &amp;&amp; d)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700"/>
              </a:spcBef>
              <a:spcAft>
                <a:spcPts val="3800"/>
              </a:spcAft>
              <a:buNone/>
            </a:pP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оператор &amp;&amp; (И)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313770" y="4829471"/>
            <a:ext cx="7683600" cy="831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 b="1" dirty="0">
                <a:latin typeface="Proxima Nova"/>
                <a:ea typeface="Proxima Nova"/>
                <a:cs typeface="Proxima Nova"/>
                <a:sym typeface="Proxima Nova"/>
              </a:rPr>
              <a:t>Напишите следующее условие: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Proxima Nova"/>
                <a:ea typeface="Proxima Nova"/>
                <a:cs typeface="Proxima Nova"/>
                <a:sym typeface="Proxima Nova"/>
              </a:rPr>
              <a:t>Если число 1348 делится на 2 без остатка И число это число больше 1000, тогда выведи в консоль сообщение “Это четное число и оно больше 1000”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дела?</a:t>
            </a:r>
            <a:endParaRPr sz="4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518160" y="940044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Оператор НЕ представлен восклицательным знаком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Синтаксис довольно прост: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Оператор принимает один аргумент и выполняет следующие действия: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AutoNum type="arabicPeriod"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Сначала приводит аргумент к логическому типу 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true/false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AutoNum type="arabicPeriod"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Затем возвращает противоположное значение.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Например: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!0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Приоритет НЕ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является наивысшим из всех логических операторов, поэтому он всегда выполняется первым, перед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ru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52383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оператор ! (НЕ)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516300" y="868276"/>
            <a:ext cx="8111400" cy="16575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выведет код ниже?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выведет код ниже?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выведет код ниже?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522000" y="2571750"/>
            <a:ext cx="7711800" cy="2068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Создайте файл andOrNot.js, подключите его к html и напишите небольшое приложение, которое определяет, будут ли сегодня занятия. Логика следующая: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 помощью функции prompt спрашивается у пользователя, какой сегодня день недели по счету (от 1 до 7). Результат записывается в переменную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спрашивается, который час без минут (от 0 до 23) и спрашивается сколько минут (от 0 до 59). Для каждого результата отдельная переменная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теперь требуется условие: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Если сегодня нечетный день недели И НЕвоскресенье И время в часах меньше 19, тогда написать в консоль “Да, сегодня планируется занятие”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Перерыв 10 минут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Циклы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522000" y="0"/>
            <a:ext cx="8100000" cy="5574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Цикл for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22000" y="656175"/>
            <a:ext cx="7570500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ym typeface="Roboto"/>
              </a:rPr>
              <a:t>При написании скриптов зачастую встаёт задача сделать однотипное действие много раз.</a:t>
            </a:r>
            <a:endParaRPr dirty="0"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ym typeface="Roboto"/>
              </a:rPr>
              <a:t>Например, вывести товары из списка один за другим. Или просто перебрать все числа от </a:t>
            </a:r>
            <a:r>
              <a:rPr lang="ru" dirty="0">
                <a:sym typeface="Consolas"/>
              </a:rPr>
              <a:t>1</a:t>
            </a:r>
            <a:r>
              <a:rPr lang="ru" dirty="0">
                <a:sym typeface="Roboto"/>
              </a:rPr>
              <a:t> до </a:t>
            </a:r>
            <a:r>
              <a:rPr lang="ru" dirty="0">
                <a:sym typeface="Consolas"/>
              </a:rPr>
              <a:t>10</a:t>
            </a:r>
            <a:r>
              <a:rPr lang="ru" dirty="0">
                <a:sym typeface="Roboto"/>
              </a:rPr>
              <a:t> и для каждого выполнить одинаковый код.</a:t>
            </a:r>
            <a:endParaRPr dirty="0"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dirty="0">
                <a:sym typeface="Roboto"/>
              </a:rPr>
              <a:t>Для многократного повторения одного участка кода предусмотрены циклы.</a:t>
            </a:r>
            <a:endParaRPr dirty="0"/>
          </a:p>
        </p:txBody>
      </p:sp>
      <p:sp>
        <p:nvSpPr>
          <p:cNvPr id="254" name="Google Shape;254;p37"/>
          <p:cNvSpPr txBox="1"/>
          <p:nvPr/>
        </p:nvSpPr>
        <p:spPr>
          <a:xfrm>
            <a:off x="522000" y="1893675"/>
            <a:ext cx="77328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Цикл for выглядит вот так: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2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начало</a:t>
            </a: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 sz="12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условие</a:t>
            </a: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 sz="12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шаг</a:t>
            </a: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2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... тело цикла ...</a:t>
            </a:r>
            <a:endParaRPr sz="1200"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Давайте разберёмся, что означает каждая часть, на примере. Цикл ниже выполняет </a:t>
            </a:r>
            <a:r>
              <a:rPr lang="ru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</a:t>
            </a:r>
            <a:r>
              <a:rPr lang="ru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от </a:t>
            </a:r>
            <a:r>
              <a:rPr lang="ru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 (но не включая) </a:t>
            </a:r>
            <a:r>
              <a:rPr lang="ru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(let i = 0; i &lt; 3; i++) { // выведет 0, затем 1, затем 2</a:t>
            </a:r>
            <a:endParaRPr sz="12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console.log(i);</a:t>
            </a:r>
            <a:endParaRPr sz="1200" dirty="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55" name="Google Shape;255;p37"/>
          <p:cNvSpPr txBox="1"/>
          <p:nvPr/>
        </p:nvSpPr>
        <p:spPr>
          <a:xfrm>
            <a:off x="522000" y="4275650"/>
            <a:ext cx="6590100" cy="400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С помощью цикла for выведите в консоль строку “Я JavaScript” 5 раз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516301" y="875350"/>
            <a:ext cx="40557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Цикл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имеет следующий синтаксис: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код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также называемый "телом цикла"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Код из тела цикла выполняется, пока условие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истинно.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цикл ниже выводит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пока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&lt; 3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3)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выводит 0, затем 1, затем 2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i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52383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Цикл while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4967125" y="800100"/>
            <a:ext cx="3520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Одно выполнение тела цикла по-научному называется </a:t>
            </a:r>
            <a:r>
              <a:rPr lang="ru" sz="1200" i="1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итерация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Цикл в примере выше совершает три итерации.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бы строка 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отсутствовала в примере выше, то цикл бы повторялся (в теории) вечно. На практике, конечно, браузер не позволит такому случиться, он предоставит пользователю возможность остановить «подвисший» скрипт, а JavaScript на стороне сервера придётся «убить» процесс.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Любое выражение или переменная может быть условием цикла, а не только сравнение: условие 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вычисляется и преобразуется в логическое значение.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516310" y="940044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В repl.it создайте цикл for и while, который выведет в консоль числа от 0 до 100;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>
                <a:solidFill>
                  <a:schemeClr val="dk1"/>
                </a:solidFill>
              </a:rPr>
              <a:t>создайте цикл for, который выведет в консоль числа от 0 до 1000;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>
                <a:solidFill>
                  <a:schemeClr val="dk1"/>
                </a:solidFill>
              </a:rPr>
              <a:t>создайте цикл while, который выведет в консоль числа от 500 до 1001;  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>
                <a:solidFill>
                  <a:schemeClr val="dk1"/>
                </a:solidFill>
              </a:rPr>
              <a:t>создайте цикл, который выведет четные числа от 2 до 100;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>
                <a:solidFill>
                  <a:schemeClr val="dk1"/>
                </a:solidFill>
              </a:rPr>
              <a:t>Перепишите цикл, заменив for на while: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(let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3;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`number ${i}!`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 по циклам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516300" y="903576"/>
            <a:ext cx="8111400" cy="37320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хранения упорядоченных коллекций существует особая структура данных, которая называется массив, 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Выше вы видите пример объявления пустого массива.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скобках мы можем указать начальные значения элементов: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["Яблоко",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"Апельсин",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"Слива"];</a:t>
            </a: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Элементы массива нумеруются, начиная с нуля.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получить элемент, указав его номер в квадратных скобках: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Яблоко</a:t>
            </a:r>
            <a:endParaRPr sz="11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Апельсин</a:t>
            </a:r>
            <a:endParaRPr sz="11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[2]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Слива</a:t>
            </a: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заменить элемент: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[2]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'Груша';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теперь ["Яблоко", "Апельсин", "Груша"]</a:t>
            </a: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…Или добавить новый к существующему массиву: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[3]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'Лимон';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теперь ["Яблоко", "Апельсин", "Груша", "Лимон"]</a:t>
            </a: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Общее число элементов массива содержится в его свойстве 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ru" sz="11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let array = [‘a’, ‘r’, ‘r’, ‘a’, ‘y’];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5461000" y="1298200"/>
            <a:ext cx="3577200" cy="1585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ru" sz="1300" b="1">
                <a:latin typeface="Proxima Nova"/>
                <a:ea typeface="Proxima Nova"/>
                <a:cs typeface="Proxima Nova"/>
                <a:sym typeface="Proxima Nova"/>
              </a:rPr>
              <a:t>Создайте массив с именами тех, кто находится в комнате zoom;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ru" sz="1300" b="1">
                <a:latin typeface="Proxima Nova"/>
                <a:ea typeface="Proxima Nova"/>
                <a:cs typeface="Proxima Nova"/>
                <a:sym typeface="Proxima Nova"/>
              </a:rPr>
              <a:t>Выведите его в консоль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ru" sz="1300" b="1">
                <a:latin typeface="Proxima Nova"/>
                <a:ea typeface="Proxima Nova"/>
                <a:cs typeface="Proxima Nova"/>
                <a:sym typeface="Proxima Nova"/>
              </a:rPr>
              <a:t>Выведите в массив свое имя с помощью поиска по индексу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ru" sz="1300" b="1">
                <a:latin typeface="Proxima Nova"/>
                <a:ea typeface="Proxima Nova"/>
                <a:cs typeface="Proxima Nova"/>
                <a:sym typeface="Proxima Nova"/>
              </a:rPr>
              <a:t>Узнайте длину всего массива с помощью length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518150" y="877700"/>
            <a:ext cx="4053900" cy="3779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Методы, работающие с концом массива:</a:t>
            </a:r>
            <a:endParaRPr b="1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716F6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endParaRPr b="1">
              <a:solidFill>
                <a:srgbClr val="716F6E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Удаляет последний элемент из массива и возвращает его: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["Яблоко",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"Апельсин",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"Груша"];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.pop()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удаляем "Груша" и выводим его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Яблоко, Апельсин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----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716F6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endParaRPr b="1">
              <a:solidFill>
                <a:srgbClr val="716F6E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Добавляет элемент в конец массива: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["Яблоко",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"Апельсин"];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.push("Груша");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Яблоко, Апельсин, Груша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52383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Методы pop/push, shift/unshift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4572000" y="877700"/>
            <a:ext cx="4053900" cy="3779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Методы, работающие с началом массива:</a:t>
            </a:r>
            <a:endParaRPr b="1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716F6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shift</a:t>
            </a:r>
            <a:endParaRPr b="1">
              <a:solidFill>
                <a:srgbClr val="716F6E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Удаляет из массива первый элемент и возвращает его: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["Яблоко",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"Апельсин",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"Груша"];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.shift()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удаляем Яблоко и выводим его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Апельсин, Груша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----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716F6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unshift</a:t>
            </a:r>
            <a:endParaRPr b="1">
              <a:solidFill>
                <a:srgbClr val="716F6E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Добавляет элемент в начало массива: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["Апельсин",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"Груша"];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.unshift('Яблоко');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Яблоко, Апельсин, Груша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roxima Nova Semibold"/>
              <a:buChar char="-"/>
            </a:pPr>
            <a:r>
              <a:rPr lang="ru" sz="15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Математические операторы</a:t>
            </a:r>
            <a:endParaRPr sz="15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roxima Nova Semibold"/>
              <a:buChar char="-"/>
            </a:pPr>
            <a:r>
              <a:rPr lang="ru" sz="15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Операторы сравнения</a:t>
            </a:r>
            <a:endParaRPr sz="15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roxima Nova Semibold"/>
              <a:buChar char="-"/>
            </a:pPr>
            <a:r>
              <a:rPr lang="ru" sz="15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if, else, else if</a:t>
            </a:r>
            <a:endParaRPr sz="15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roxima Nova Semibold"/>
              <a:buChar char="-"/>
            </a:pPr>
            <a:r>
              <a:rPr lang="ru" sz="15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ИЛИ ( || ), И ( &amp;&amp; ), НЕ ( ! )</a:t>
            </a:r>
            <a:endParaRPr sz="15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roxima Nova Semibold"/>
              <a:buChar char="-"/>
            </a:pPr>
            <a:r>
              <a:rPr lang="ru" sz="15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Циклы</a:t>
            </a:r>
            <a:endParaRPr sz="15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roxima Nova Semibold"/>
              <a:buChar char="-"/>
            </a:pPr>
            <a:r>
              <a:rPr lang="ru" sz="15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Массивы</a:t>
            </a:r>
            <a:endParaRPr sz="15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будет на занятии?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body" idx="1"/>
          </p:nvPr>
        </p:nvSpPr>
        <p:spPr>
          <a:xfrm>
            <a:off x="518150" y="1369225"/>
            <a:ext cx="8111400" cy="20457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50" tIns="34250" rIns="34250" bIns="34250" anchor="t" anchorCtr="0">
            <a:normAutofit lnSpcReduction="10000"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Из созданного вами массива удалите первый и последний элемент.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Выведите в консоль сам массив и его длину - вот так: console.log(сам массив, длина массива);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В начало массива поставьте тот элемент, который был в конце. А тот, что был в конце - в начало.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Снова выведите его в консоль.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Создайте переменную language со значением JavaScript и переменную oneOfUs со значением пятого элемента из массива, используя при этом поиск по индексу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Замените пятый элемент массива переменной language.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Выведите массив в консоль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В конец массива добавьте переменную oneOfUs.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516300" y="896526"/>
            <a:ext cx="8111400" cy="5145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ru" sz="1210"/>
              <a:t>Так как массивы индексируются, то есть, каждый элемент имеет собственный индекс, по которому его можно найти - нам не составляет труда перебирать его с помощью цикла for:</a:t>
            </a:r>
            <a:endParaRPr sz="1210"/>
          </a:p>
        </p:txBody>
      </p:sp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52383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Перебор с помощью цикла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465675" y="1411025"/>
            <a:ext cx="39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можно сделать?</a:t>
            </a:r>
            <a:endParaRPr/>
          </a:p>
        </p:txBody>
      </p:sp>
      <p:sp>
        <p:nvSpPr>
          <p:cNvPr id="300" name="Google Shape;300;p44"/>
          <p:cNvSpPr txBox="1"/>
          <p:nvPr/>
        </p:nvSpPr>
        <p:spPr>
          <a:xfrm>
            <a:off x="523850" y="1926150"/>
            <a:ext cx="406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["Яблоко",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"Апельсин",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"Груша"];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arr.length; i++) {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301" name="Google Shape;301;p44"/>
          <p:cNvSpPr txBox="1"/>
          <p:nvPr/>
        </p:nvSpPr>
        <p:spPr>
          <a:xfrm>
            <a:off x="523850" y="3337275"/>
            <a:ext cx="7152600" cy="384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ru" sz="1300" b="1">
                <a:latin typeface="Proxima Nova"/>
                <a:ea typeface="Proxima Nova"/>
                <a:cs typeface="Proxima Nova"/>
                <a:sym typeface="Proxima Nova"/>
              </a:rPr>
              <a:t>С помощью цикла for выведите в консоль такую строку “{имя} изучает JavaScript”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518150" y="480227"/>
            <a:ext cx="8111400" cy="41058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Массив – это особый тип объекта, предназначенный для работы с упорядоченным набором элементов.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Объявление: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item1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item2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...];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Получение элементов: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получить элемент по его индексу, например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arr[0]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Также мы можем использовать метод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at(i)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получения элементов с отрицательным индексом, для отрицательных значений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он отступает от конца массива. В остальном он работает так же, как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arr[i]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если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&gt;= 0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использовать массив как двустороннюю очередь, используя следующие операции: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push(...items)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добавляет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конец массива.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удаляет элемент в конце массива и возвращает его.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shift()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удаляет элемент в начале массива и возвращает его.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unshift(...items)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добавляет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начало массива.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пройтись по элементам массива: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(let i=0; i&lt;arr.length; i++)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}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523850" y="0"/>
            <a:ext cx="8100000" cy="4515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Резюмируем по массивам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ctrTitle"/>
          </p:nvPr>
        </p:nvSpPr>
        <p:spPr>
          <a:xfrm>
            <a:off x="311700" y="1897950"/>
            <a:ext cx="8520600" cy="899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Спасибо за внимание</a:t>
            </a:r>
            <a:endParaRPr sz="4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/>
          </p:nvPr>
        </p:nvSpPr>
        <p:spPr>
          <a:xfrm>
            <a:off x="311708" y="786925"/>
            <a:ext cx="8520600" cy="20526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68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Математические операторы</a:t>
            </a:r>
            <a:endParaRPr sz="468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Математические операторы</a:t>
            </a:r>
            <a:endParaRPr dirty="0"/>
          </a:p>
        </p:txBody>
      </p:sp>
      <p:sp>
        <p:nvSpPr>
          <p:cNvPr id="131" name="Google Shape;131;p18"/>
          <p:cNvSpPr txBox="1"/>
          <p:nvPr/>
        </p:nvSpPr>
        <p:spPr>
          <a:xfrm>
            <a:off x="522000" y="9313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+, -, /, * - работают так же, как нас учили в школе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22000" y="1368775"/>
            <a:ext cx="8071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Помимо них, есть еще специфичные для JS операторы.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них по порядку: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Взятие остатка от деления ( % );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Взятие остатка от деления работает так: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 Medium"/>
                <a:ea typeface="Montserrat Medium"/>
                <a:cs typeface="Montserrat Medium"/>
                <a:sym typeface="Montserrat Medium"/>
              </a:rPr>
              <a:t>console.log( 7 % 2 ) // 1; - Получаем остаток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Можно ли определить с помощью этого оператора четное число или нечетное?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Откройте repl.it и получите в консоли с помощью оператора % числа 1, 2 и 3;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Возведение в степень ( ** );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Возведение в степень работает так: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 Medium"/>
                <a:ea typeface="Montserrat Medium"/>
                <a:cs typeface="Montserrat Medium"/>
                <a:sym typeface="Montserrat Medium"/>
              </a:rPr>
              <a:t>console.log( 3 ** 4 ) // 81; Первый операнд число, второе - степень.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Откройте repl.it и возведением в степень получите 81, используя другие операнды.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516310" y="734219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 dirty="0"/>
              <a:t>Инкремент ( ++ )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/>
              <a:t>Инкремент увеличивает число на единицу.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работает как counter = counter + 1, просто запись короче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  <a:highlight>
                  <a:schemeClr val="lt1"/>
                </a:highlight>
              </a:rPr>
              <a:t>Декремент ( -- );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Декремент уменьшает число на единицу: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2;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--;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работает как counter = counter - 1, просто запись короче</a:t>
            </a:r>
            <a:endParaRPr dirty="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dirty="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dirty="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dirty="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Инкремент и декремент можно применять только к переменным. Выражение ++5 приведет к ошибке;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522000" y="0"/>
            <a:ext cx="8100000" cy="6090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операторы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"px"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"$"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"4px"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  -9  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  -9  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786925" y="1314050"/>
            <a:ext cx="40641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(1)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(2)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"px"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"9px"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"$"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"$45"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"4px"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"  -9  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  -9  5"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(3)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"  -9  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-14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(4)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(5)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(6)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518150" y="1369225"/>
            <a:ext cx="8111400" cy="1947000"/>
          </a:xfrm>
          <a:prstGeom prst="rect">
            <a:avLst/>
          </a:prstGeom>
        </p:spPr>
        <p:txBody>
          <a:bodyPr spcFirstLastPara="1" wrap="square" lIns="34250" tIns="34250" rIns="34250" bIns="3425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Операторов сравнения у нас немного: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Больше  &gt;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Меньше &lt;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Равно == или ===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Больше (или) равно &gt;=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Меньше (или) равно &lt;=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НЕ равно !=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сравнения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29600" y="3513675"/>
            <a:ext cx="4755000" cy="517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repl.it в консоль выведите сравнение 2 и 3 с помощью каждого из операторов приведенных выше.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547071" y="343575"/>
            <a:ext cx="5044200" cy="800100"/>
          </a:xfrm>
          <a:prstGeom prst="rect">
            <a:avLst/>
          </a:prstGeom>
        </p:spPr>
        <p:txBody>
          <a:bodyPr spcFirstLastPara="1" wrap="square" lIns="34250" tIns="34250" rIns="34250" bIns="342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Строгое и нестрогое неравенство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47075" y="1446400"/>
            <a:ext cx="786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Нестрогое равенство ( == ) - равенство, при котором не учитывается тип операндов. Сравнивая “2” == 2 - мы получим true; Поэтому нестрогим равенством, как правило, рекомендуют не пользоваться.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Строгое равенство ( === ) - равенство, при котором только только два одинаковых операнда смогут быть равными. Поэтому чаще всего, строгое равенство полностью закрывает потребность в другом виде равенства.</a:t>
            </a:r>
            <a:endParaRPr sz="1600"/>
          </a:p>
        </p:txBody>
      </p:sp>
      <p:sp>
        <p:nvSpPr>
          <p:cNvPr id="159" name="Google Shape;159;p22"/>
          <p:cNvSpPr txBox="1"/>
          <p:nvPr/>
        </p:nvSpPr>
        <p:spPr>
          <a:xfrm>
            <a:off x="547075" y="3661850"/>
            <a:ext cx="4808100" cy="61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 b="1">
                <a:latin typeface="Proxima Nova"/>
                <a:ea typeface="Proxima Nova"/>
                <a:cs typeface="Proxima Nova"/>
                <a:sym typeface="Proxima Nova"/>
              </a:rPr>
              <a:t>Приведите пример, когда строгое и нестрогое равенство работает по разному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tshu_theme">
  <a:themeElements>
    <a:clrScheme name="Altshu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3046</Words>
  <Application>Microsoft Macintosh PowerPoint</Application>
  <PresentationFormat>Экран (16:9)</PresentationFormat>
  <Paragraphs>343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Montserrat Medium</vt:lpstr>
      <vt:lpstr>Proxima Nova Semibold</vt:lpstr>
      <vt:lpstr>Consolas</vt:lpstr>
      <vt:lpstr>Proxima Nova</vt:lpstr>
      <vt:lpstr>Roboto</vt:lpstr>
      <vt:lpstr>Altshu_theme</vt:lpstr>
      <vt:lpstr>Основы JavaScript </vt:lpstr>
      <vt:lpstr>Как дела?</vt:lpstr>
      <vt:lpstr>Что будет на занятии?</vt:lpstr>
      <vt:lpstr>Математические операторы</vt:lpstr>
      <vt:lpstr>Математические операторы</vt:lpstr>
      <vt:lpstr>Математические операторы</vt:lpstr>
      <vt:lpstr>Упражнение</vt:lpstr>
      <vt:lpstr>Операторы сравнения</vt:lpstr>
      <vt:lpstr>Строгое и нестрогое неравенство</vt:lpstr>
      <vt:lpstr>Условные операторы</vt:lpstr>
      <vt:lpstr>Условный оператор if (если)</vt:lpstr>
      <vt:lpstr>else</vt:lpstr>
      <vt:lpstr>else if</vt:lpstr>
      <vt:lpstr>Резюмируем </vt:lpstr>
      <vt:lpstr>Логические операторы</vt:lpstr>
      <vt:lpstr>Логический оператор || (ИЛИ)</vt:lpstr>
      <vt:lpstr>Логический оператор || (ИЛИ)</vt:lpstr>
      <vt:lpstr>Логический оператор &amp;&amp; (И)</vt:lpstr>
      <vt:lpstr>Логический оператор &amp;&amp; (И)</vt:lpstr>
      <vt:lpstr>Логический оператор ! (НЕ)</vt:lpstr>
      <vt:lpstr>Практика</vt:lpstr>
      <vt:lpstr>Перерыв 10 минут</vt:lpstr>
      <vt:lpstr>Циклы</vt:lpstr>
      <vt:lpstr>Цикл for</vt:lpstr>
      <vt:lpstr>Цикл while</vt:lpstr>
      <vt:lpstr>Практика по циклам</vt:lpstr>
      <vt:lpstr>Массивы</vt:lpstr>
      <vt:lpstr>let array = [‘a’, ‘r’, ‘r’, ‘a’, ‘y’];</vt:lpstr>
      <vt:lpstr>Методы pop/push, shift/unshift</vt:lpstr>
      <vt:lpstr>Презентация PowerPoint</vt:lpstr>
      <vt:lpstr>Перебор с помощью цикла</vt:lpstr>
      <vt:lpstr>Резюмируем по массивам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 </dc:title>
  <cp:lastModifiedBy>Azat Projazz</cp:lastModifiedBy>
  <cp:revision>1</cp:revision>
  <dcterms:modified xsi:type="dcterms:W3CDTF">2022-11-05T21:16:13Z</dcterms:modified>
</cp:coreProperties>
</file>