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Montserrat SemiBold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Montserrat"/>
      <p:regular r:id="rId60"/>
      <p:bold r:id="rId61"/>
      <p:italic r:id="rId62"/>
      <p:boldItalic r:id="rId63"/>
    </p:embeddedFont>
    <p:embeddedFont>
      <p:font typeface="Montserrat Medium"/>
      <p:regular r:id="rId64"/>
      <p:bold r:id="rId65"/>
      <p:italic r:id="rId66"/>
      <p:boldItalic r:id="rId67"/>
    </p:embeddedFont>
    <p:embeddedFont>
      <p:font typeface="Proxima Nova Semibold"/>
      <p:regular r:id="rId68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1" roundtripDataSignature="AMtx7miVA08cbuN3SCcONvLV2lIifQpM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customschemas.google.com/relationships/presentationmetadata" Target="metadata"/><Relationship Id="rId70" Type="http://schemas.openxmlformats.org/officeDocument/2006/relationships/font" Target="fonts/ProximaNovaSemibold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6.xml"/><Relationship Id="rId64" Type="http://schemas.openxmlformats.org/officeDocument/2006/relationships/font" Target="fonts/MontserratMedium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66" Type="http://schemas.openxmlformats.org/officeDocument/2006/relationships/font" Target="fonts/MontserratMedium-italic.fntdata"/><Relationship Id="rId21" Type="http://schemas.openxmlformats.org/officeDocument/2006/relationships/slide" Target="slides/slide17.xml"/><Relationship Id="rId65" Type="http://schemas.openxmlformats.org/officeDocument/2006/relationships/font" Target="fonts/MontserratMedium-bold.fntdata"/><Relationship Id="rId24" Type="http://schemas.openxmlformats.org/officeDocument/2006/relationships/slide" Target="slides/slide20.xml"/><Relationship Id="rId68" Type="http://schemas.openxmlformats.org/officeDocument/2006/relationships/font" Target="fonts/ProximaNovaSemibold-regular.fntdata"/><Relationship Id="rId23" Type="http://schemas.openxmlformats.org/officeDocument/2006/relationships/slide" Target="slides/slide19.xml"/><Relationship Id="rId67" Type="http://schemas.openxmlformats.org/officeDocument/2006/relationships/font" Target="fonts/MontserratMedium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roximaNovaSemibold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57" Type="http://schemas.openxmlformats.org/officeDocument/2006/relationships/font" Target="fonts/Roboto-bold.fntdata"/><Relationship Id="rId12" Type="http://schemas.openxmlformats.org/officeDocument/2006/relationships/slide" Target="slides/slide8.xml"/><Relationship Id="rId56" Type="http://schemas.openxmlformats.org/officeDocument/2006/relationships/font" Target="fonts/Roboto-regular.fntdata"/><Relationship Id="rId15" Type="http://schemas.openxmlformats.org/officeDocument/2006/relationships/slide" Target="slides/slide11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a7063822b_3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a7063822b_3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a7063822b_3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a7063822b_3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a6723aad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7a6723aad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a706382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7a706382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7a706382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7a706382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a7063822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a7063822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a706382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a706382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a7063822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a7063822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a706382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a706382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a7063822b_3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a7063822b_3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Иногда нужно указать стили для каких-то конкретных элементов на странице.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/>
              <a:t>Например, статья состоит из нескольких абзацев и первый абзац нужно выделить курсивом.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CSS (Cascading Style Sheets, каскадные таблицы стилей)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3"/>
          <p:cNvSpPr txBox="1"/>
          <p:nvPr>
            <p:ph type="title"/>
          </p:nvPr>
        </p:nvSpPr>
        <p:spPr>
          <a:xfrm>
            <a:off x="685800" y="646678"/>
            <a:ext cx="5323116" cy="318872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53"/>
          <p:cNvSpPr txBox="1"/>
          <p:nvPr>
            <p:ph idx="1" type="body"/>
          </p:nvPr>
        </p:nvSpPr>
        <p:spPr>
          <a:xfrm>
            <a:off x="685800" y="3927475"/>
            <a:ext cx="5323116" cy="2042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" name="Google Shape;13;p53"/>
          <p:cNvSpPr/>
          <p:nvPr>
            <p:ph idx="2" type="pic"/>
          </p:nvPr>
        </p:nvSpPr>
        <p:spPr>
          <a:xfrm>
            <a:off x="6183084" y="646678"/>
            <a:ext cx="5323116" cy="5323116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oogle Shape;12;p74" id="14" name="Google Shape;1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46678"/>
            <a:ext cx="881334" cy="88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3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 showMasterSp="0">
  <p:cSld name="Numbers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2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" type="body"/>
          </p:nvPr>
        </p:nvSpPr>
        <p:spPr>
          <a:xfrm>
            <a:off x="706119" y="2743200"/>
            <a:ext cx="3484881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2" type="body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3" type="body"/>
          </p:nvPr>
        </p:nvSpPr>
        <p:spPr>
          <a:xfrm>
            <a:off x="8021319" y="2743200"/>
            <a:ext cx="3484881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4" type="body"/>
          </p:nvPr>
        </p:nvSpPr>
        <p:spPr>
          <a:xfrm>
            <a:off x="706119" y="1981200"/>
            <a:ext cx="350520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5" name="Google Shape;85;p62"/>
          <p:cNvSpPr txBox="1"/>
          <p:nvPr>
            <p:ph idx="5" type="body"/>
          </p:nvPr>
        </p:nvSpPr>
        <p:spPr>
          <a:xfrm>
            <a:off x="4343400" y="1981200"/>
            <a:ext cx="3505200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6" name="Google Shape;86;p62"/>
          <p:cNvSpPr txBox="1"/>
          <p:nvPr>
            <p:ph idx="6" type="body"/>
          </p:nvPr>
        </p:nvSpPr>
        <p:spPr>
          <a:xfrm>
            <a:off x="8005419" y="1981200"/>
            <a:ext cx="350520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7" name="Google Shape;87;p62"/>
          <p:cNvSpPr txBox="1"/>
          <p:nvPr>
            <p:ph idx="7" type="body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8" type="body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9" type="body"/>
          </p:nvPr>
        </p:nvSpPr>
        <p:spPr>
          <a:xfrm>
            <a:off x="8021319" y="4876800"/>
            <a:ext cx="3484881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3" type="body"/>
          </p:nvPr>
        </p:nvSpPr>
        <p:spPr>
          <a:xfrm>
            <a:off x="706119" y="4114801"/>
            <a:ext cx="350520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4" type="body"/>
          </p:nvPr>
        </p:nvSpPr>
        <p:spPr>
          <a:xfrm>
            <a:off x="4343400" y="4114800"/>
            <a:ext cx="3505200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15" type="body"/>
          </p:nvPr>
        </p:nvSpPr>
        <p:spPr>
          <a:xfrm>
            <a:off x="8005419" y="4114801"/>
            <a:ext cx="350520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pic>
        <p:nvPicPr>
          <p:cNvPr descr="Google Shape;77;p56" id="93" name="Google Shape;9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8"/>
            <a:ext cx="365912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2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706119" y="1219200"/>
            <a:ext cx="439928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5"/>
          <p:cNvSpPr/>
          <p:nvPr>
            <p:ph idx="2" type="pic"/>
          </p:nvPr>
        </p:nvSpPr>
        <p:spPr>
          <a:xfrm>
            <a:off x="6172200" y="457201"/>
            <a:ext cx="5334000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5"/>
          <p:cNvSpPr txBox="1"/>
          <p:nvPr>
            <p:ph idx="1" type="body"/>
          </p:nvPr>
        </p:nvSpPr>
        <p:spPr>
          <a:xfrm>
            <a:off x="706119" y="2819400"/>
            <a:ext cx="4399281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690880" y="1825625"/>
            <a:ext cx="53289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2" type="body"/>
          </p:nvPr>
        </p:nvSpPr>
        <p:spPr>
          <a:xfrm>
            <a:off x="6189155" y="1825625"/>
            <a:ext cx="53289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body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706119" y="2743200"/>
            <a:ext cx="2555581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2" type="body"/>
          </p:nvPr>
        </p:nvSpPr>
        <p:spPr>
          <a:xfrm>
            <a:off x="706119" y="1981200"/>
            <a:ext cx="2570482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3" type="body"/>
          </p:nvPr>
        </p:nvSpPr>
        <p:spPr>
          <a:xfrm>
            <a:off x="706119" y="4876800"/>
            <a:ext cx="2555581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4" type="body"/>
          </p:nvPr>
        </p:nvSpPr>
        <p:spPr>
          <a:xfrm>
            <a:off x="706119" y="4114801"/>
            <a:ext cx="2570482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5" type="body"/>
          </p:nvPr>
        </p:nvSpPr>
        <p:spPr>
          <a:xfrm>
            <a:off x="3437444" y="27432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6" type="body"/>
          </p:nvPr>
        </p:nvSpPr>
        <p:spPr>
          <a:xfrm>
            <a:off x="3437444" y="1981200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7" type="body"/>
          </p:nvPr>
        </p:nvSpPr>
        <p:spPr>
          <a:xfrm>
            <a:off x="3437444" y="48768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8" type="body"/>
          </p:nvPr>
        </p:nvSpPr>
        <p:spPr>
          <a:xfrm>
            <a:off x="3437444" y="4114801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9" type="body"/>
          </p:nvPr>
        </p:nvSpPr>
        <p:spPr>
          <a:xfrm>
            <a:off x="6180644" y="27432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13" type="body"/>
          </p:nvPr>
        </p:nvSpPr>
        <p:spPr>
          <a:xfrm>
            <a:off x="6180644" y="1981200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4" type="body"/>
          </p:nvPr>
        </p:nvSpPr>
        <p:spPr>
          <a:xfrm>
            <a:off x="6180644" y="48768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5" type="body"/>
          </p:nvPr>
        </p:nvSpPr>
        <p:spPr>
          <a:xfrm>
            <a:off x="6180644" y="4114801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6" type="body"/>
          </p:nvPr>
        </p:nvSpPr>
        <p:spPr>
          <a:xfrm>
            <a:off x="8923845" y="27432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7" type="body"/>
          </p:nvPr>
        </p:nvSpPr>
        <p:spPr>
          <a:xfrm>
            <a:off x="8923845" y="1981200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8" type="body"/>
          </p:nvPr>
        </p:nvSpPr>
        <p:spPr>
          <a:xfrm>
            <a:off x="8923845" y="4876800"/>
            <a:ext cx="2555580" cy="86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9" type="body"/>
          </p:nvPr>
        </p:nvSpPr>
        <p:spPr>
          <a:xfrm>
            <a:off x="8923845" y="4114801"/>
            <a:ext cx="2570481" cy="702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/>
          <p:nvPr>
            <p:ph idx="2" type="pic"/>
          </p:nvPr>
        </p:nvSpPr>
        <p:spPr>
          <a:xfrm>
            <a:off x="0" y="1"/>
            <a:ext cx="12192000" cy="525780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9"/>
          <p:cNvSpPr txBox="1"/>
          <p:nvPr>
            <p:ph idx="1" type="body"/>
          </p:nvPr>
        </p:nvSpPr>
        <p:spPr>
          <a:xfrm>
            <a:off x="706119" y="5495926"/>
            <a:ext cx="10800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 showMasterSp="0">
  <p:cSld name="Number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/>
          <p:nvPr>
            <p:ph type="title"/>
          </p:nvPr>
        </p:nvSpPr>
        <p:spPr>
          <a:xfrm>
            <a:off x="706119" y="533400"/>
            <a:ext cx="439928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60"/>
          <p:cNvSpPr txBox="1"/>
          <p:nvPr>
            <p:ph idx="1" type="body"/>
          </p:nvPr>
        </p:nvSpPr>
        <p:spPr>
          <a:xfrm>
            <a:off x="706119" y="4260851"/>
            <a:ext cx="25704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2" type="body"/>
          </p:nvPr>
        </p:nvSpPr>
        <p:spPr>
          <a:xfrm>
            <a:off x="3449320" y="4260851"/>
            <a:ext cx="25704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3" type="body"/>
          </p:nvPr>
        </p:nvSpPr>
        <p:spPr>
          <a:xfrm>
            <a:off x="6192520" y="4260851"/>
            <a:ext cx="25704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4" type="body"/>
          </p:nvPr>
        </p:nvSpPr>
        <p:spPr>
          <a:xfrm>
            <a:off x="8940800" y="4260851"/>
            <a:ext cx="25704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5" type="body"/>
          </p:nvPr>
        </p:nvSpPr>
        <p:spPr>
          <a:xfrm>
            <a:off x="706119" y="3314698"/>
            <a:ext cx="2570482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6" type="body"/>
          </p:nvPr>
        </p:nvSpPr>
        <p:spPr>
          <a:xfrm>
            <a:off x="3449320" y="3314698"/>
            <a:ext cx="2570481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7" type="body"/>
          </p:nvPr>
        </p:nvSpPr>
        <p:spPr>
          <a:xfrm>
            <a:off x="6192520" y="3314698"/>
            <a:ext cx="2570481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8" type="body"/>
          </p:nvPr>
        </p:nvSpPr>
        <p:spPr>
          <a:xfrm>
            <a:off x="8940800" y="3314698"/>
            <a:ext cx="2570481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pic>
        <p:nvPicPr>
          <p:cNvPr descr="Google Shape;51;p54" id="67" name="Google Shape;6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8"/>
            <a:ext cx="365912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0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 showMasterSp="0">
  <p:cSld name="Numbers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1"/>
          <p:cNvSpPr txBox="1"/>
          <p:nvPr>
            <p:ph type="title"/>
          </p:nvPr>
        </p:nvSpPr>
        <p:spPr>
          <a:xfrm>
            <a:off x="706119" y="533400"/>
            <a:ext cx="439928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" type="body"/>
          </p:nvPr>
        </p:nvSpPr>
        <p:spPr>
          <a:xfrm>
            <a:off x="706119" y="4260851"/>
            <a:ext cx="34848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2" type="body"/>
          </p:nvPr>
        </p:nvSpPr>
        <p:spPr>
          <a:xfrm>
            <a:off x="4363720" y="4260851"/>
            <a:ext cx="3484880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3" type="body"/>
          </p:nvPr>
        </p:nvSpPr>
        <p:spPr>
          <a:xfrm>
            <a:off x="8021319" y="4260851"/>
            <a:ext cx="3484881" cy="1600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4" type="body"/>
          </p:nvPr>
        </p:nvSpPr>
        <p:spPr>
          <a:xfrm>
            <a:off x="706119" y="3314698"/>
            <a:ext cx="3505201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5" type="body"/>
          </p:nvPr>
        </p:nvSpPr>
        <p:spPr>
          <a:xfrm>
            <a:off x="4343400" y="3314698"/>
            <a:ext cx="3505200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6" type="body"/>
          </p:nvPr>
        </p:nvSpPr>
        <p:spPr>
          <a:xfrm>
            <a:off x="8005419" y="3314698"/>
            <a:ext cx="3505201" cy="70231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pic>
        <p:nvPicPr>
          <p:cNvPr descr="Google Shape;61;p55" id="77" name="Google Shape;77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6356348"/>
            <a:ext cx="365912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1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idx="1" type="body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oogle Shape;16;p45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5800" y="6356348"/>
            <a:ext cx="365912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2" type="sldNum"/>
          </p:nvPr>
        </p:nvSpPr>
        <p:spPr>
          <a:xfrm>
            <a:off x="11232584" y="6406805"/>
            <a:ext cx="273616" cy="264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idx="4294967295" type="ctrTitle"/>
          </p:nvPr>
        </p:nvSpPr>
        <p:spPr>
          <a:xfrm>
            <a:off x="582723" y="240277"/>
            <a:ext cx="11026500" cy="3188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"/>
              <a:buNone/>
            </a:pPr>
            <a:r>
              <a:rPr b="1" lang="en-US" sz="4400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4294967295" type="subTitle"/>
          </p:nvPr>
        </p:nvSpPr>
        <p:spPr>
          <a:xfrm>
            <a:off x="582723" y="3753508"/>
            <a:ext cx="5323116" cy="16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839"/>
              <a:buFont typeface="Arial"/>
              <a:buNone/>
            </a:pPr>
            <a:r>
              <a:rPr b="0" i="0" lang="en-US" sz="3839" u="none" cap="none" strike="noStrike">
                <a:solidFill>
                  <a:srgbClr val="44546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</a:t>
            </a:r>
            <a:r>
              <a:rPr lang="en-US" sz="3839">
                <a:solidFill>
                  <a:srgbClr val="44546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39"/>
              <a:buFont typeface="Arial"/>
              <a:buNone/>
            </a:pPr>
            <a:r>
              <a:t/>
            </a:r>
            <a:endParaRPr b="0" i="0" sz="3839" u="none" cap="none" strike="noStrike">
              <a:solidFill>
                <a:srgbClr val="44546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304"/>
              <a:buFont typeface="Arial"/>
              <a:buNone/>
            </a:pPr>
            <a:r>
              <a:rPr b="0" i="0" lang="en-US" sz="2304" u="none" cap="none" strike="noStrike">
                <a:solidFill>
                  <a:srgbClr val="44546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31 октября 2022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706125" y="1048225"/>
            <a:ext cx="6900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Как выполняется JavaScript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706125" y="2526150"/>
            <a:ext cx="6414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Изначально средой выполнения языка был только браузер со встроенным движком.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	Но сегодня JS может выполняться на любом устройстве или сервере, где есть специальная программа, именуемая “движком JavaScript”</a:t>
            </a:r>
            <a:endParaRPr sz="1900"/>
          </a:p>
        </p:txBody>
      </p:sp>
      <p:sp>
        <p:nvSpPr>
          <p:cNvPr id="154" name="Google Shape;154;p9"/>
          <p:cNvSpPr txBox="1"/>
          <p:nvPr/>
        </p:nvSpPr>
        <p:spPr>
          <a:xfrm>
            <a:off x="7962000" y="2526150"/>
            <a:ext cx="368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Char char="-"/>
            </a:pPr>
            <a:r>
              <a:rPr lang="en-US" sz="2900">
                <a:solidFill>
                  <a:schemeClr val="lt2"/>
                </a:solidFill>
              </a:rPr>
              <a:t>V8</a:t>
            </a:r>
            <a:endParaRPr sz="2900">
              <a:solidFill>
                <a:schemeClr val="lt2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Char char="-"/>
            </a:pPr>
            <a:r>
              <a:rPr lang="en-US" sz="2900">
                <a:solidFill>
                  <a:schemeClr val="lt2"/>
                </a:solidFill>
              </a:rPr>
              <a:t>SpiderMonkey</a:t>
            </a:r>
            <a:endParaRPr sz="2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875275" y="870100"/>
            <a:ext cx="78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может и не может браузерный JavaScript?</a:t>
            </a:r>
            <a:endParaRPr sz="28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024000" y="1612150"/>
            <a:ext cx="53892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Современный JavaScript – это «безопасный» язык программирования. Он не предоставляет низкоуровневый доступ к памяти или процессору, потому что изначально был создан для браузеров, не требующих этого.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Возможности JavaScript сильно зависят от окружения, в котором он работает. Например, NodeJS поддерживает функции чтения/записи произвольных файлов, выполнения сетевых запросов и т.д.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браузере для JavaScript доступно всё, что связано с манипулированием веб-страницами, взаимодействием с пользователем и веб-сервером.</a:t>
            </a:r>
            <a:endParaRPr sz="2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554825" y="530900"/>
            <a:ext cx="8077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/>
              <a:t>Плюсы и минусы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554825" y="1833775"/>
            <a:ext cx="53892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Полная интеграция с HTML/CSS.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Простые вещи делаются просто.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Поддерживается всеми основными браузерами и включён по умолчанию.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7138700" y="1833775"/>
            <a:ext cx="471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Минусов нет!</a:t>
            </a:r>
            <a:endParaRPr sz="2500"/>
          </a:p>
        </p:txBody>
      </p:sp>
      <p:sp>
        <p:nvSpPr>
          <p:cNvPr id="168" name="Google Shape;168;p11"/>
          <p:cNvSpPr txBox="1"/>
          <p:nvPr/>
        </p:nvSpPr>
        <p:spPr>
          <a:xfrm>
            <a:off x="554825" y="3564650"/>
            <a:ext cx="538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</a:rPr>
              <a:t>Резюмируем:</a:t>
            </a:r>
            <a:endParaRPr sz="2900">
              <a:solidFill>
                <a:schemeClr val="accent2"/>
              </a:solidFill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54825" y="4416075"/>
            <a:ext cx="8719800" cy="23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изначально создавался только для браузера, но сейчас используется на многих других платформах.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Сегодня JavaScript занимает уникальную позицию в качестве самого распространённого языка для браузера, обладающего полной интеграцией с HTML/CSS.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a7063822b_3_45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Консоль разработчика</a:t>
            </a:r>
            <a:endParaRPr/>
          </a:p>
        </p:txBody>
      </p:sp>
      <p:sp>
        <p:nvSpPr>
          <p:cNvPr id="175" name="Google Shape;175;g17a7063822b_3_45"/>
          <p:cNvSpPr txBox="1"/>
          <p:nvPr/>
        </p:nvSpPr>
        <p:spPr>
          <a:xfrm>
            <a:off x="706125" y="2041400"/>
            <a:ext cx="541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это такое? Для чего она нужна?</a:t>
            </a:r>
            <a:endParaRPr sz="2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6" name="Google Shape;176;g17a7063822b_3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25" y="3005800"/>
            <a:ext cx="5228650" cy="33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a7063822b_3_68"/>
          <p:cNvSpPr txBox="1"/>
          <p:nvPr>
            <p:ph type="title"/>
          </p:nvPr>
        </p:nvSpPr>
        <p:spPr>
          <a:xfrm>
            <a:off x="4692150" y="3028200"/>
            <a:ext cx="2807700" cy="8016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Перерыв</a:t>
            </a:r>
            <a:endParaRPr sz="4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1534400" y="757850"/>
            <a:ext cx="5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075950" y="851400"/>
            <a:ext cx="538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Поехали!</a:t>
            </a:r>
            <a:endParaRPr sz="32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0" y="1815075"/>
            <a:ext cx="7148501" cy="39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276" y="1815075"/>
            <a:ext cx="4083949" cy="239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1053625" y="630300"/>
            <a:ext cx="541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Внешний скрипт</a:t>
            </a:r>
            <a:endParaRPr sz="29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1796825" y="2257775"/>
            <a:ext cx="5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25" y="1963800"/>
            <a:ext cx="9976625" cy="9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825" y="3593525"/>
            <a:ext cx="8099776" cy="7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/>
        </p:nvSpPr>
        <p:spPr>
          <a:xfrm>
            <a:off x="639700" y="573850"/>
            <a:ext cx="541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Резюмируем и практикуем:</a:t>
            </a:r>
            <a:endParaRPr sz="29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639700" y="1429950"/>
            <a:ext cx="11072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313130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добавления кода JavaScript на страницу используется тег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Атрибуты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необязательны.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Скрипт во внешнем файле можно вставить с помощью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&lt;script src="path/to/script.js"&gt;&lt;/script&gt;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639700" y="3392150"/>
            <a:ext cx="871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Создайте страницу и подключите к нему скрипт, который выведет в консоль сообщение “Я JavaScript, который подключен к html”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940750" y="780825"/>
            <a:ext cx="541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должен выглядеть код?</a:t>
            </a:r>
            <a:endParaRPr sz="30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50" y="2031275"/>
            <a:ext cx="3974750" cy="8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350" y="2031225"/>
            <a:ext cx="29241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50" y="1515750"/>
            <a:ext cx="515525" cy="5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350" y="1515750"/>
            <a:ext cx="515525" cy="5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0750" y="2974675"/>
            <a:ext cx="19907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/>
        </p:nvSpPr>
        <p:spPr>
          <a:xfrm>
            <a:off x="578989" y="745480"/>
            <a:ext cx="8330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Комментарии</a:t>
            </a:r>
            <a:endParaRPr i="0" sz="18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780825" y="1834450"/>
            <a:ext cx="858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Однострочные комментарии: </a:t>
            </a: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// Это однострочный комментарий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Многострочные комментарии: </a:t>
            </a: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/* Это многострочный</a:t>
            </a:r>
            <a:b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комментарий */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3225075"/>
            <a:ext cx="54102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400" y="3225075"/>
            <a:ext cx="38576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/>
        </p:nvSpPr>
        <p:spPr>
          <a:xfrm>
            <a:off x="579000" y="5042400"/>
            <a:ext cx="10856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 Semibold"/>
              <a:buChar char="-"/>
            </a:pPr>
            <a:r>
              <a:rPr lang="en-US" sz="21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Откройте файл script.js и напишите комментарий к строке кода, которую мы написали. Напишите ее так, чтобы через год, открыв файл, вы поняли, зачем это вообще было нужно</a:t>
            </a:r>
            <a:endParaRPr sz="21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a6723aad9_0_0"/>
          <p:cNvSpPr txBox="1"/>
          <p:nvPr>
            <p:ph type="title"/>
          </p:nvPr>
        </p:nvSpPr>
        <p:spPr>
          <a:xfrm>
            <a:off x="4185896" y="475625"/>
            <a:ext cx="382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5200">
                <a:latin typeface="Proxima Nova"/>
                <a:ea typeface="Proxima Nova"/>
                <a:cs typeface="Proxima Nova"/>
                <a:sym typeface="Proxima Nova"/>
              </a:rPr>
              <a:t>Знакомство</a:t>
            </a:r>
            <a:endParaRPr b="1" sz="5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g17a6723aad9_0_0"/>
          <p:cNvSpPr txBox="1"/>
          <p:nvPr/>
        </p:nvSpPr>
        <p:spPr>
          <a:xfrm>
            <a:off x="643200" y="2026075"/>
            <a:ext cx="6142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Меня зовут Халид.</a:t>
            </a:r>
            <a:br>
              <a:rPr lang="en-US" sz="2200"/>
            </a:br>
            <a:r>
              <a:rPr lang="en-US" sz="2200"/>
              <a:t>Frontend-разработчик с опытом 2,5 лет.</a:t>
            </a:r>
            <a:br>
              <a:rPr lang="en-US" sz="2200"/>
            </a:br>
            <a:r>
              <a:rPr lang="en-US" sz="2200"/>
              <a:t>Мой стэк: html, css, js, ReactJS, VueJS</a:t>
            </a:r>
            <a:br>
              <a:rPr lang="en-US" sz="2200"/>
            </a:br>
            <a:r>
              <a:rPr lang="en-US" sz="2200"/>
              <a:t>Мой github: sudjud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Телеграм: @ttsttstt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1279400" y="555025"/>
            <a:ext cx="541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Переменные</a:t>
            </a:r>
            <a:endParaRPr sz="33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1279400" y="1533425"/>
            <a:ext cx="83913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Переменная – это «именованное хранилище» для данных. Мы можем использовать переменные для хранения товаров, посетителей и других данных.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создания переменной в JavaScript используйте ключевое слово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/>
          </a:p>
        </p:txBody>
      </p:sp>
      <p:pic>
        <p:nvPicPr>
          <p:cNvPr id="230" name="Google Shape;2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00" y="2977275"/>
            <a:ext cx="38004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850" y="2977275"/>
            <a:ext cx="37528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400" y="4460950"/>
            <a:ext cx="38004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/>
          <p:cNvPicPr preferRelativeResize="0"/>
          <p:nvPr/>
        </p:nvPicPr>
        <p:blipFill rotWithShape="1">
          <a:blip r:embed="rId6">
            <a:alphaModFix/>
          </a:blip>
          <a:srcRect b="17891" l="0" r="0" t="0"/>
          <a:stretch/>
        </p:blipFill>
        <p:spPr>
          <a:xfrm>
            <a:off x="5917850" y="4639525"/>
            <a:ext cx="4295775" cy="1650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706125" y="788775"/>
            <a:ext cx="51735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lang="en-US"/>
              <a:t>Объявить в одной строке</a:t>
            </a:r>
            <a:endParaRPr/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706119" y="2819400"/>
            <a:ext cx="4399281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Мы можем объявлять одну или несколько переменных в одной строке.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Также присваивать значение переменной можно в одной строке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75" y="3019425"/>
            <a:ext cx="45910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706119" y="788765"/>
            <a:ext cx="4399281" cy="203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lang="en-US"/>
              <a:t>Аналогия из жизни</a:t>
            </a:r>
            <a:endParaRPr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706119" y="2819400"/>
            <a:ext cx="4399281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легко поймём концепцию «переменной», если представим её в виде «коробки» для данных с уникальным названием на ней.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Например, переменную message можно представить как коробку с названием "message" и значением "Hello!" внутри:</a:t>
            </a:r>
            <a:endParaRPr sz="14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175" y="2442163"/>
            <a:ext cx="2456425" cy="1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706119" y="788765"/>
            <a:ext cx="4399281" cy="203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None/>
            </a:pPr>
            <a:r>
              <a:rPr lang="en-US"/>
              <a:t>Мы можем менять значение переменной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706119" y="2819400"/>
            <a:ext cx="4399281" cy="304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можем положить любое значение в коробку.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также можем изменить его столько раз, сколько захотим: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725" y="1648175"/>
            <a:ext cx="53435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725" y="3803650"/>
            <a:ext cx="42862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706119" y="788765"/>
            <a:ext cx="4399281" cy="2030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Montserrat"/>
              <a:buNone/>
            </a:pPr>
            <a:r>
              <a:rPr lang="en-US"/>
              <a:t>Можно объявить две переменные и скопировать одну в другую</a:t>
            </a:r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25" y="3123250"/>
            <a:ext cx="8816300" cy="2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784649" y="583925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Нейминг переменных</a:t>
            </a:r>
            <a:endParaRPr sz="4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784650" y="2248375"/>
            <a:ext cx="54186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В JavaScript есть два языковых ограничения, касающиеся имён переменных: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Имя переменной должно содержать только буквы, цифры или символы $ и _.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600"/>
              <a:buFont typeface="Montserrat Medium"/>
              <a:buAutoNum type="arabicPeriod"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Первый символ не должен быть цифрой.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84650" y="4440300"/>
            <a:ext cx="54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ontserrat Medium"/>
                <a:ea typeface="Montserrat Medium"/>
                <a:cs typeface="Montserrat Medium"/>
                <a:sym typeface="Montserrat Medium"/>
              </a:rPr>
              <a:t>Переменная - существительное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a7063822b_0_57"/>
          <p:cNvSpPr txBox="1"/>
          <p:nvPr>
            <p:ph type="title"/>
          </p:nvPr>
        </p:nvSpPr>
        <p:spPr>
          <a:xfrm>
            <a:off x="941492" y="711200"/>
            <a:ext cx="14400000" cy="14223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274" name="Google Shape;274;g17a7063822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950" y="2620375"/>
            <a:ext cx="2274725" cy="22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7a7063822b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625" y="2620375"/>
            <a:ext cx="2274725" cy="22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7a7063822b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0300" y="2620375"/>
            <a:ext cx="2274725" cy="22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a7063822b_0_64"/>
          <p:cNvSpPr txBox="1"/>
          <p:nvPr>
            <p:ph type="title"/>
          </p:nvPr>
        </p:nvSpPr>
        <p:spPr>
          <a:xfrm>
            <a:off x="941492" y="711200"/>
            <a:ext cx="14400000" cy="14223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Электронный нагревающийся аппарат</a:t>
            </a:r>
            <a:endParaRPr/>
          </a:p>
        </p:txBody>
      </p:sp>
      <p:pic>
        <p:nvPicPr>
          <p:cNvPr id="282" name="Google Shape;282;g17a7063822b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963" y="3502575"/>
            <a:ext cx="2747400" cy="16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7a7063822b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163" y="3363300"/>
            <a:ext cx="14573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7a7063822b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48783">
            <a:off x="2579776" y="3356350"/>
            <a:ext cx="1918898" cy="19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17a7063822b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810" y="382425"/>
            <a:ext cx="2385358" cy="238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7a7063822b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315" y="382425"/>
            <a:ext cx="2385358" cy="238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7a7063822b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819" y="382425"/>
            <a:ext cx="2385358" cy="238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7a7063822b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311" y="3754663"/>
            <a:ext cx="2979327" cy="1763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7a7063822b_0_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7063" y="3603631"/>
            <a:ext cx="1580348" cy="2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7a7063822b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848787">
            <a:off x="2282950" y="3596096"/>
            <a:ext cx="2080889" cy="208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a7063822b_0_80"/>
          <p:cNvSpPr txBox="1"/>
          <p:nvPr>
            <p:ph type="title"/>
          </p:nvPr>
        </p:nvSpPr>
        <p:spPr>
          <a:xfrm>
            <a:off x="941492" y="711200"/>
            <a:ext cx="14400000" cy="14223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camelCase - веблюжийРегистр</a:t>
            </a:r>
            <a:endParaRPr/>
          </a:p>
        </p:txBody>
      </p:sp>
      <p:sp>
        <p:nvSpPr>
          <p:cNvPr id="300" name="Google Shape;300;g17a7063822b_0_80"/>
          <p:cNvSpPr txBox="1"/>
          <p:nvPr/>
        </p:nvSpPr>
        <p:spPr>
          <a:xfrm>
            <a:off x="7177867" y="2348200"/>
            <a:ext cx="29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snake_case</a:t>
            </a:r>
            <a:endParaRPr sz="3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g17a7063822b_0_80"/>
          <p:cNvSpPr txBox="1"/>
          <p:nvPr/>
        </p:nvSpPr>
        <p:spPr>
          <a:xfrm>
            <a:off x="7177867" y="3435700"/>
            <a:ext cx="29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PascalCase</a:t>
            </a:r>
            <a:endParaRPr sz="3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2" name="Google Shape;302;g17a7063822b_0_80"/>
          <p:cNvSpPr/>
          <p:nvPr/>
        </p:nvSpPr>
        <p:spPr>
          <a:xfrm>
            <a:off x="10244667" y="2287000"/>
            <a:ext cx="902700" cy="861300"/>
          </a:xfrm>
          <a:prstGeom prst="noSmoking">
            <a:avLst>
              <a:gd fmla="val 862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g17a7063822b_0_80"/>
          <p:cNvSpPr/>
          <p:nvPr/>
        </p:nvSpPr>
        <p:spPr>
          <a:xfrm>
            <a:off x="10244667" y="3374500"/>
            <a:ext cx="902700" cy="861300"/>
          </a:xfrm>
          <a:prstGeom prst="noSmoking">
            <a:avLst>
              <a:gd fmla="val 8575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304" name="Google Shape;304;g17a7063822b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00" y="2699925"/>
            <a:ext cx="4357074" cy="32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4294967295" type="ctrTitle"/>
          </p:nvPr>
        </p:nvSpPr>
        <p:spPr>
          <a:xfrm>
            <a:off x="1780649" y="1736225"/>
            <a:ext cx="8630702" cy="318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Proxima Nova Semibold"/>
              <a:buNone/>
            </a:pPr>
            <a:r>
              <a:rPr lang="en-US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мы умеем и знаем</a:t>
            </a:r>
            <a:r>
              <a:rPr b="0" i="0" lang="en-US" sz="54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?</a:t>
            </a:r>
            <a:endParaRPr b="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a7063822b_0_89"/>
          <p:cNvSpPr txBox="1"/>
          <p:nvPr>
            <p:ph type="title"/>
          </p:nvPr>
        </p:nvSpPr>
        <p:spPr>
          <a:xfrm>
            <a:off x="941492" y="711200"/>
            <a:ext cx="14400000" cy="14223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Нет транслиту в именах переменных</a:t>
            </a:r>
            <a:endParaRPr/>
          </a:p>
        </p:txBody>
      </p:sp>
      <p:sp>
        <p:nvSpPr>
          <p:cNvPr id="310" name="Google Shape;310;g17a7063822b_0_89"/>
          <p:cNvSpPr txBox="1"/>
          <p:nvPr/>
        </p:nvSpPr>
        <p:spPr>
          <a:xfrm>
            <a:off x="677200" y="2304800"/>
            <a:ext cx="5418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E010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electronniePribori;</a:t>
            </a:r>
            <a:endParaRPr sz="3600">
              <a:solidFill>
                <a:srgbClr val="EE010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E010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utyug;</a:t>
            </a:r>
            <a:endParaRPr sz="3600">
              <a:solidFill>
                <a:srgbClr val="EE010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1" name="Google Shape;311;g17a7063822b_0_89"/>
          <p:cNvSpPr txBox="1"/>
          <p:nvPr/>
        </p:nvSpPr>
        <p:spPr>
          <a:xfrm>
            <a:off x="677200" y="3975533"/>
            <a:ext cx="5418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electronicDevices;</a:t>
            </a:r>
            <a:endParaRPr sz="3600">
              <a:solidFill>
                <a:srgbClr val="00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flatiron;</a:t>
            </a:r>
            <a:endParaRPr sz="3600">
              <a:solidFill>
                <a:srgbClr val="00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7a7063822b_0_95"/>
          <p:cNvSpPr txBox="1"/>
          <p:nvPr/>
        </p:nvSpPr>
        <p:spPr>
          <a:xfrm>
            <a:off x="4873067" y="616133"/>
            <a:ext cx="27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название игры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317" name="Google Shape;317;g17a7063822b_0_95"/>
          <p:cNvSpPr txBox="1"/>
          <p:nvPr/>
        </p:nvSpPr>
        <p:spPr>
          <a:xfrm>
            <a:off x="4873067" y="1185739"/>
            <a:ext cx="55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описание игры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17a7063822b_0_95"/>
          <p:cNvSpPr txBox="1"/>
          <p:nvPr/>
        </p:nvSpPr>
        <p:spPr>
          <a:xfrm>
            <a:off x="4873067" y="1681933"/>
            <a:ext cx="55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версия игры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17a7063822b_0_95"/>
          <p:cNvSpPr txBox="1"/>
          <p:nvPr/>
        </p:nvSpPr>
        <p:spPr>
          <a:xfrm>
            <a:off x="4873067" y="2254211"/>
            <a:ext cx="51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имя основного персонажа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7a7063822b_0_95"/>
          <p:cNvSpPr txBox="1"/>
          <p:nvPr/>
        </p:nvSpPr>
        <p:spPr>
          <a:xfrm>
            <a:off x="4873067" y="2826489"/>
            <a:ext cx="499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имя разработчика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17a7063822b_0_95"/>
          <p:cNvSpPr txBox="1"/>
          <p:nvPr/>
        </p:nvSpPr>
        <p:spPr>
          <a:xfrm>
            <a:off x="4873067" y="3398768"/>
            <a:ext cx="48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ЯП, на которой написана игра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g17a7063822b_0_95"/>
          <p:cNvSpPr txBox="1"/>
          <p:nvPr/>
        </p:nvSpPr>
        <p:spPr>
          <a:xfrm>
            <a:off x="4873067" y="3971046"/>
            <a:ext cx="55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версия ЯП, на которой написана игра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17a7063822b_0_95"/>
          <p:cNvSpPr txBox="1"/>
          <p:nvPr/>
        </p:nvSpPr>
        <p:spPr>
          <a:xfrm>
            <a:off x="4873067" y="4543325"/>
            <a:ext cx="96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название карты, на которой происходят действия игры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17a7063822b_0_95"/>
          <p:cNvSpPr txBox="1"/>
          <p:nvPr/>
        </p:nvSpPr>
        <p:spPr>
          <a:xfrm>
            <a:off x="4873067" y="5115603"/>
            <a:ext cx="55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сайт разработчика игры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17a7063822b_0_95"/>
          <p:cNvSpPr txBox="1"/>
          <p:nvPr/>
        </p:nvSpPr>
        <p:spPr>
          <a:xfrm>
            <a:off x="4873067" y="5687881"/>
            <a:ext cx="55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31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-"/>
            </a:pPr>
            <a:r>
              <a:rPr lang="en-US" sz="2000">
                <a:solidFill>
                  <a:schemeClr val="lt2"/>
                </a:solidFill>
              </a:rPr>
              <a:t>язык интерфейса</a:t>
            </a:r>
            <a:endParaRPr sz="1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7a7063822b_0_95"/>
          <p:cNvSpPr txBox="1"/>
          <p:nvPr/>
        </p:nvSpPr>
        <p:spPr>
          <a:xfrm>
            <a:off x="677200" y="482733"/>
            <a:ext cx="5418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Резюмируем</a:t>
            </a:r>
            <a:endParaRPr b="1" sz="3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17a7063822b_0_95"/>
          <p:cNvSpPr txBox="1"/>
          <p:nvPr/>
        </p:nvSpPr>
        <p:spPr>
          <a:xfrm>
            <a:off x="479633" y="2060167"/>
            <a:ext cx="492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Переменные - существительные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Названия точные и понятные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camelCase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Нет транслиту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762000" y="555700"/>
            <a:ext cx="35991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Константы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762000" y="2191900"/>
            <a:ext cx="541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объявить константную, то есть, неизменяемую переменную, используйте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вместо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800"/>
          </a:p>
        </p:txBody>
      </p:sp>
      <p:pic>
        <p:nvPicPr>
          <p:cNvPr id="334" name="Google Shape;3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75" y="3265975"/>
            <a:ext cx="38957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/>
          <p:nvPr/>
        </p:nvSpPr>
        <p:spPr>
          <a:xfrm>
            <a:off x="762000" y="4016975"/>
            <a:ext cx="655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Переменные, объявленные с помощью </a:t>
            </a:r>
            <a:r>
              <a:rPr lang="en-US"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, называются «константами». Их нельзя изменить. Попытка сделать это приведёт к ошибке: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762000" y="4894175"/>
            <a:ext cx="765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myBirthday </a:t>
            </a: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'18.04.1982';</a:t>
            </a:r>
            <a:endParaRPr sz="15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myBirthday </a:t>
            </a: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5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'01.01.2001';</a:t>
            </a:r>
            <a:r>
              <a:rPr lang="en-US" sz="15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ошибка, константу нельзя перезаписать!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706128" y="788769"/>
            <a:ext cx="6462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Резюмируем о переменных</a:t>
            </a:r>
            <a:endParaRPr/>
          </a:p>
        </p:txBody>
      </p:sp>
      <p:sp>
        <p:nvSpPr>
          <p:cNvPr id="342" name="Google Shape;342;p24"/>
          <p:cNvSpPr txBox="1"/>
          <p:nvPr/>
        </p:nvSpPr>
        <p:spPr>
          <a:xfrm>
            <a:off x="706125" y="1825050"/>
            <a:ext cx="77328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объявить переменные для хранения данных с помощью ключевых слов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это современный способ объявления.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это устаревший способ объявления. Обычно мы вообще не используем его, но мы рассмотрим тонкие отличия от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 главе Устаревшее слово var на случай, если это всё-таки вам понадобится.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похоже на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но значение переменной не может изменяться.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Переменные должны быть названы таким образом, чтобы мы могли легко понять, что у них внутри.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837275" y="752600"/>
            <a:ext cx="541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Практика</a:t>
            </a:r>
            <a:endParaRPr sz="32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1458150" y="1702750"/>
            <a:ext cx="79869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313130"/>
              </a:buClr>
              <a:buSzPts val="1900"/>
              <a:buFont typeface="Roboto"/>
              <a:buAutoNum type="arabicPeriod"/>
            </a:pPr>
            <a:r>
              <a:rPr lang="en-US" sz="1900">
                <a:solidFill>
                  <a:srgbClr val="313130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Объявите две переменные: admin и name.</a:t>
            </a:r>
            <a:endParaRPr sz="1900">
              <a:solidFill>
                <a:srgbClr val="313130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900"/>
              <a:buFont typeface="Roboto"/>
              <a:buAutoNum type="arabicPeriod"/>
            </a:pPr>
            <a:r>
              <a:rPr lang="en-US" sz="1900">
                <a:solidFill>
                  <a:srgbClr val="313130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Запишите строку "Джон" в переменную name.</a:t>
            </a:r>
            <a:endParaRPr sz="1900">
              <a:solidFill>
                <a:srgbClr val="313130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900"/>
              <a:buFont typeface="Roboto"/>
              <a:buAutoNum type="arabicPeriod"/>
            </a:pPr>
            <a:r>
              <a:rPr lang="en-US" sz="1900">
                <a:solidFill>
                  <a:srgbClr val="313130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Скопируйте значение из переменной name в admin.</a:t>
            </a:r>
            <a:endParaRPr sz="1900">
              <a:solidFill>
                <a:srgbClr val="313130"/>
              </a:solidFill>
              <a:highlight>
                <a:srgbClr val="FFFFFF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900"/>
              <a:buFont typeface="Roboto"/>
              <a:buAutoNum type="arabicPeriod"/>
            </a:pPr>
            <a:r>
              <a:rPr lang="en-US" sz="1900">
                <a:solidFill>
                  <a:srgbClr val="313130"/>
                </a:solidFill>
                <a:highlight>
                  <a:srgbClr val="FFFFFF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Выведите в консоль значение admin, используя функцию console.log() (должна показать «Джон»).</a:t>
            </a:r>
            <a:endParaRPr sz="21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Типы данных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837275" y="2041425"/>
            <a:ext cx="541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Значение в JavaScript всегда относится к данным определённого типа. Например, это может быть строка или число.</a:t>
            </a:r>
            <a:endParaRPr sz="2000"/>
          </a:p>
        </p:txBody>
      </p:sp>
      <p:sp>
        <p:nvSpPr>
          <p:cNvPr id="355" name="Google Shape;355;p26"/>
          <p:cNvSpPr txBox="1"/>
          <p:nvPr/>
        </p:nvSpPr>
        <p:spPr>
          <a:xfrm>
            <a:off x="706125" y="3283175"/>
            <a:ext cx="74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Переменная в JavaScript может содержать любые данные. В один момент там может быть строка, а в другой – число:</a:t>
            </a:r>
            <a:endParaRPr sz="1800"/>
          </a:p>
        </p:txBody>
      </p:sp>
      <p:sp>
        <p:nvSpPr>
          <p:cNvPr id="356" name="Google Shape;356;p26"/>
          <p:cNvSpPr txBox="1"/>
          <p:nvPr/>
        </p:nvSpPr>
        <p:spPr>
          <a:xfrm>
            <a:off x="706125" y="3960275"/>
            <a:ext cx="541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Не будет ошибкой</a:t>
            </a:r>
            <a:endParaRPr sz="17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"hello";</a:t>
            </a:r>
            <a:endParaRPr sz="17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7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123456;</a:t>
            </a:r>
            <a:endParaRPr sz="1900"/>
          </a:p>
        </p:txBody>
      </p:sp>
      <p:sp>
        <p:nvSpPr>
          <p:cNvPr id="357" name="Google Shape;357;p26"/>
          <p:cNvSpPr txBox="1"/>
          <p:nvPr/>
        </p:nvSpPr>
        <p:spPr>
          <a:xfrm>
            <a:off x="706125" y="5023575"/>
            <a:ext cx="798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Языки программирования, в которых такое возможно, называются «динамически типизированными». Это значит, что типы данных есть, но переменные не привязаны ни к одному из них.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756425" y="555700"/>
            <a:ext cx="5518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 (number)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1053650" y="2175300"/>
            <a:ext cx="78645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Числовой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тип данных (number) представляет как целочисленные значения, так и числа с плавающей точкой.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Существует множество операций для чисел, например, умножение *, деление /, сложение +, вычитание - и так далее.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Кроме обычных чисел, существуют так называемые «специальные числовые значения», которые относятся к этому типу данных: Infinity, -Infinity и NaN.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-504176" y="151175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Строка (string)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968950" y="1872075"/>
            <a:ext cx="729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Строка (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в JavaScript должна быть заключена в кавычки.</a:t>
            </a:r>
            <a:endParaRPr sz="1900"/>
          </a:p>
        </p:txBody>
      </p:sp>
      <p:sp>
        <p:nvSpPr>
          <p:cNvPr id="370" name="Google Shape;370;p28"/>
          <p:cNvSpPr txBox="1"/>
          <p:nvPr/>
        </p:nvSpPr>
        <p:spPr>
          <a:xfrm>
            <a:off x="968950" y="2596450"/>
            <a:ext cx="764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"Привет";</a:t>
            </a:r>
            <a:endParaRPr sz="18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str2 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'Одинарные кавычки тоже подойдут';</a:t>
            </a:r>
            <a:endParaRPr sz="18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phrase 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`Обратные кавычки позволяют встраивать переменные ${str}`</a:t>
            </a:r>
            <a:r>
              <a:rPr lang="en-US" sz="18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79074" y="273475"/>
            <a:ext cx="81204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Булево значение (boolean)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724375" y="1683925"/>
            <a:ext cx="9586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Булевый тип (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может принимать только два значения: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(истина) и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(ложь).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Такой тип, как правило, используется для хранения значений да/нет: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значит «да, правильно», а 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значит «нет, не правильно».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Например: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nameFieldChecked = true; // да, поле отмечено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ageFieldChecked = false; // нет, поле не отмечено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Булевые значения также могут быть результатом сравнений: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isGreater = 4 &gt; 1;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console.log( isGreater ); // true (результатом сравнения будет "да")</a:t>
            </a:r>
            <a:endParaRPr sz="15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/>
        </p:nvSpPr>
        <p:spPr>
          <a:xfrm>
            <a:off x="713500" y="846675"/>
            <a:ext cx="515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undefined</a:t>
            </a:r>
            <a:endParaRPr sz="48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713500" y="2013175"/>
            <a:ext cx="620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 Semibold"/>
              <a:buChar char="-"/>
            </a:pPr>
            <a:r>
              <a:rPr lang="en-US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Объявите переменную variable. Не задавая ей никакого значения выведите ее в консоль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713500" y="2935875"/>
            <a:ext cx="77424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Специальное значение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стоит особняком. Оно формирует тип из самого себя так же, как и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Оно означает, что «значение не было присвоено».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переменная объявлена, но ей не присвоено никакого значения, то её значением будет </a:t>
            </a: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idx="4294967295" type="ctrTitle"/>
          </p:nvPr>
        </p:nvSpPr>
        <p:spPr>
          <a:xfrm>
            <a:off x="1780650" y="1061350"/>
            <a:ext cx="86307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Proxima Nova Semibold"/>
              <a:buNone/>
            </a:pPr>
            <a:r>
              <a:rPr lang="en-US" sz="5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 чему мы придем?</a:t>
            </a:r>
            <a:endParaRPr b="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00" y="2388250"/>
            <a:ext cx="5296600" cy="39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a7063822b_3_59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null</a:t>
            </a:r>
            <a:endParaRPr sz="59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9" name="Google Shape;389;g17a7063822b_3_59"/>
          <p:cNvSpPr txBox="1"/>
          <p:nvPr/>
        </p:nvSpPr>
        <p:spPr>
          <a:xfrm>
            <a:off x="706125" y="1825025"/>
            <a:ext cx="80811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Специальное значение null не относится ни к одному из типов, описанных выше.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Оно формирует отдельный тип, который содержит только значение null: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75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7F4F3"/>
                </a:highlight>
                <a:latin typeface="Montserrat"/>
                <a:ea typeface="Montserrat"/>
                <a:cs typeface="Montserrat"/>
                <a:sym typeface="Montserrat"/>
              </a:rPr>
              <a:t>let age = null;</a:t>
            </a:r>
            <a:endParaRPr sz="1600">
              <a:solidFill>
                <a:srgbClr val="313130"/>
              </a:solidFill>
              <a:highlight>
                <a:srgbClr val="F7F4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JavaScript null не является «ссылкой на несуществующий объект» или «нулевым указателем», как в некоторых других языках.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просто специальное значение, которое представляет собой «ничего», «пусто» или «значение неизвестно».</a:t>
            </a:r>
            <a:endParaRPr sz="16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приведённом выше коде указано, что значение переменной age неизвестно.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/>
        </p:nvSpPr>
        <p:spPr>
          <a:xfrm>
            <a:off x="3062100" y="2492950"/>
            <a:ext cx="606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Объекты и символы</a:t>
            </a:r>
            <a:endParaRPr sz="48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643525" y="339325"/>
            <a:ext cx="42483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Резюмируем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784650" y="1749775"/>
            <a:ext cx="9858900" cy="5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JavaScript есть 8 основных типов данных.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Семь из них называют «примитивными» типами данных: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любых чисел: целочисленных или чисел с плавающей точкой; целочисленные значения ограничены диапазоном 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±(2</a:t>
            </a:r>
            <a:r>
              <a:rPr baseline="30000"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-1)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целых чисел произвольной длины.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строк. Строка может содержать ноль или больше символов, нет отдельного символьного типа.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неизвестных значений – отдельный тип, имеющий одно значение 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неприсвоенных значений – отдельный тип, имеющий одно значение 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уникальных идентификаторов.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 один не является «примитивным» и стоит особняком: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700"/>
              <a:buFont typeface="Roboto"/>
              <a:buChar char="○"/>
            </a:pP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7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более сложных структур данных.</a:t>
            </a:r>
            <a:endParaRPr sz="17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idx="4294967295" type="ctrTitle"/>
          </p:nvPr>
        </p:nvSpPr>
        <p:spPr>
          <a:xfrm>
            <a:off x="1780649" y="1736225"/>
            <a:ext cx="8630702" cy="318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Proxima Nova Semibold"/>
              <a:buNone/>
            </a:pPr>
            <a:r>
              <a:rPr b="0" i="0" lang="en-US" sz="54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b="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 txBox="1"/>
          <p:nvPr>
            <p:ph idx="4294967295" type="subTitle"/>
          </p:nvPr>
        </p:nvSpPr>
        <p:spPr>
          <a:xfrm>
            <a:off x="3012600" y="4455500"/>
            <a:ext cx="6166800" cy="204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материалы уже в чате, 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 на CORE,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90879" y="1825625"/>
            <a:ext cx="10815302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Знакомство с JS. Его история, главная идея и зачем он нам нужен?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Работа с консолью разработчика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Много практики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Подключение js к html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Переменные с правильным названием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Типы данных и конкатенация</a:t>
            </a:r>
            <a:endParaRPr sz="3100"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706119" y="533400"/>
            <a:ext cx="1080000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lang="en-US"/>
              <a:t>Что будет на занятии?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90879" y="1825625"/>
            <a:ext cx="10815302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Будем уметь создать js-файл, подключить его к html, и выводить в консоль нужную нам информацию.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Также сможем работать с JS прямо из консоли в браузере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Умение правильно объявлять переменные.</a:t>
            </a:r>
            <a:endParaRPr sz="31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n-US" sz="3100"/>
              <a:t>Конкатенировать (соединять) строки друг с другом.</a:t>
            </a:r>
            <a:endParaRPr sz="3100"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06119" y="533400"/>
            <a:ext cx="1080000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lang="en-US"/>
              <a:t>Что получим?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2242799" y="2465400"/>
            <a:ext cx="8120400" cy="192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roxima Nova Semibold"/>
              <a:buNone/>
            </a:pPr>
            <a:r>
              <a:rPr lang="en-US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такое JavaScript?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940022" y="711050"/>
            <a:ext cx="25311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ExtraBold"/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83875" y="2451300"/>
            <a:ext cx="57216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244603" lvl="0" marL="2125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8"/>
              <a:buNone/>
            </a:pPr>
            <a:r>
              <a:rPr lang="en-US" sz="1787"/>
              <a:t>Язык, который помогает нам сделать веб-страницы динамичными. </a:t>
            </a:r>
            <a:endParaRPr sz="1787"/>
          </a:p>
          <a:p>
            <a:pPr indent="244603" lvl="0" marL="2125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8"/>
              <a:buNone/>
            </a:pPr>
            <a:r>
              <a:rPr lang="en-US" sz="1787"/>
              <a:t>Но в последнее время JS развивается и может делать намного больше, чем изначально предполагалось.</a:t>
            </a:r>
            <a:endParaRPr sz="1787"/>
          </a:p>
          <a:p>
            <a:pPr indent="244603" lvl="0" marL="2125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8"/>
              <a:buNone/>
            </a:pPr>
            <a:r>
              <a:rPr lang="en-US" sz="1787"/>
              <a:t>Программа языка JavaScript называются скриптами и могут встраиваться в html и выполняться автоматически, при загрузке страницы.</a:t>
            </a:r>
            <a:endParaRPr sz="1787"/>
          </a:p>
          <a:p>
            <a:pPr indent="0" lvl="0" marL="2125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8"/>
              <a:buNone/>
            </a:pPr>
            <a:r>
              <a:t/>
            </a:r>
            <a:endParaRPr sz="1488"/>
          </a:p>
        </p:txBody>
      </p:sp>
      <p:pic>
        <p:nvPicPr>
          <p:cNvPr id="141" name="Google Shape;1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425" y="453763"/>
            <a:ext cx="4250325" cy="5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706119" y="533400"/>
            <a:ext cx="1080008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/>
              <a:t>Немного истории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06125" y="2077050"/>
            <a:ext cx="804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Название JAVAsctipt - это была попытка сделать язык популярным.</a:t>
            </a:r>
            <a:br>
              <a:rPr lang="en-US" sz="2500"/>
            </a:br>
            <a:r>
              <a:rPr lang="en-US" sz="2500"/>
              <a:t>	Изначально он назывался LiveScript, но в то время был очень популярен язык Java и JavaScript решили позиционировать как его “младшего брата” 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tshu_theme">
  <a:themeElements>
    <a:clrScheme name="Altshu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shu_theme">
  <a:themeElements>
    <a:clrScheme name="Altshu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