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2" r:id="rId2"/>
    <p:sldId id="296" r:id="rId3"/>
    <p:sldId id="305" r:id="rId4"/>
    <p:sldId id="297" r:id="rId5"/>
    <p:sldId id="300" r:id="rId6"/>
    <p:sldId id="302" r:id="rId7"/>
    <p:sldId id="301" r:id="rId8"/>
    <p:sldId id="303" r:id="rId9"/>
    <p:sldId id="304" r:id="rId10"/>
    <p:sldId id="274" r:id="rId11"/>
    <p:sldId id="308" r:id="rId12"/>
    <p:sldId id="310" r:id="rId13"/>
    <p:sldId id="307" r:id="rId14"/>
    <p:sldId id="311" r:id="rId15"/>
    <p:sldId id="31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74379" autoAdjust="0"/>
  </p:normalViewPr>
  <p:slideViewPr>
    <p:cSldViewPr snapToGrid="0">
      <p:cViewPr varScale="1">
        <p:scale>
          <a:sx n="64" d="100"/>
          <a:sy n="64" d="100"/>
        </p:scale>
        <p:origin x="16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atlassian.com/software/bamboo" TargetMode="External"/><Relationship Id="rId3" Type="http://schemas.openxmlformats.org/officeDocument/2006/relationships/hyperlink" Target="https://www.techopedia.com/definition/7035/end-to-end-test" TargetMode="External"/><Relationship Id="rId7" Type="http://schemas.openxmlformats.org/officeDocument/2006/relationships/hyperlink" Target="https://www.jetbrains.com/teamcity/"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jenkins.io/" TargetMode="External"/><Relationship Id="rId5" Type="http://schemas.openxmlformats.org/officeDocument/2006/relationships/hyperlink" Target="https://crossbrowsertesting.com/visual-testing" TargetMode="External"/><Relationship Id="rId4" Type="http://schemas.openxmlformats.org/officeDocument/2006/relationships/hyperlink" Target="https://en.wikipedia.org/wiki/Unit_testing" TargetMode="External"/><Relationship Id="rId9" Type="http://schemas.openxmlformats.org/officeDocument/2006/relationships/hyperlink" Target="https://crossbrowsertesting.com/blog/test-automation/browser-testing-cloud-reas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TLS_1.3" TargetMode="External"/><Relationship Id="rId13" Type="http://schemas.openxmlformats.org/officeDocument/2006/relationships/hyperlink" Target="https://en.wikipedia.org/wiki/Data_compression" TargetMode="External"/><Relationship Id="rId18" Type="http://schemas.openxmlformats.org/officeDocument/2006/relationships/hyperlink" Target="https://en.wikipedia.org/wiki/Multiplexing" TargetMode="External"/><Relationship Id="rId26" Type="http://schemas.openxmlformats.org/officeDocument/2006/relationships/hyperlink" Target="https://en.wikipedia.org/wiki/List_of_HTTP_header_fields" TargetMode="External"/><Relationship Id="rId3" Type="http://schemas.openxmlformats.org/officeDocument/2006/relationships/hyperlink" Target="https://en.wikipedia.org/wiki/HTTP" TargetMode="External"/><Relationship Id="rId21" Type="http://schemas.openxmlformats.org/officeDocument/2006/relationships/hyperlink" Target="https://en.wikipedia.org/wiki/Node.js" TargetMode="External"/><Relationship Id="rId34" Type="http://schemas.openxmlformats.org/officeDocument/2006/relationships/hyperlink" Target="https://en.wikipedia.org/wiki/User_Datagram_Protocol" TargetMode="External"/><Relationship Id="rId7" Type="http://schemas.openxmlformats.org/officeDocument/2006/relationships/hyperlink" Target="https://en.wikipedia.org/wiki/HTTP/2#cite_note-ms1-7" TargetMode="External"/><Relationship Id="rId12" Type="http://schemas.openxmlformats.org/officeDocument/2006/relationships/hyperlink" Target="https://en.wikipedia.org/wiki/HTTP/2#cite_note-rfc7540-10" TargetMode="External"/><Relationship Id="rId17" Type="http://schemas.openxmlformats.org/officeDocument/2006/relationships/hyperlink" Target="https://en.wikipedia.org/wiki/Head-of-line_blocking" TargetMode="External"/><Relationship Id="rId25" Type="http://schemas.openxmlformats.org/officeDocument/2006/relationships/hyperlink" Target="https://en.wikipedia.org/wiki/Hypertext_Transfer_Protocol#Status_codes" TargetMode="External"/><Relationship Id="rId33" Type="http://schemas.openxmlformats.org/officeDocument/2006/relationships/hyperlink" Target="https://en.wikipedia.org/wiki/Congestion_control" TargetMode="External"/><Relationship Id="rId2" Type="http://schemas.openxmlformats.org/officeDocument/2006/relationships/slide" Target="../slides/slide5.xml"/><Relationship Id="rId16" Type="http://schemas.openxmlformats.org/officeDocument/2006/relationships/hyperlink" Target="https://en.wikipedia.org/wiki/HTTP_pipelining" TargetMode="External"/><Relationship Id="rId20" Type="http://schemas.openxmlformats.org/officeDocument/2006/relationships/hyperlink" Target="https://en.wikipedia.org/wiki/Google" TargetMode="External"/><Relationship Id="rId29" Type="http://schemas.openxmlformats.org/officeDocument/2006/relationships/hyperlink" Target="https://en.wikipedia.org/wiki/QUIC" TargetMode="External"/><Relationship Id="rId1" Type="http://schemas.openxmlformats.org/officeDocument/2006/relationships/notesMaster" Target="../notesMasters/notesMaster1.xml"/><Relationship Id="rId6" Type="http://schemas.openxmlformats.org/officeDocument/2006/relationships/hyperlink" Target="https://en.wikipedia.org/wiki/HTTP/2#cite_note-http2hist-6" TargetMode="External"/><Relationship Id="rId11" Type="http://schemas.openxmlformats.org/officeDocument/2006/relationships/hyperlink" Target="https://tools.ietf.org/html/rfc7540" TargetMode="External"/><Relationship Id="rId24" Type="http://schemas.openxmlformats.org/officeDocument/2006/relationships/hyperlink" Target="https://en.wikipedia.org/wiki/Hypertext_Transfer_Protocol#Request_methods" TargetMode="External"/><Relationship Id="rId32" Type="http://schemas.openxmlformats.org/officeDocument/2006/relationships/hyperlink" Target="https://en.wikipedia.org/wiki/User_space" TargetMode="External"/><Relationship Id="rId5" Type="http://schemas.openxmlformats.org/officeDocument/2006/relationships/hyperlink" Target="https://en.wikipedia.org/wiki/Internet_Engineering_Steering_Group" TargetMode="External"/><Relationship Id="rId15" Type="http://schemas.openxmlformats.org/officeDocument/2006/relationships/hyperlink" Target="https://en.wikipedia.org/wiki/HTTP/2_Server_Push" TargetMode="External"/><Relationship Id="rId23" Type="http://schemas.openxmlformats.org/officeDocument/2006/relationships/hyperlink" Target="https://en.wikipedia.org/wiki/Apache_Tomcat" TargetMode="External"/><Relationship Id="rId28" Type="http://schemas.openxmlformats.org/officeDocument/2006/relationships/hyperlink" Target="https://en.wikipedia.org/wiki/HTTP/2" TargetMode="External"/><Relationship Id="rId10" Type="http://schemas.openxmlformats.org/officeDocument/2006/relationships/hyperlink" Target="https://en.wikipedia.org/wiki/HTTP/2#cite_note-approval2-9" TargetMode="External"/><Relationship Id="rId19" Type="http://schemas.openxmlformats.org/officeDocument/2006/relationships/hyperlink" Target="https://en.wikipedia.org/wiki/SPDY" TargetMode="External"/><Relationship Id="rId31" Type="http://schemas.openxmlformats.org/officeDocument/2006/relationships/hyperlink" Target="https://en.wikipedia.org/wiki/Network_protocol" TargetMode="External"/><Relationship Id="rId4" Type="http://schemas.openxmlformats.org/officeDocument/2006/relationships/hyperlink" Target="https://en.wikipedia.org/wiki/Transmission_Control_Protocol" TargetMode="External"/><Relationship Id="rId9" Type="http://schemas.openxmlformats.org/officeDocument/2006/relationships/hyperlink" Target="https://en.wikipedia.org/wiki/HTTP/2#cite_note-approval-8" TargetMode="External"/><Relationship Id="rId14" Type="http://schemas.openxmlformats.org/officeDocument/2006/relationships/hyperlink" Target="https://en.wikipedia.org/wiki/HTTP_header" TargetMode="External"/><Relationship Id="rId22" Type="http://schemas.openxmlformats.org/officeDocument/2006/relationships/hyperlink" Target="https://en.wikipedia.org/wiki/Apache_HTTP_Server" TargetMode="External"/><Relationship Id="rId27" Type="http://schemas.openxmlformats.org/officeDocument/2006/relationships/hyperlink" Target="https://en.wikipedia.org/wiki/HTTP/1.1" TargetMode="External"/><Relationship Id="rId30" Type="http://schemas.openxmlformats.org/officeDocument/2006/relationships/hyperlink" Target="https://en.wikipedia.org/wiki/Transport_lay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HTML5" TargetMode="External"/><Relationship Id="rId3" Type="http://schemas.openxmlformats.org/officeDocument/2006/relationships/hyperlink" Target="https://en.wikipedia.org/wiki/Communications_protocol" TargetMode="External"/><Relationship Id="rId7" Type="http://schemas.openxmlformats.org/officeDocument/2006/relationships/hyperlink" Target="https://en.wikipedia.org/wiki/WebSocket#cite_note-quantum-3"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WebSocket#cite_note-2"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Full-duple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HTTP/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376900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JavaScript is widely considered the </a:t>
            </a:r>
            <a:r>
              <a:rPr lang="en-US" sz="1200" b="1" i="0" kern="1200" dirty="0" smtClean="0">
                <a:solidFill>
                  <a:schemeClr val="tx1"/>
                </a:solidFill>
                <a:effectLst/>
                <a:latin typeface="+mn-lt"/>
                <a:ea typeface="+mn-ea"/>
                <a:cs typeface="+mn-cs"/>
              </a:rPr>
              <a:t>“language of the web”</a:t>
            </a:r>
          </a:p>
          <a:p>
            <a:endParaRPr lang="en-US" sz="1200" b="0" i="0" kern="1200" dirty="0" smtClean="0">
              <a:solidFill>
                <a:schemeClr val="tx1"/>
              </a:solidFill>
              <a:effectLst/>
              <a:latin typeface="+mn-lt"/>
              <a:ea typeface="+mn-ea"/>
              <a:cs typeface="+mn-cs"/>
            </a:endParaRPr>
          </a:p>
          <a:p>
            <a:endParaRPr lang="en-US" dirty="0" smtClean="0"/>
          </a:p>
          <a:p>
            <a:r>
              <a:rPr lang="en-US" sz="1200" b="0" i="0" kern="1200" dirty="0" smtClean="0">
                <a:solidFill>
                  <a:schemeClr val="tx1"/>
                </a:solidFill>
                <a:effectLst/>
                <a:latin typeface="+mn-lt"/>
                <a:ea typeface="+mn-ea"/>
                <a:cs typeface="+mn-cs"/>
              </a:rPr>
              <a:t>Criteria for Selection</a:t>
            </a:r>
          </a:p>
          <a:p>
            <a:r>
              <a:rPr lang="en-US" sz="1200" b="0" i="0" kern="1200" dirty="0" smtClean="0">
                <a:solidFill>
                  <a:schemeClr val="tx1"/>
                </a:solidFill>
                <a:effectLst/>
                <a:latin typeface="+mn-lt"/>
                <a:ea typeface="+mn-ea"/>
                <a:cs typeface="+mn-cs"/>
              </a:rPr>
              <a:t>When choosing JavaScript testing frameworks, there are going to be many options and different factors to consider. The following criteria are going to most influential in your decision:</a:t>
            </a:r>
          </a:p>
          <a:p>
            <a:r>
              <a:rPr lang="en-US" sz="1200" b="1" i="0" kern="1200" dirty="0" smtClean="0">
                <a:solidFill>
                  <a:schemeClr val="tx1"/>
                </a:solidFill>
                <a:effectLst/>
                <a:latin typeface="+mn-lt"/>
                <a:ea typeface="+mn-ea"/>
                <a:cs typeface="+mn-cs"/>
              </a:rPr>
              <a:t>E2E or Unit</a:t>
            </a:r>
            <a:r>
              <a:rPr lang="en-US" sz="1200" b="0" i="0" kern="1200" dirty="0" smtClean="0">
                <a:solidFill>
                  <a:schemeClr val="tx1"/>
                </a:solidFill>
                <a:effectLst/>
                <a:latin typeface="+mn-lt"/>
                <a:ea typeface="+mn-ea"/>
                <a:cs typeface="+mn-cs"/>
              </a:rPr>
              <a:t> – An </a:t>
            </a:r>
            <a:r>
              <a:rPr lang="en-US" sz="1200" b="0" i="0" u="none" strike="noStrike" kern="1200" dirty="0" smtClean="0">
                <a:solidFill>
                  <a:schemeClr val="tx1"/>
                </a:solidFill>
                <a:effectLst/>
                <a:latin typeface="+mn-lt"/>
                <a:ea typeface="+mn-ea"/>
                <a:cs typeface="+mn-cs"/>
                <a:hlinkClick r:id="rId3"/>
              </a:rPr>
              <a:t>end-to-end framework</a:t>
            </a:r>
            <a:r>
              <a:rPr lang="en-US" sz="1200" b="0" i="0" kern="1200" dirty="0" smtClean="0">
                <a:solidFill>
                  <a:schemeClr val="tx1"/>
                </a:solidFill>
                <a:effectLst/>
                <a:latin typeface="+mn-lt"/>
                <a:ea typeface="+mn-ea"/>
                <a:cs typeface="+mn-cs"/>
              </a:rPr>
              <a:t> is specialized to run through an entire human interaction on a website. A </a:t>
            </a:r>
            <a:r>
              <a:rPr lang="en-US" sz="1200" b="0" i="0" u="none" strike="noStrike" kern="1200" dirty="0" smtClean="0">
                <a:solidFill>
                  <a:schemeClr val="tx1"/>
                </a:solidFill>
                <a:effectLst/>
                <a:latin typeface="+mn-lt"/>
                <a:ea typeface="+mn-ea"/>
                <a:cs typeface="+mn-cs"/>
                <a:hlinkClick r:id="rId4"/>
              </a:rPr>
              <a:t>unit testing</a:t>
            </a:r>
            <a:r>
              <a:rPr lang="en-US" sz="1200" b="0" i="0" kern="1200" dirty="0" smtClean="0">
                <a:solidFill>
                  <a:schemeClr val="tx1"/>
                </a:solidFill>
                <a:effectLst/>
                <a:latin typeface="+mn-lt"/>
                <a:ea typeface="+mn-ea"/>
                <a:cs typeface="+mn-cs"/>
              </a:rPr>
              <a:t> framework will give you different capabilities since it’s for testing single functions.</a:t>
            </a:r>
          </a:p>
          <a:p>
            <a:r>
              <a:rPr lang="en-US" sz="1200" b="1" i="0" kern="1200" dirty="0" smtClean="0">
                <a:solidFill>
                  <a:schemeClr val="tx1"/>
                </a:solidFill>
                <a:effectLst/>
                <a:latin typeface="+mn-lt"/>
                <a:ea typeface="+mn-ea"/>
                <a:cs typeface="+mn-cs"/>
              </a:rPr>
              <a:t>Assertions</a:t>
            </a:r>
            <a:r>
              <a:rPr lang="en-US" sz="1200" b="0" i="0" kern="1200" dirty="0" smtClean="0">
                <a:solidFill>
                  <a:schemeClr val="tx1"/>
                </a:solidFill>
                <a:effectLst/>
                <a:latin typeface="+mn-lt"/>
                <a:ea typeface="+mn-ea"/>
                <a:cs typeface="+mn-cs"/>
              </a:rPr>
              <a:t> – Every end-to-end testing framework needs an assertion library. Assertions make sure that our tests return expected results. When choosing a framework, you also need to have a reason for choosing which assertion library you’re going to use and why you’re going to use it.</a:t>
            </a:r>
          </a:p>
          <a:p>
            <a:r>
              <a:rPr lang="en-US" sz="1200" b="1" i="0" kern="1200" dirty="0" smtClean="0">
                <a:solidFill>
                  <a:schemeClr val="tx1"/>
                </a:solidFill>
                <a:effectLst/>
                <a:latin typeface="+mn-lt"/>
                <a:ea typeface="+mn-ea"/>
                <a:cs typeface="+mn-cs"/>
              </a:rPr>
              <a:t>BDD/TDD Friendly</a:t>
            </a:r>
            <a:r>
              <a:rPr lang="en-US" sz="1200" b="0" i="0" kern="1200" dirty="0" smtClean="0">
                <a:solidFill>
                  <a:schemeClr val="tx1"/>
                </a:solidFill>
                <a:effectLst/>
                <a:latin typeface="+mn-lt"/>
                <a:ea typeface="+mn-ea"/>
                <a:cs typeface="+mn-cs"/>
              </a:rPr>
              <a:t> – Some frameworks are not as easy to use with a BDD </a:t>
            </a:r>
            <a:r>
              <a:rPr lang="en-US" sz="1200" b="0" i="0" kern="1200" dirty="0" err="1" smtClean="0">
                <a:solidFill>
                  <a:schemeClr val="tx1"/>
                </a:solidFill>
                <a:effectLst/>
                <a:latin typeface="+mn-lt"/>
                <a:ea typeface="+mn-ea"/>
                <a:cs typeface="+mn-cs"/>
              </a:rPr>
              <a:t>Girken</a:t>
            </a:r>
            <a:r>
              <a:rPr lang="en-US" sz="1200" b="0" i="0" kern="1200" dirty="0" smtClean="0">
                <a:solidFill>
                  <a:schemeClr val="tx1"/>
                </a:solidFill>
                <a:effectLst/>
                <a:latin typeface="+mn-lt"/>
                <a:ea typeface="+mn-ea"/>
                <a:cs typeface="+mn-cs"/>
              </a:rPr>
              <a:t> style language as others, and you will want to stay away from those if your organization is following a certain style. Choose BDD or TDD and pick a framework that makes sense for your team and fits your organizational flow.</a:t>
            </a:r>
          </a:p>
          <a:p>
            <a:r>
              <a:rPr lang="en-US" sz="1200" b="1" i="0" kern="1200" dirty="0" smtClean="0">
                <a:solidFill>
                  <a:schemeClr val="tx1"/>
                </a:solidFill>
                <a:effectLst/>
                <a:latin typeface="+mn-lt"/>
                <a:ea typeface="+mn-ea"/>
                <a:cs typeface="+mn-cs"/>
              </a:rPr>
              <a:t>Asynchronous testing</a:t>
            </a:r>
            <a:r>
              <a:rPr lang="en-US" sz="1200" b="0" i="0" kern="1200" dirty="0" smtClean="0">
                <a:solidFill>
                  <a:schemeClr val="tx1"/>
                </a:solidFill>
                <a:effectLst/>
                <a:latin typeface="+mn-lt"/>
                <a:ea typeface="+mn-ea"/>
                <a:cs typeface="+mn-cs"/>
              </a:rPr>
              <a:t> – When testing JavaScript, it’s important to worry about asynchronous testing and promises. Some frameworks will do this better out of the box than others, which will take longer to grab a promise.</a:t>
            </a:r>
          </a:p>
          <a:p>
            <a:r>
              <a:rPr lang="en-US" sz="1200" b="1" i="0" kern="1200" dirty="0" smtClean="0">
                <a:solidFill>
                  <a:schemeClr val="tx1"/>
                </a:solidFill>
                <a:effectLst/>
                <a:latin typeface="+mn-lt"/>
                <a:ea typeface="+mn-ea"/>
                <a:cs typeface="+mn-cs"/>
              </a:rPr>
              <a:t>Visual Testing</a:t>
            </a:r>
            <a:r>
              <a:rPr lang="en-US" sz="1200" b="0" i="0" kern="1200" dirty="0" smtClean="0">
                <a:solidFill>
                  <a:schemeClr val="tx1"/>
                </a:solidFill>
                <a:effectLst/>
                <a:latin typeface="+mn-lt"/>
                <a:ea typeface="+mn-ea"/>
                <a:cs typeface="+mn-cs"/>
              </a:rPr>
              <a:t> – Some frameworks are better suited for visual testing and </a:t>
            </a:r>
            <a:r>
              <a:rPr lang="en-US" sz="1200" b="0" i="0" u="none" strike="noStrike" kern="1200" dirty="0" smtClean="0">
                <a:solidFill>
                  <a:schemeClr val="tx1"/>
                </a:solidFill>
                <a:effectLst/>
                <a:latin typeface="+mn-lt"/>
                <a:ea typeface="+mn-ea"/>
                <a:cs typeface="+mn-cs"/>
                <a:hlinkClick r:id="rId5"/>
              </a:rPr>
              <a:t>capturing browser screenshots</a:t>
            </a:r>
            <a:r>
              <a:rPr lang="en-US" sz="1200" b="0" i="0" kern="1200" dirty="0" smtClean="0">
                <a:solidFill>
                  <a:schemeClr val="tx1"/>
                </a:solidFill>
                <a:effectLst/>
                <a:latin typeface="+mn-lt"/>
                <a:ea typeface="+mn-ea"/>
                <a:cs typeface="+mn-cs"/>
              </a:rPr>
              <a:t> than others, and some actually come out of the box with it. This will give you the ability to look at visual differences in your regression suite.</a:t>
            </a:r>
          </a:p>
          <a:p>
            <a:r>
              <a:rPr lang="en-US" sz="1200" b="1" i="0" kern="1200" dirty="0" smtClean="0">
                <a:solidFill>
                  <a:schemeClr val="tx1"/>
                </a:solidFill>
                <a:effectLst/>
                <a:latin typeface="+mn-lt"/>
                <a:ea typeface="+mn-ea"/>
                <a:cs typeface="+mn-cs"/>
              </a:rPr>
              <a:t>CI Integrations</a:t>
            </a:r>
            <a:r>
              <a:rPr lang="en-US" sz="1200" b="0" i="0" kern="1200" dirty="0" smtClean="0">
                <a:solidFill>
                  <a:schemeClr val="tx1"/>
                </a:solidFill>
                <a:effectLst/>
                <a:latin typeface="+mn-lt"/>
                <a:ea typeface="+mn-ea"/>
                <a:cs typeface="+mn-cs"/>
              </a:rPr>
              <a:t> – If your team is following Continuous Integration and Delivery practices, it’s no surprise that you’ll also probably want a framework that integrates with </a:t>
            </a:r>
            <a:r>
              <a:rPr lang="en-US" sz="1200" b="0" i="0" u="none" strike="noStrike" kern="1200" dirty="0" smtClean="0">
                <a:solidFill>
                  <a:schemeClr val="tx1"/>
                </a:solidFill>
                <a:effectLst/>
                <a:latin typeface="+mn-lt"/>
                <a:ea typeface="+mn-ea"/>
                <a:cs typeface="+mn-cs"/>
                <a:hlinkClick r:id="rId6"/>
              </a:rPr>
              <a:t>Jenkins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Team City</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8"/>
              </a:rPr>
              <a:t>Bamboo</a:t>
            </a:r>
            <a:r>
              <a:rPr lang="en-US" sz="1200" b="0" i="0" kern="1200" dirty="0" smtClean="0">
                <a:solidFill>
                  <a:schemeClr val="tx1"/>
                </a:solidFill>
                <a:effectLst/>
                <a:latin typeface="+mn-lt"/>
                <a:ea typeface="+mn-ea"/>
                <a:cs typeface="+mn-cs"/>
              </a:rPr>
              <a:t>. Most of the CI systems run on a standard runner, so they work hand in hand with many of the larger JavaScript frameworks to make sure that they work together as well as possible, but it’s still something you want to double-check when choosing.</a:t>
            </a:r>
          </a:p>
          <a:p>
            <a:r>
              <a:rPr lang="en-US" sz="1200" b="1" i="0" kern="1200" dirty="0" smtClean="0">
                <a:solidFill>
                  <a:schemeClr val="tx1"/>
                </a:solidFill>
                <a:effectLst/>
                <a:latin typeface="+mn-lt"/>
                <a:ea typeface="+mn-ea"/>
                <a:cs typeface="+mn-cs"/>
              </a:rPr>
              <a:t>App Language</a:t>
            </a:r>
            <a:r>
              <a:rPr lang="en-US" sz="1200" b="0" i="0" kern="1200" dirty="0" smtClean="0">
                <a:solidFill>
                  <a:schemeClr val="tx1"/>
                </a:solidFill>
                <a:effectLst/>
                <a:latin typeface="+mn-lt"/>
                <a:ea typeface="+mn-ea"/>
                <a:cs typeface="+mn-cs"/>
              </a:rPr>
              <a:t> – The app language criteria has risen recently with the dynamic nature of JavaScript. Previously it was fine to have test code and production code not be the same language. Now, with the way app languages are going in frameworks, we want to pick a framework that is best suited for the actual language that our application is written in.</a:t>
            </a:r>
          </a:p>
          <a:p>
            <a:r>
              <a:rPr lang="en-US" sz="1200" b="1" i="0" kern="1200" dirty="0" err="1" smtClean="0">
                <a:solidFill>
                  <a:schemeClr val="tx1"/>
                </a:solidFill>
                <a:effectLst/>
                <a:latin typeface="+mn-lt"/>
                <a:ea typeface="+mn-ea"/>
                <a:cs typeface="+mn-cs"/>
              </a:rPr>
              <a:t>Speciality</a:t>
            </a:r>
            <a:r>
              <a:rPr lang="en-US" sz="1200" b="0" i="0" kern="1200" dirty="0" smtClean="0">
                <a:solidFill>
                  <a:schemeClr val="tx1"/>
                </a:solidFill>
                <a:effectLst/>
                <a:latin typeface="+mn-lt"/>
                <a:ea typeface="+mn-ea"/>
                <a:cs typeface="+mn-cs"/>
              </a:rPr>
              <a:t> – You may be searching for a framework with a certain specialty. Is it easy to set up and get running out of the box? Is there a clean and simple syntax? Is it compatible with Angular testing or a Selenium binding? Does it have good customization? Is it flexible, and can it fit into other assertion libraries, code coverage tools, and frameworks? These are all considerations you’ll want to assess with your team.</a:t>
            </a:r>
          </a:p>
          <a:p>
            <a:r>
              <a:rPr lang="en-US" sz="1200" b="1" i="0" kern="1200" dirty="0" smtClean="0">
                <a:solidFill>
                  <a:schemeClr val="tx1"/>
                </a:solidFill>
                <a:effectLst/>
                <a:latin typeface="+mn-lt"/>
                <a:ea typeface="+mn-ea"/>
                <a:cs typeface="+mn-cs"/>
              </a:rPr>
              <a:t>Cloud Support</a:t>
            </a:r>
            <a:r>
              <a:rPr lang="en-US" sz="1200" b="0" i="0" kern="1200" dirty="0" smtClean="0">
                <a:solidFill>
                  <a:schemeClr val="tx1"/>
                </a:solidFill>
                <a:effectLst/>
                <a:latin typeface="+mn-lt"/>
                <a:ea typeface="+mn-ea"/>
                <a:cs typeface="+mn-cs"/>
              </a:rPr>
              <a:t> – Pay attention to which frameworks work with cloud providers because not every framework will out of the box. </a:t>
            </a:r>
            <a:r>
              <a:rPr lang="en-US" sz="1200" b="0" i="0" u="none" strike="noStrike" kern="1200" dirty="0" smtClean="0">
                <a:solidFill>
                  <a:schemeClr val="tx1"/>
                </a:solidFill>
                <a:effectLst/>
                <a:latin typeface="+mn-lt"/>
                <a:ea typeface="+mn-ea"/>
                <a:cs typeface="+mn-cs"/>
                <a:hlinkClick r:id="rId9"/>
              </a:rPr>
              <a:t>Running tests in the cloud</a:t>
            </a:r>
            <a:r>
              <a:rPr lang="en-US" sz="1200" b="0" i="0" kern="1200" dirty="0" smtClean="0">
                <a:solidFill>
                  <a:schemeClr val="tx1"/>
                </a:solidFill>
                <a:effectLst/>
                <a:latin typeface="+mn-lt"/>
                <a:ea typeface="+mn-ea"/>
                <a:cs typeface="+mn-cs"/>
              </a:rPr>
              <a:t> will allow you to increase test coverage and speed while eliminating hassle, cost, and maintenance, so compatibility should be part of your consideration.</a:t>
            </a:r>
          </a:p>
          <a:p>
            <a:r>
              <a:rPr lang="en-US" sz="1200" b="1" i="0" kern="1200" dirty="0" smtClean="0">
                <a:solidFill>
                  <a:schemeClr val="tx1"/>
                </a:solidFill>
                <a:effectLst/>
                <a:latin typeface="+mn-lt"/>
                <a:ea typeface="+mn-ea"/>
                <a:cs typeface="+mn-cs"/>
              </a:rPr>
              <a:t>Size of the Community</a:t>
            </a:r>
            <a:r>
              <a:rPr lang="en-US" sz="1200" b="0" i="0" kern="1200" dirty="0" smtClean="0">
                <a:solidFill>
                  <a:schemeClr val="tx1"/>
                </a:solidFill>
                <a:effectLst/>
                <a:latin typeface="+mn-lt"/>
                <a:ea typeface="+mn-ea"/>
                <a:cs typeface="+mn-cs"/>
              </a:rPr>
              <a:t> – The size of the community matters because it’s where you look for answers and find tutorials and documentation, but this also depends on personal preference. For example, one framework may be good because it’s newer so more people are talking about it, but some might prefer a more mature framework that already has a good community base and documentation.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a:t>
            </a:fld>
            <a:endParaRPr lang="en-US"/>
          </a:p>
        </p:txBody>
      </p:sp>
    </p:spTree>
    <p:extLst>
      <p:ext uri="{BB962C8B-B14F-4D97-AF65-F5344CB8AC3E}">
        <p14:creationId xmlns:p14="http://schemas.microsoft.com/office/powerpoint/2010/main" val="29199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Casting </a:t>
            </a:r>
            <a:r>
              <a:rPr lang="en-US" dirty="0" err="1" smtClean="0"/>
              <a:t>URLConnection</a:t>
            </a:r>
            <a:r>
              <a:rPr lang="en-US" dirty="0" smtClean="0"/>
              <a:t>, if server is HTTP server </a:t>
            </a:r>
          </a:p>
          <a:p>
            <a:endParaRPr lang="en-US" dirty="0" smtClean="0"/>
          </a:p>
          <a:p>
            <a:r>
              <a:rPr lang="en-US" sz="1200" b="0" i="0" u="none" strike="noStrike" kern="1200" baseline="0" dirty="0" smtClean="0">
                <a:solidFill>
                  <a:schemeClr val="tx1"/>
                </a:solidFill>
                <a:latin typeface="+mn-lt"/>
                <a:ea typeface="+mn-ea"/>
                <a:cs typeface="+mn-cs"/>
              </a:rPr>
              <a:t>Although the java.net package provides basic functionality for accessing resources via HTTP, it doesn't</a:t>
            </a:r>
          </a:p>
          <a:p>
            <a:r>
              <a:rPr lang="en-US" sz="1200" b="0" i="0" u="none" strike="noStrike" kern="1200" baseline="0" dirty="0" smtClean="0">
                <a:solidFill>
                  <a:schemeClr val="tx1"/>
                </a:solidFill>
                <a:latin typeface="+mn-lt"/>
                <a:ea typeface="+mn-ea"/>
                <a:cs typeface="+mn-cs"/>
              </a:rPr>
              <a:t>provide the full flexibility or functionality needed by many applications. HttpClient seeks to fill this</a:t>
            </a:r>
          </a:p>
          <a:p>
            <a:r>
              <a:rPr lang="en-US" sz="1200" b="0" i="0" u="none" strike="noStrike" kern="1200" baseline="0" dirty="0" smtClean="0">
                <a:solidFill>
                  <a:schemeClr val="tx1"/>
                </a:solidFill>
                <a:latin typeface="+mn-lt"/>
                <a:ea typeface="+mn-ea"/>
                <a:cs typeface="+mn-cs"/>
              </a:rPr>
              <a:t>void by providing an efficient, up-to-date, and feature-rich package implementing the client side of</a:t>
            </a:r>
          </a:p>
          <a:p>
            <a:r>
              <a:rPr lang="en-US" sz="1200" b="0" i="0" u="none" strike="noStrike" kern="1200" baseline="0" dirty="0" smtClean="0">
                <a:solidFill>
                  <a:schemeClr val="tx1"/>
                </a:solidFill>
                <a:latin typeface="+mn-lt"/>
                <a:ea typeface="+mn-ea"/>
                <a:cs typeface="+mn-cs"/>
              </a:rPr>
              <a:t>the most recent HTTP standards and recommendations.</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a:t>
            </a:fld>
            <a:endParaRPr lang="en-US"/>
          </a:p>
        </p:txBody>
      </p:sp>
    </p:spTree>
    <p:extLst>
      <p:ext uri="{BB962C8B-B14F-4D97-AF65-F5344CB8AC3E}">
        <p14:creationId xmlns:p14="http://schemas.microsoft.com/office/powerpoint/2010/main" val="223675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HTTP/2</a:t>
            </a:r>
          </a:p>
          <a:p>
            <a:r>
              <a:rPr lang="en-US" sz="1200" b="0" i="0" kern="1200" dirty="0" smtClean="0">
                <a:solidFill>
                  <a:schemeClr val="tx1"/>
                </a:solidFill>
                <a:effectLst/>
                <a:latin typeface="+mn-lt"/>
                <a:ea typeface="+mn-ea"/>
                <a:cs typeface="+mn-cs"/>
              </a:rPr>
              <a:t>The Java HTTP Client supports both </a:t>
            </a:r>
            <a:r>
              <a:rPr lang="en-US" sz="1200" b="0" i="1" kern="1200" dirty="0" smtClean="0">
                <a:solidFill>
                  <a:schemeClr val="tx1"/>
                </a:solidFill>
                <a:effectLst/>
                <a:latin typeface="+mn-lt"/>
                <a:ea typeface="+mn-ea"/>
                <a:cs typeface="+mn-cs"/>
              </a:rPr>
              <a:t>HTTP/1.1</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By default the client will send requests using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Requests sent to servers that do not yet support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will automatically be downgraded to </a:t>
            </a:r>
            <a:r>
              <a:rPr lang="en-US" sz="1200" b="0" i="1" kern="1200" dirty="0" smtClean="0">
                <a:solidFill>
                  <a:schemeClr val="tx1"/>
                </a:solidFill>
                <a:effectLst/>
                <a:latin typeface="+mn-lt"/>
                <a:ea typeface="+mn-ea"/>
                <a:cs typeface="+mn-cs"/>
              </a:rPr>
              <a:t>HTTP/1.1</a:t>
            </a:r>
            <a:r>
              <a:rPr lang="en-US" sz="1200" b="0" i="0" kern="1200" dirty="0" smtClean="0">
                <a:solidFill>
                  <a:schemeClr val="tx1"/>
                </a:solidFill>
                <a:effectLst/>
                <a:latin typeface="+mn-lt"/>
                <a:ea typeface="+mn-ea"/>
                <a:cs typeface="+mn-cs"/>
              </a:rPr>
              <a:t>. Here's a summary of the major improvements that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brings:</a:t>
            </a:r>
          </a:p>
          <a:p>
            <a:r>
              <a:rPr lang="en-US" sz="1200" b="0" i="0" kern="1200" dirty="0" smtClean="0">
                <a:solidFill>
                  <a:schemeClr val="tx1"/>
                </a:solidFill>
                <a:effectLst/>
                <a:latin typeface="+mn-lt"/>
                <a:ea typeface="+mn-ea"/>
                <a:cs typeface="+mn-cs"/>
              </a:rPr>
              <a:t>Header Compression. HTTP/2 uses HPACK compression, which reduces overhead.</a:t>
            </a:r>
          </a:p>
          <a:p>
            <a:r>
              <a:rPr lang="en-US" sz="1200" b="0" i="0" kern="1200" dirty="0" smtClean="0">
                <a:solidFill>
                  <a:schemeClr val="tx1"/>
                </a:solidFill>
                <a:effectLst/>
                <a:latin typeface="+mn-lt"/>
                <a:ea typeface="+mn-ea"/>
                <a:cs typeface="+mn-cs"/>
              </a:rPr>
              <a:t>Single Connection to the server, reduces the number of round trips needed to set up multiple TCP connections.</a:t>
            </a:r>
          </a:p>
          <a:p>
            <a:r>
              <a:rPr lang="en-US" sz="1200" b="0" i="0" kern="1200" dirty="0" smtClean="0">
                <a:solidFill>
                  <a:schemeClr val="tx1"/>
                </a:solidFill>
                <a:effectLst/>
                <a:latin typeface="+mn-lt"/>
                <a:ea typeface="+mn-ea"/>
                <a:cs typeface="+mn-cs"/>
              </a:rPr>
              <a:t>Multiplexing. Multiple requests are allowed at the same time, on the same connection.</a:t>
            </a:r>
          </a:p>
          <a:p>
            <a:r>
              <a:rPr lang="en-US" sz="1200" b="0" i="0" kern="1200" dirty="0" smtClean="0">
                <a:solidFill>
                  <a:schemeClr val="tx1"/>
                </a:solidFill>
                <a:effectLst/>
                <a:latin typeface="+mn-lt"/>
                <a:ea typeface="+mn-ea"/>
                <a:cs typeface="+mn-cs"/>
              </a:rPr>
              <a:t>Server Push. Additional future needed resources can be sent to a client.</a:t>
            </a:r>
          </a:p>
          <a:p>
            <a:r>
              <a:rPr lang="en-US" sz="1200" b="0" i="0" kern="1200" dirty="0" smtClean="0">
                <a:solidFill>
                  <a:schemeClr val="tx1"/>
                </a:solidFill>
                <a:effectLst/>
                <a:latin typeface="+mn-lt"/>
                <a:ea typeface="+mn-ea"/>
                <a:cs typeface="+mn-cs"/>
              </a:rPr>
              <a:t>Binary format. More compact.</a:t>
            </a:r>
          </a:p>
          <a:p>
            <a:r>
              <a:rPr lang="en-US" sz="1200" b="0" i="0" kern="1200" dirty="0" smtClean="0">
                <a:solidFill>
                  <a:schemeClr val="tx1"/>
                </a:solidFill>
                <a:effectLst/>
                <a:latin typeface="+mn-lt"/>
                <a:ea typeface="+mn-ea"/>
                <a:cs typeface="+mn-cs"/>
              </a:rPr>
              <a:t>Since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is the default preferred protocol, and the implementation seamlessly fallbacks to </a:t>
            </a:r>
            <a:r>
              <a:rPr lang="en-US" sz="1200" b="0" i="1" kern="1200" dirty="0" smtClean="0">
                <a:solidFill>
                  <a:schemeClr val="tx1"/>
                </a:solidFill>
                <a:effectLst/>
                <a:latin typeface="+mn-lt"/>
                <a:ea typeface="+mn-ea"/>
                <a:cs typeface="+mn-cs"/>
              </a:rPr>
              <a:t>HTTP/1.1</a:t>
            </a:r>
            <a:r>
              <a:rPr lang="en-US" sz="1200" b="0" i="0" kern="1200" dirty="0" smtClean="0">
                <a:solidFill>
                  <a:schemeClr val="tx1"/>
                </a:solidFill>
                <a:effectLst/>
                <a:latin typeface="+mn-lt"/>
                <a:ea typeface="+mn-ea"/>
                <a:cs typeface="+mn-cs"/>
              </a:rPr>
              <a:t> where necessary, then the Java HTTP Client is well positioned for the future, when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is more widely deployed.</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 pipelining</a:t>
            </a:r>
            <a:r>
              <a:rPr lang="en-US" sz="1200" b="0" i="0" kern="1200" dirty="0" smtClean="0">
                <a:solidFill>
                  <a:schemeClr val="tx1"/>
                </a:solidFill>
                <a:effectLst/>
                <a:latin typeface="+mn-lt"/>
                <a:ea typeface="+mn-ea"/>
                <a:cs typeface="+mn-cs"/>
              </a:rPr>
              <a:t> is a technique in which multiple </a:t>
            </a:r>
            <a:r>
              <a:rPr lang="en-US" sz="1200" b="0" i="0" u="none" strike="noStrike" kern="1200" dirty="0" smtClean="0">
                <a:solidFill>
                  <a:schemeClr val="tx1"/>
                </a:solidFill>
                <a:effectLst/>
                <a:latin typeface="+mn-lt"/>
                <a:ea typeface="+mn-ea"/>
                <a:cs typeface="+mn-cs"/>
                <a:hlinkClick r:id="rId3" tooltip="HTTP"/>
              </a:rPr>
              <a:t>HTTP</a:t>
            </a:r>
            <a:r>
              <a:rPr lang="en-US" sz="1200" b="0" i="0" kern="1200" dirty="0" smtClean="0">
                <a:solidFill>
                  <a:schemeClr val="tx1"/>
                </a:solidFill>
                <a:effectLst/>
                <a:latin typeface="+mn-lt"/>
                <a:ea typeface="+mn-ea"/>
                <a:cs typeface="+mn-cs"/>
              </a:rPr>
              <a:t> requests are sent on a single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(transmission control protocol) connection without waiting for the corresponding responses.</a:t>
            </a:r>
          </a:p>
          <a:p>
            <a:r>
              <a:rPr lang="en-US" sz="1200" b="0" i="0" kern="1200" dirty="0" smtClean="0">
                <a:solidFill>
                  <a:schemeClr val="tx1"/>
                </a:solidFill>
                <a:effectLst/>
                <a:latin typeface="+mn-lt"/>
                <a:ea typeface="+mn-ea"/>
                <a:cs typeface="+mn-cs"/>
              </a:rPr>
              <a:t>HTTP 1.1 – Latency issue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role of HTTP/2 protocol is to improve the performance of web page.</a:t>
            </a:r>
          </a:p>
          <a:p>
            <a:r>
              <a:rPr lang="en-US" sz="1200" b="0" i="0" kern="1200" dirty="0" smtClean="0">
                <a:solidFill>
                  <a:schemeClr val="tx1"/>
                </a:solidFill>
                <a:effectLst/>
                <a:latin typeface="+mn-lt"/>
                <a:ea typeface="+mn-ea"/>
                <a:cs typeface="+mn-cs"/>
              </a:rPr>
              <a:t>The header transmitted text directly, while now it's compression transmission. In past, in the same TCP connection, only after the last response was sent could the server send the next one. While now it can send multiple responses together.</a:t>
            </a:r>
          </a:p>
          <a:p>
            <a:r>
              <a:rPr lang="en-US" sz="1200" b="1" i="0" kern="1200" dirty="0" smtClean="0">
                <a:solidFill>
                  <a:schemeClr val="tx1"/>
                </a:solidFill>
                <a:effectLst/>
                <a:latin typeface="+mn-lt"/>
                <a:ea typeface="+mn-ea"/>
                <a:cs typeface="+mn-cs"/>
              </a:rPr>
              <a:t>Server push is the only function that requires the developer himself to configure inside the HTTP/2 protocol</a:t>
            </a:r>
            <a:r>
              <a:rPr lang="en-US" sz="1200" b="0" i="0" kern="1200" dirty="0" smtClean="0">
                <a:solidFill>
                  <a:schemeClr val="tx1"/>
                </a:solidFill>
                <a:effectLst/>
                <a:latin typeface="+mn-lt"/>
                <a:ea typeface="+mn-ea"/>
                <a:cs typeface="+mn-cs"/>
              </a:rPr>
              <a:t>. Other functions are automatically implemented by the server and browser.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Aside from solving common HTTP/1 performance problems (e.g., head of line blocking and uncompressed headers), HTTP/2 also gives us server push! </a:t>
            </a:r>
          </a:p>
          <a:p>
            <a:r>
              <a:rPr lang="en-US" sz="1200" b="0" i="0" kern="1200" dirty="0" smtClean="0">
                <a:solidFill>
                  <a:schemeClr val="tx1"/>
                </a:solidFill>
                <a:effectLst/>
                <a:latin typeface="+mn-lt"/>
                <a:ea typeface="+mn-ea"/>
                <a:cs typeface="+mn-cs"/>
              </a:rPr>
              <a:t>The Working Group presented HTTP/2 to the </a:t>
            </a:r>
            <a:r>
              <a:rPr lang="en-US" sz="1200" b="0" i="0" u="none" strike="noStrike" kern="1200" dirty="0" smtClean="0">
                <a:solidFill>
                  <a:schemeClr val="tx1"/>
                </a:solidFill>
                <a:effectLst/>
                <a:latin typeface="+mn-lt"/>
                <a:ea typeface="+mn-ea"/>
                <a:cs typeface="+mn-cs"/>
                <a:hlinkClick r:id="rId5" tooltip="Internet Engineering Steering Group"/>
              </a:rPr>
              <a:t>Internet Engineering Steering Group</a:t>
            </a:r>
            <a:r>
              <a:rPr lang="en-US" sz="1200" b="0" i="0" kern="1200" dirty="0" smtClean="0">
                <a:solidFill>
                  <a:schemeClr val="tx1"/>
                </a:solidFill>
                <a:effectLst/>
                <a:latin typeface="+mn-lt"/>
                <a:ea typeface="+mn-ea"/>
                <a:cs typeface="+mn-cs"/>
              </a:rPr>
              <a:t> (IESG) for consideration as a Proposed Standard in December 2014,</a:t>
            </a:r>
            <a:r>
              <a:rPr lang="en-US" sz="1200" b="0" i="0" u="none" strike="noStrike" kern="1200" baseline="30000" dirty="0" smtClean="0">
                <a:solidFill>
                  <a:schemeClr val="tx1"/>
                </a:solidFill>
                <a:effectLst/>
                <a:latin typeface="+mn-lt"/>
                <a:ea typeface="+mn-ea"/>
                <a:cs typeface="+mn-cs"/>
                <a:hlinkClick r:id="rId6"/>
              </a:rPr>
              <a:t>[6]</a:t>
            </a:r>
            <a:r>
              <a:rPr lang="en-US" sz="1200" b="0" i="0" u="none" strike="noStrike" kern="1200" baseline="30000" dirty="0" smtClean="0">
                <a:solidFill>
                  <a:schemeClr val="tx1"/>
                </a:solidFill>
                <a:effectLst/>
                <a:latin typeface="+mn-lt"/>
                <a:ea typeface="+mn-ea"/>
                <a:cs typeface="+mn-cs"/>
                <a:hlinkClick r:id="rId7"/>
              </a:rPr>
              <a:t>[7]</a:t>
            </a:r>
            <a:r>
              <a:rPr lang="en-US" sz="1200" b="0" i="0" kern="1200" dirty="0" smtClean="0">
                <a:solidFill>
                  <a:schemeClr val="tx1"/>
                </a:solidFill>
                <a:effectLst/>
                <a:latin typeface="+mn-lt"/>
                <a:ea typeface="+mn-ea"/>
                <a:cs typeface="+mn-cs"/>
              </a:rPr>
              <a:t> and IESG approved it to publish as Proposed Standard on February 17, 2015 (and was updated in February 2020 in regard to </a:t>
            </a:r>
            <a:r>
              <a:rPr lang="en-US" sz="1200" b="0" i="0" u="none" strike="noStrike" kern="1200" dirty="0" smtClean="0">
                <a:solidFill>
                  <a:schemeClr val="tx1"/>
                </a:solidFill>
                <a:effectLst/>
                <a:latin typeface="+mn-lt"/>
                <a:ea typeface="+mn-ea"/>
                <a:cs typeface="+mn-cs"/>
                <a:hlinkClick r:id="rId8" tooltip="TLS 1.3"/>
              </a:rPr>
              <a:t>TLS 1.3</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9"/>
              </a:rPr>
              <a:t>[8]</a:t>
            </a:r>
            <a:r>
              <a:rPr lang="en-US" sz="1200" b="0" i="0" u="none" strike="noStrike" kern="1200" baseline="30000" dirty="0" smtClean="0">
                <a:solidFill>
                  <a:schemeClr val="tx1"/>
                </a:solidFill>
                <a:effectLst/>
                <a:latin typeface="+mn-lt"/>
                <a:ea typeface="+mn-ea"/>
                <a:cs typeface="+mn-cs"/>
                <a:hlinkClick r:id="rId10"/>
              </a:rPr>
              <a:t>[9]</a:t>
            </a:r>
            <a:r>
              <a:rPr lang="en-US" sz="1200" b="0" i="0" kern="1200" dirty="0" smtClean="0">
                <a:solidFill>
                  <a:schemeClr val="tx1"/>
                </a:solidFill>
                <a:effectLst/>
                <a:latin typeface="+mn-lt"/>
                <a:ea typeface="+mn-ea"/>
                <a:cs typeface="+mn-cs"/>
              </a:rPr>
              <a:t> The HTTP/2 specification was published as </a:t>
            </a:r>
            <a:r>
              <a:rPr lang="en-US" sz="1200" b="0" i="0" u="none" strike="noStrike" kern="1200" dirty="0" smtClean="0">
                <a:solidFill>
                  <a:schemeClr val="tx1"/>
                </a:solidFill>
                <a:effectLst/>
                <a:latin typeface="+mn-lt"/>
                <a:ea typeface="+mn-ea"/>
                <a:cs typeface="+mn-cs"/>
                <a:hlinkClick r:id="rId11"/>
              </a:rPr>
              <a:t>RFC 7540</a:t>
            </a:r>
            <a:r>
              <a:rPr lang="en-US" sz="1200" b="0" i="0" kern="1200" dirty="0" smtClean="0">
                <a:solidFill>
                  <a:schemeClr val="tx1"/>
                </a:solidFill>
                <a:effectLst/>
                <a:latin typeface="+mn-lt"/>
                <a:ea typeface="+mn-ea"/>
                <a:cs typeface="+mn-cs"/>
              </a:rPr>
              <a:t> on May 14, 2015.</a:t>
            </a:r>
            <a:r>
              <a:rPr lang="en-US" sz="1200" b="0" i="0" u="none" strike="noStrike" kern="1200" baseline="30000" dirty="0" smtClean="0">
                <a:solidFill>
                  <a:schemeClr val="tx1"/>
                </a:solidFill>
                <a:effectLst/>
                <a:latin typeface="+mn-lt"/>
                <a:ea typeface="+mn-ea"/>
                <a:cs typeface="+mn-cs"/>
                <a:hlinkClick r:id="rId12"/>
              </a:rPr>
              <a:t>[</a:t>
            </a:r>
            <a:endParaRPr lang="en-US" sz="1200" b="0" i="0" u="none" strike="noStrike" kern="1200" baseline="30000" dirty="0" smtClean="0">
              <a:solidFill>
                <a:schemeClr val="tx1"/>
              </a:solidFill>
              <a:effectLst/>
              <a:latin typeface="+mn-lt"/>
              <a:ea typeface="+mn-ea"/>
              <a:cs typeface="+mn-cs"/>
            </a:endParaRPr>
          </a:p>
          <a:p>
            <a:endParaRPr lang="en-US" sz="1200" b="0" i="0" u="none" strike="noStrike" kern="1200" baseline="300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3" tooltip="Data compression"/>
              </a:rPr>
              <a:t>data compression</a:t>
            </a:r>
            <a:r>
              <a:rPr lang="en-US" sz="1200" b="0" i="0" kern="120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hlinkClick r:id="rId14" tooltip="HTTP header"/>
              </a:rPr>
              <a:t>HTTP headers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5" tooltip="HTTP/2 Server Push"/>
              </a:rPr>
              <a:t>HTTP/2 Server Push</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6" tooltip="HTTP pipelining"/>
              </a:rPr>
              <a:t>pipelining</a:t>
            </a:r>
            <a:r>
              <a:rPr lang="en-US" sz="1200" b="0" i="0" kern="1200" dirty="0" smtClean="0">
                <a:solidFill>
                  <a:schemeClr val="tx1"/>
                </a:solidFill>
                <a:effectLst/>
                <a:latin typeface="+mn-lt"/>
                <a:ea typeface="+mn-ea"/>
                <a:cs typeface="+mn-cs"/>
              </a:rPr>
              <a:t> of requests</a:t>
            </a:r>
          </a:p>
          <a:p>
            <a:r>
              <a:rPr lang="en-US" sz="1200" b="0" i="0" kern="1200" dirty="0" smtClean="0">
                <a:solidFill>
                  <a:schemeClr val="tx1"/>
                </a:solidFill>
                <a:effectLst/>
                <a:latin typeface="+mn-lt"/>
                <a:ea typeface="+mn-ea"/>
                <a:cs typeface="+mn-cs"/>
              </a:rPr>
              <a:t>fixing the </a:t>
            </a:r>
            <a:r>
              <a:rPr lang="en-US" sz="1200" b="0" i="0" u="none" strike="noStrike" kern="1200" dirty="0" smtClean="0">
                <a:solidFill>
                  <a:schemeClr val="tx1"/>
                </a:solidFill>
                <a:effectLst/>
                <a:latin typeface="+mn-lt"/>
                <a:ea typeface="+mn-ea"/>
                <a:cs typeface="+mn-cs"/>
                <a:hlinkClick r:id="rId17" tooltip="Head-of-line blocking"/>
              </a:rPr>
              <a:t>head-of-line blocking</a:t>
            </a:r>
            <a:r>
              <a:rPr lang="en-US" sz="1200" b="0" i="0" kern="1200" dirty="0" smtClean="0">
                <a:solidFill>
                  <a:schemeClr val="tx1"/>
                </a:solidFill>
                <a:effectLst/>
                <a:latin typeface="+mn-lt"/>
                <a:ea typeface="+mn-ea"/>
                <a:cs typeface="+mn-cs"/>
              </a:rPr>
              <a:t> problem in HTTP 1.x</a:t>
            </a:r>
          </a:p>
          <a:p>
            <a:r>
              <a:rPr lang="en-US" sz="1200" b="0" i="0" u="none" strike="noStrike" kern="1200" dirty="0" smtClean="0">
                <a:solidFill>
                  <a:schemeClr val="tx1"/>
                </a:solidFill>
                <a:effectLst/>
                <a:latin typeface="+mn-lt"/>
                <a:ea typeface="+mn-ea"/>
                <a:cs typeface="+mn-cs"/>
                <a:hlinkClick r:id="rId18" tooltip="Multiplexing"/>
              </a:rPr>
              <a:t>multiplexing</a:t>
            </a:r>
            <a:r>
              <a:rPr lang="en-US" sz="1200" b="0" i="0" kern="1200" dirty="0" smtClean="0">
                <a:solidFill>
                  <a:schemeClr val="tx1"/>
                </a:solidFill>
                <a:effectLst/>
                <a:latin typeface="+mn-lt"/>
                <a:ea typeface="+mn-ea"/>
                <a:cs typeface="+mn-cs"/>
              </a:rPr>
              <a:t> multiple requests over a single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connection</a:t>
            </a:r>
          </a:p>
          <a:p>
            <a:endParaRPr lang="en-US" sz="1200" b="0"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What is new is how the data is framed and transported between the client and the server. </a:t>
            </a:r>
          </a:p>
          <a:p>
            <a:r>
              <a:rPr lang="en-US" sz="1200" b="0" i="0" u="none" strike="noStrike" kern="1200" dirty="0" smtClean="0">
                <a:solidFill>
                  <a:schemeClr val="tx1"/>
                </a:solidFill>
                <a:effectLst/>
                <a:latin typeface="+mn-lt"/>
                <a:ea typeface="+mn-ea"/>
                <a:cs typeface="+mn-cs"/>
                <a:hlinkClick r:id="rId19" tooltip="SPDY"/>
              </a:rPr>
              <a:t>SPDY</a:t>
            </a:r>
            <a:r>
              <a:rPr lang="en-US" sz="1200" b="0" i="0" kern="1200" dirty="0" smtClean="0">
                <a:solidFill>
                  <a:schemeClr val="tx1"/>
                </a:solidFill>
                <a:effectLst/>
                <a:latin typeface="+mn-lt"/>
                <a:ea typeface="+mn-ea"/>
                <a:cs typeface="+mn-cs"/>
              </a:rPr>
              <a:t> (pronounced like "speedy") was a previous HTTP-replacement protocol developed by a research project spearheaded by </a:t>
            </a:r>
            <a:r>
              <a:rPr lang="en-US" sz="1200" b="0" i="0" u="none" strike="noStrike" kern="1200" dirty="0" smtClean="0">
                <a:solidFill>
                  <a:schemeClr val="tx1"/>
                </a:solidFill>
                <a:effectLst/>
                <a:latin typeface="+mn-lt"/>
                <a:ea typeface="+mn-ea"/>
                <a:cs typeface="+mn-cs"/>
                <a:hlinkClick r:id="rId20" tooltip="Google"/>
              </a:rPr>
              <a:t>Google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Vert.x</a:t>
            </a:r>
            <a:r>
              <a:rPr lang="en-US" sz="1200" b="0" i="0" kern="1200" dirty="0" smtClean="0">
                <a:solidFill>
                  <a:schemeClr val="tx1"/>
                </a:solidFill>
                <a:effectLst/>
                <a:latin typeface="+mn-lt"/>
                <a:ea typeface="+mn-ea"/>
                <a:cs typeface="+mn-cs"/>
              </a:rPr>
              <a:t> 3.3 supports HTTP/2, </a:t>
            </a:r>
            <a:r>
              <a:rPr lang="en-US" sz="1200" b="0" i="0" u="none" strike="noStrike" kern="1200" dirty="0" smtClean="0">
                <a:solidFill>
                  <a:schemeClr val="tx1"/>
                </a:solidFill>
                <a:effectLst/>
                <a:latin typeface="+mn-lt"/>
                <a:ea typeface="+mn-ea"/>
                <a:cs typeface="+mn-cs"/>
                <a:hlinkClick r:id="rId21" tooltip="Node.js"/>
              </a:rPr>
              <a:t>Node.js</a:t>
            </a:r>
            <a:r>
              <a:rPr lang="en-US" sz="1200" b="0" i="0" kern="1200" dirty="0" smtClean="0">
                <a:solidFill>
                  <a:schemeClr val="tx1"/>
                </a:solidFill>
                <a:effectLst/>
                <a:latin typeface="+mn-lt"/>
                <a:ea typeface="+mn-ea"/>
                <a:cs typeface="+mn-cs"/>
              </a:rPr>
              <a:t> Stable support since 8.13.0, </a:t>
            </a:r>
            <a:r>
              <a:rPr lang="en-US" sz="1200" b="0" i="0" u="none" strike="noStrike" kern="1200" dirty="0" smtClean="0">
                <a:solidFill>
                  <a:schemeClr val="tx1"/>
                </a:solidFill>
                <a:effectLst/>
                <a:latin typeface="+mn-lt"/>
                <a:ea typeface="+mn-ea"/>
                <a:cs typeface="+mn-cs"/>
                <a:hlinkClick r:id="rId22" tooltip="Apache HTTP Server"/>
              </a:rPr>
              <a:t>Apache</a:t>
            </a:r>
            <a:r>
              <a:rPr lang="en-US" sz="1200" b="0" i="0" kern="1200" dirty="0" smtClean="0">
                <a:solidFill>
                  <a:schemeClr val="tx1"/>
                </a:solidFill>
                <a:effectLst/>
                <a:latin typeface="+mn-lt"/>
                <a:ea typeface="+mn-ea"/>
                <a:cs typeface="+mn-cs"/>
              </a:rPr>
              <a:t> 2.4.12 supports HTTP/2 via the module mod_h2, </a:t>
            </a:r>
          </a:p>
          <a:p>
            <a:r>
              <a:rPr lang="en-US" sz="1200" b="0" i="0" u="sng" kern="1200" dirty="0" smtClean="0">
                <a:solidFill>
                  <a:schemeClr val="tx1"/>
                </a:solidFill>
                <a:effectLst/>
                <a:latin typeface="+mn-lt"/>
                <a:ea typeface="+mn-ea"/>
                <a:cs typeface="+mn-cs"/>
                <a:hlinkClick r:id="rId23"/>
              </a:rPr>
              <a:t>Apache Tomcat</a:t>
            </a:r>
            <a:r>
              <a:rPr lang="en-US" sz="1200" b="0" i="0" kern="1200" dirty="0" smtClean="0">
                <a:solidFill>
                  <a:schemeClr val="tx1"/>
                </a:solidFill>
                <a:effectLst/>
                <a:latin typeface="+mn-lt"/>
                <a:ea typeface="+mn-ea"/>
                <a:cs typeface="+mn-cs"/>
              </a:rPr>
              <a:t> supports HTTP/2 with version 8.5</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HTTP/3</a:t>
            </a:r>
          </a:p>
          <a:p>
            <a:r>
              <a:rPr lang="en-US" sz="1200" b="0" i="0" kern="1200" dirty="0" smtClean="0">
                <a:solidFill>
                  <a:schemeClr val="tx1"/>
                </a:solidFill>
                <a:effectLst/>
                <a:latin typeface="+mn-lt"/>
                <a:ea typeface="+mn-ea"/>
                <a:cs typeface="+mn-cs"/>
              </a:rPr>
              <a:t> -  HTTP semantics are consistent across versions: the same </a:t>
            </a:r>
            <a:r>
              <a:rPr lang="en-US" sz="1200" b="0" i="0" u="none" strike="noStrike" kern="1200" dirty="0" smtClean="0">
                <a:solidFill>
                  <a:schemeClr val="tx1"/>
                </a:solidFill>
                <a:effectLst/>
                <a:latin typeface="+mn-lt"/>
                <a:ea typeface="+mn-ea"/>
                <a:cs typeface="+mn-cs"/>
                <a:hlinkClick r:id="rId24" tooltip="Hypertext Transfer Protocol"/>
              </a:rPr>
              <a:t>request methods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tooltip="Hypertext Transfer Protocol"/>
              </a:rPr>
              <a:t>status codes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6" tooltip="List of HTTP header fields"/>
              </a:rPr>
              <a:t>message fields</a:t>
            </a:r>
            <a:r>
              <a:rPr lang="en-US" sz="1200" b="0" i="0" kern="1200" dirty="0" smtClean="0">
                <a:solidFill>
                  <a:schemeClr val="tx1"/>
                </a:solidFill>
                <a:effectLst/>
                <a:latin typeface="+mn-lt"/>
                <a:ea typeface="+mn-ea"/>
                <a:cs typeface="+mn-cs"/>
              </a:rPr>
              <a:t> are typically applicable to all versions. The differences are in the mapping of these semantics to underlying transports. Both </a:t>
            </a:r>
            <a:r>
              <a:rPr lang="en-US" sz="1200" b="0" i="0" u="none" strike="noStrike" kern="1200" dirty="0" smtClean="0">
                <a:solidFill>
                  <a:schemeClr val="tx1"/>
                </a:solidFill>
                <a:effectLst/>
                <a:latin typeface="+mn-lt"/>
                <a:ea typeface="+mn-ea"/>
                <a:cs typeface="+mn-cs"/>
                <a:hlinkClick r:id="rId27" tooltip="HTTP/1.1"/>
              </a:rPr>
              <a:t>HTTP/1.1</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8" tooltip="HTTP/2"/>
              </a:rPr>
              <a:t>HTTP/2</a:t>
            </a:r>
            <a:r>
              <a:rPr lang="en-US" sz="1200" b="0" i="0" kern="1200" dirty="0" smtClean="0">
                <a:solidFill>
                  <a:schemeClr val="tx1"/>
                </a:solidFill>
                <a:effectLst/>
                <a:latin typeface="+mn-lt"/>
                <a:ea typeface="+mn-ea"/>
                <a:cs typeface="+mn-cs"/>
              </a:rPr>
              <a:t> use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as their transport. HTTP/3 uses </a:t>
            </a:r>
            <a:r>
              <a:rPr lang="en-US" sz="1200" b="0" i="0" u="none" strike="noStrike" kern="1200" dirty="0" smtClean="0">
                <a:solidFill>
                  <a:schemeClr val="tx1"/>
                </a:solidFill>
                <a:effectLst/>
                <a:latin typeface="+mn-lt"/>
                <a:ea typeface="+mn-ea"/>
                <a:cs typeface="+mn-cs"/>
                <a:hlinkClick r:id="rId29" tooltip="QUIC"/>
              </a:rPr>
              <a:t>QUIC</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30" tooltip="Transport layer"/>
              </a:rPr>
              <a:t>transport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tooltip="Network protocol"/>
              </a:rPr>
              <a:t>network protocol</a:t>
            </a:r>
            <a:r>
              <a:rPr lang="en-US" sz="1200" b="0" i="0" kern="1200" dirty="0" smtClean="0">
                <a:solidFill>
                  <a:schemeClr val="tx1"/>
                </a:solidFill>
                <a:effectLst/>
                <a:latin typeface="+mn-lt"/>
                <a:ea typeface="+mn-ea"/>
                <a:cs typeface="+mn-cs"/>
              </a:rPr>
              <a:t> developed initially by </a:t>
            </a:r>
            <a:r>
              <a:rPr lang="en-US" sz="1200" b="0" i="0" u="none" strike="noStrike" kern="1200" dirty="0" smtClean="0">
                <a:solidFill>
                  <a:schemeClr val="tx1"/>
                </a:solidFill>
                <a:effectLst/>
                <a:latin typeface="+mn-lt"/>
                <a:ea typeface="+mn-ea"/>
                <a:cs typeface="+mn-cs"/>
                <a:hlinkClick r:id="rId20" tooltip="Google"/>
              </a:rPr>
              <a:t>Google</a:t>
            </a:r>
            <a:r>
              <a:rPr lang="en-US" sz="1200" b="0" i="0" kern="1200" dirty="0" smtClean="0">
                <a:solidFill>
                  <a:schemeClr val="tx1"/>
                </a:solidFill>
                <a:effectLst/>
                <a:latin typeface="+mn-lt"/>
                <a:ea typeface="+mn-ea"/>
                <a:cs typeface="+mn-cs"/>
              </a:rPr>
              <a:t> where </a:t>
            </a:r>
            <a:r>
              <a:rPr lang="en-US" sz="1200" b="0" i="0" u="none" strike="noStrike" kern="1200" dirty="0" smtClean="0">
                <a:solidFill>
                  <a:schemeClr val="tx1"/>
                </a:solidFill>
                <a:effectLst/>
                <a:latin typeface="+mn-lt"/>
                <a:ea typeface="+mn-ea"/>
                <a:cs typeface="+mn-cs"/>
                <a:hlinkClick r:id="rId32" tooltip="User space"/>
              </a:rPr>
              <a:t>user space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tooltip="Congestion control"/>
              </a:rPr>
              <a:t>congestion control</a:t>
            </a:r>
            <a:r>
              <a:rPr lang="en-US" sz="1200" b="0" i="0" kern="1200" dirty="0" smtClean="0">
                <a:solidFill>
                  <a:schemeClr val="tx1"/>
                </a:solidFill>
                <a:effectLst/>
                <a:latin typeface="+mn-lt"/>
                <a:ea typeface="+mn-ea"/>
                <a:cs typeface="+mn-cs"/>
              </a:rPr>
              <a:t> is used over the </a:t>
            </a:r>
            <a:r>
              <a:rPr lang="en-US" sz="1200" b="0" i="0" u="none" strike="noStrike" kern="1200" dirty="0" smtClean="0">
                <a:solidFill>
                  <a:schemeClr val="tx1"/>
                </a:solidFill>
                <a:effectLst/>
                <a:latin typeface="+mn-lt"/>
                <a:ea typeface="+mn-ea"/>
                <a:cs typeface="+mn-cs"/>
                <a:hlinkClick r:id="rId34" tooltip="User Datagram Protocol"/>
              </a:rPr>
              <a:t>User Datagram Protocol</a:t>
            </a:r>
            <a:r>
              <a:rPr lang="en-US" sz="1200" b="0" i="0" kern="1200" dirty="0" smtClean="0">
                <a:solidFill>
                  <a:schemeClr val="tx1"/>
                </a:solidFill>
                <a:effectLst/>
                <a:latin typeface="+mn-lt"/>
                <a:ea typeface="+mn-ea"/>
                <a:cs typeface="+mn-cs"/>
              </a:rPr>
              <a:t> (UDP).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https://en.wikipedia.org/wiki/HTTP/3</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HttpClient is NOT a browser. It is a client side HTTP transport library. </a:t>
            </a:r>
            <a:r>
              <a:rPr lang="en-US" sz="1200" b="0" i="0" u="none" strike="noStrike" kern="1200" baseline="0" dirty="0" err="1" smtClean="0">
                <a:solidFill>
                  <a:schemeClr val="tx1"/>
                </a:solidFill>
                <a:latin typeface="+mn-lt"/>
                <a:ea typeface="+mn-ea"/>
                <a:cs typeface="+mn-cs"/>
              </a:rPr>
              <a:t>HttpClient's</a:t>
            </a:r>
            <a:r>
              <a:rPr lang="en-US" sz="1200" b="0" i="0" u="none" strike="noStrike" kern="1200" baseline="0" dirty="0" smtClean="0">
                <a:solidFill>
                  <a:schemeClr val="tx1"/>
                </a:solidFill>
                <a:latin typeface="+mn-lt"/>
                <a:ea typeface="+mn-ea"/>
                <a:cs typeface="+mn-cs"/>
              </a:rPr>
              <a:t> purpose is</a:t>
            </a:r>
          </a:p>
          <a:p>
            <a:r>
              <a:rPr lang="en-US" sz="1200" b="0" i="0" u="none" strike="noStrike" kern="1200" baseline="0" dirty="0" smtClean="0">
                <a:solidFill>
                  <a:schemeClr val="tx1"/>
                </a:solidFill>
                <a:latin typeface="+mn-lt"/>
                <a:ea typeface="+mn-ea"/>
                <a:cs typeface="+mn-cs"/>
              </a:rPr>
              <a:t>to transmit and receive HTTP messages.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HttpClient will not attempt to process content, execute</a:t>
            </a:r>
          </a:p>
          <a:p>
            <a:r>
              <a:rPr lang="en-US" sz="1200" b="0" i="0" u="none" strike="noStrike" kern="1200" baseline="0" dirty="0" err="1" smtClean="0">
                <a:solidFill>
                  <a:schemeClr val="tx1"/>
                </a:solidFill>
                <a:latin typeface="+mn-lt"/>
                <a:ea typeface="+mn-ea"/>
                <a:cs typeface="+mn-cs"/>
              </a:rPr>
              <a:t>javascript</a:t>
            </a:r>
            <a:r>
              <a:rPr lang="en-US" sz="1200" b="0" i="0" u="none" strike="noStrike" kern="1200" baseline="0" dirty="0" smtClean="0">
                <a:solidFill>
                  <a:schemeClr val="tx1"/>
                </a:solidFill>
                <a:latin typeface="+mn-lt"/>
                <a:ea typeface="+mn-ea"/>
                <a:cs typeface="+mn-cs"/>
              </a:rPr>
              <a:t> embedded in HTML pages, try to guess content type, if not explicitly set, or reformat</a:t>
            </a:r>
          </a:p>
          <a:p>
            <a:r>
              <a:rPr lang="en-US" sz="1200" b="0" i="0" u="none" strike="noStrike" kern="1200" baseline="0" dirty="0" smtClean="0">
                <a:solidFill>
                  <a:schemeClr val="tx1"/>
                </a:solidFill>
                <a:latin typeface="+mn-lt"/>
                <a:ea typeface="+mn-ea"/>
                <a:cs typeface="+mn-cs"/>
              </a:rPr>
              <a:t>request / rewrite location URIs, or other functionality unrelated to the HTTP transport.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dirty="0" smtClean="0"/>
              <a:t>Concepts behind the </a:t>
            </a:r>
            <a:r>
              <a:rPr lang="en-US" sz="1200" b="1" dirty="0" err="1" smtClean="0"/>
              <a:t>CompletableFuture</a:t>
            </a:r>
            <a:r>
              <a:rPr lang="en-US" sz="1200" b="1" dirty="0" smtClean="0"/>
              <a:t> (uses </a:t>
            </a:r>
            <a:r>
              <a:rPr lang="en-US" sz="1200" b="1" dirty="0" err="1" smtClean="0"/>
              <a:t>ForkJoinPool</a:t>
            </a:r>
            <a:r>
              <a:rPr lang="en-US" sz="1200" b="1" dirty="0" smtClean="0"/>
              <a:t> by default </a:t>
            </a:r>
            <a:r>
              <a:rPr lang="en-US" sz="1200" dirty="0" smtClean="0"/>
              <a:t>(designed for this purpose). </a:t>
            </a:r>
            <a:r>
              <a:rPr lang="en-US" sz="1200" b="1" dirty="0" smtClean="0"/>
              <a:t>) </a:t>
            </a:r>
            <a:r>
              <a:rPr lang="en-US" sz="1200" dirty="0" smtClean="0"/>
              <a:t>and </a:t>
            </a:r>
            <a:r>
              <a:rPr lang="en-US" sz="1200" b="1" dirty="0" smtClean="0"/>
              <a:t>reactive programming </a:t>
            </a:r>
            <a:r>
              <a:rPr lang="en-US" sz="1200" dirty="0" smtClean="0"/>
              <a:t>are </a:t>
            </a:r>
          </a:p>
          <a:p>
            <a:r>
              <a:rPr lang="en-US" sz="1200" dirty="0" smtClean="0"/>
              <a:t>reaching </a:t>
            </a:r>
            <a:r>
              <a:rPr lang="en-US" sz="1200" b="1" dirty="0" smtClean="0"/>
              <a:t>parallelism </a:t>
            </a:r>
            <a:r>
              <a:rPr lang="en-US" sz="1200" dirty="0" smtClean="0"/>
              <a:t>using</a:t>
            </a:r>
            <a:r>
              <a:rPr lang="en-US" sz="1200" b="1" dirty="0" smtClean="0"/>
              <a:t>  non-blocking operations</a:t>
            </a:r>
            <a:r>
              <a:rPr lang="en-US" sz="1200" dirty="0" smtClean="0"/>
              <a:t>, It understands tasks  depend on other tasks, so avoids blocking threads, and</a:t>
            </a:r>
          </a:p>
          <a:p>
            <a:r>
              <a:rPr lang="en-US" sz="1200" dirty="0" smtClean="0"/>
              <a:t>changing  (context switch expensive) threads.  It is an ideal candidate to write asynchronous systems. </a:t>
            </a:r>
          </a:p>
          <a:p>
            <a:endParaRPr lang="en-US" sz="1200" dirty="0" smtClean="0"/>
          </a:p>
          <a:p>
            <a:r>
              <a:rPr lang="en-US" sz="1200" dirty="0" smtClean="0"/>
              <a:t>In the case of asynchronous computation (it is usually multi steps), actions represented as callbacks tend to be either scattered </a:t>
            </a:r>
          </a:p>
          <a:p>
            <a:r>
              <a:rPr lang="en-US" sz="1200" dirty="0" smtClean="0"/>
              <a:t>across the code or deeply nested inside each other.  Things get even worse when we need to handle errors that might occur during one of the steps.   </a:t>
            </a:r>
          </a:p>
          <a:p>
            <a:endParaRPr lang="en-US" sz="1200" b="0" i="0" u="none" strike="noStrike" kern="1200" baseline="0" dirty="0" smtClean="0">
              <a:solidFill>
                <a:schemeClr val="tx1"/>
              </a:solidFill>
              <a:latin typeface="+mn-lt"/>
              <a:ea typeface="+mn-ea"/>
              <a:cs typeface="+mn-cs"/>
            </a:endParaRPr>
          </a:p>
          <a:p>
            <a:r>
              <a:rPr lang="en-US" sz="1200" dirty="0" smtClean="0">
                <a:solidFill>
                  <a:srgbClr val="FF0000"/>
                </a:solidFill>
              </a:rPr>
              <a:t>Since Java 5, the </a:t>
            </a:r>
            <a:r>
              <a:rPr lang="en-US" sz="1200" b="1" dirty="0" smtClean="0">
                <a:solidFill>
                  <a:srgbClr val="FF0000"/>
                </a:solidFill>
              </a:rPr>
              <a:t>Future </a:t>
            </a:r>
            <a:r>
              <a:rPr lang="en-US" sz="1200" dirty="0" smtClean="0">
                <a:solidFill>
                  <a:srgbClr val="FF0000"/>
                </a:solidFill>
              </a:rPr>
              <a:t>represents the result of an </a:t>
            </a:r>
            <a:r>
              <a:rPr lang="en-US" sz="1200" dirty="0" err="1" smtClean="0">
                <a:solidFill>
                  <a:srgbClr val="FF0000"/>
                </a:solidFill>
              </a:rPr>
              <a:t>async</a:t>
            </a:r>
            <a:r>
              <a:rPr lang="en-US" sz="1200" dirty="0" smtClean="0">
                <a:solidFill>
                  <a:srgbClr val="FF0000"/>
                </a:solidFill>
              </a:rPr>
              <a:t>-computation but it </a:t>
            </a:r>
            <a:r>
              <a:rPr lang="en-US" sz="1200" b="1" dirty="0" smtClean="0">
                <a:solidFill>
                  <a:srgbClr val="FF0000"/>
                </a:solidFill>
              </a:rPr>
              <a:t>lacks</a:t>
            </a:r>
            <a:r>
              <a:rPr lang="en-US" sz="1200" dirty="0" smtClean="0">
                <a:solidFill>
                  <a:srgbClr val="FF0000"/>
                </a:solidFill>
              </a:rPr>
              <a:t> methods to chain/</a:t>
            </a:r>
            <a:r>
              <a:rPr lang="en-US" sz="1200" b="1" dirty="0" smtClean="0">
                <a:solidFill>
                  <a:srgbClr val="FF0000"/>
                </a:solidFill>
              </a:rPr>
              <a:t>combine</a:t>
            </a:r>
            <a:r>
              <a:rPr lang="en-US" sz="1200" dirty="0" smtClean="0">
                <a:solidFill>
                  <a:srgbClr val="FF0000"/>
                </a:solidFill>
              </a:rPr>
              <a:t> the computation steps </a:t>
            </a:r>
            <a:r>
              <a:rPr lang="en-US" sz="1200" b="1" dirty="0" smtClean="0">
                <a:solidFill>
                  <a:srgbClr val="FF0000"/>
                </a:solidFill>
              </a:rPr>
              <a:t>or handle possible </a:t>
            </a:r>
            <a:r>
              <a:rPr lang="en-US" sz="1200" dirty="0" smtClean="0">
                <a:solidFill>
                  <a:srgbClr val="FF0000"/>
                </a:solidFill>
              </a:rPr>
              <a:t>errors, can’t be manually completed, and get() method is </a:t>
            </a:r>
            <a:r>
              <a:rPr lang="en-US" sz="1200" b="1" dirty="0" smtClean="0">
                <a:solidFill>
                  <a:srgbClr val="FF0000"/>
                </a:solidFill>
              </a:rPr>
              <a:t>blocked</a:t>
            </a:r>
            <a:r>
              <a:rPr lang="en-US" sz="1200" dirty="0" smtClean="0">
                <a:solidFill>
                  <a:srgbClr val="FF0000"/>
                </a:solidFill>
              </a:rPr>
              <a:t>.</a:t>
            </a:r>
          </a:p>
          <a:p>
            <a:r>
              <a:rPr lang="en-US" sz="1200" dirty="0" smtClean="0">
                <a:solidFill>
                  <a:srgbClr val="FF0000"/>
                </a:solidFill>
              </a:rPr>
              <a:t>You can not attach a callback function to the Future, and have it called automatically once Future’s result is ready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Since Java 5, the </a:t>
            </a:r>
            <a:r>
              <a:rPr lang="en-US" sz="1200" b="1" i="0" kern="1200" dirty="0" smtClean="0">
                <a:solidFill>
                  <a:schemeClr val="tx1"/>
                </a:solidFill>
                <a:effectLst/>
                <a:latin typeface="+mn-lt"/>
                <a:ea typeface="+mn-ea"/>
                <a:cs typeface="+mn-cs"/>
              </a:rPr>
              <a:t>Future</a:t>
            </a:r>
            <a:r>
              <a:rPr lang="en-US" sz="1200" b="0" i="0" kern="1200" dirty="0" smtClean="0">
                <a:solidFill>
                  <a:schemeClr val="tx1"/>
                </a:solidFill>
                <a:effectLst/>
                <a:latin typeface="+mn-lt"/>
                <a:ea typeface="+mn-ea"/>
                <a:cs typeface="+mn-cs"/>
              </a:rPr>
              <a:t> interface represents the </a:t>
            </a:r>
            <a:r>
              <a:rPr lang="en-US" sz="1200" b="1" i="0" kern="1200" dirty="0" smtClean="0">
                <a:solidFill>
                  <a:schemeClr val="tx1"/>
                </a:solidFill>
                <a:effectLst/>
                <a:latin typeface="+mn-lt"/>
                <a:ea typeface="+mn-ea"/>
                <a:cs typeface="+mn-cs"/>
              </a:rPr>
              <a:t>result of an asynchronous computation</a:t>
            </a:r>
            <a:r>
              <a:rPr lang="en-US" sz="1200" b="0" i="0" kern="1200" dirty="0" smtClean="0">
                <a:solidFill>
                  <a:schemeClr val="tx1"/>
                </a:solidFill>
                <a:effectLst/>
                <a:latin typeface="+mn-lt"/>
                <a:ea typeface="+mn-ea"/>
                <a:cs typeface="+mn-cs"/>
              </a:rPr>
              <a:t> but it lacks methods to combine the computation steps or handle possible errors. Moreover, its </a:t>
            </a:r>
            <a:r>
              <a:rPr lang="en-US" sz="1200" b="1" i="0" kern="1200" dirty="0" smtClean="0">
                <a:solidFill>
                  <a:schemeClr val="tx1"/>
                </a:solidFill>
                <a:effectLst/>
                <a:latin typeface="+mn-lt"/>
                <a:ea typeface="+mn-ea"/>
                <a:cs typeface="+mn-cs"/>
              </a:rPr>
              <a:t>get() </a:t>
            </a:r>
            <a:r>
              <a:rPr lang="en-US" sz="1200" b="0" i="0" kern="1200" dirty="0" smtClean="0">
                <a:solidFill>
                  <a:schemeClr val="tx1"/>
                </a:solidFill>
                <a:effectLst/>
                <a:latin typeface="+mn-lt"/>
                <a:ea typeface="+mn-ea"/>
                <a:cs typeface="+mn-cs"/>
              </a:rPr>
              <a:t>method is </a:t>
            </a:r>
            <a:r>
              <a:rPr lang="en-US" sz="1200" b="1" i="0" kern="1200" dirty="0" smtClean="0">
                <a:solidFill>
                  <a:schemeClr val="tx1"/>
                </a:solidFill>
                <a:effectLst/>
                <a:latin typeface="+mn-lt"/>
                <a:ea typeface="+mn-ea"/>
                <a:cs typeface="+mn-cs"/>
              </a:rPr>
              <a:t>blocked</a:t>
            </a:r>
            <a:r>
              <a:rPr lang="en-US" sz="1200" b="0" i="0" kern="1200" dirty="0" smtClean="0">
                <a:solidFill>
                  <a:schemeClr val="tx1"/>
                </a:solidFill>
                <a:effectLst/>
                <a:latin typeface="+mn-lt"/>
                <a:ea typeface="+mn-ea"/>
                <a:cs typeface="+mn-cs"/>
              </a:rPr>
              <a:t>.</a:t>
            </a: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5</a:t>
            </a:fld>
            <a:endParaRPr lang="en-US"/>
          </a:p>
        </p:txBody>
      </p:sp>
    </p:spTree>
    <p:extLst>
      <p:ext uri="{BB962C8B-B14F-4D97-AF65-F5344CB8AC3E}">
        <p14:creationId xmlns:p14="http://schemas.microsoft.com/office/powerpoint/2010/main" val="370815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Connect timeout (10s-30s): How long to wait to make an initial connection e.g. if service is currently unavailable.</a:t>
            </a:r>
          </a:p>
          <a:p>
            <a:pPr fontAlgn="base"/>
            <a:r>
              <a:rPr lang="en-US" sz="1200" b="0" i="0" kern="1200" dirty="0" smtClean="0">
                <a:solidFill>
                  <a:schemeClr val="tx1"/>
                </a:solidFill>
                <a:effectLst/>
                <a:latin typeface="+mn-lt"/>
                <a:ea typeface="+mn-ea"/>
                <a:cs typeface="+mn-cs"/>
              </a:rPr>
              <a:t>Socket timeout (10s-20s): How long to wait if the service stops responding after data is sent.</a:t>
            </a:r>
          </a:p>
          <a:p>
            <a:pPr fontAlgn="base"/>
            <a:r>
              <a:rPr lang="en-US" sz="1200" b="0" i="0" kern="1200" dirty="0" smtClean="0">
                <a:solidFill>
                  <a:schemeClr val="tx1"/>
                </a:solidFill>
                <a:effectLst/>
                <a:latin typeface="+mn-lt"/>
                <a:ea typeface="+mn-ea"/>
                <a:cs typeface="+mn-cs"/>
              </a:rPr>
              <a:t>Request timeout (30s-300s): How long to wait for the entire request to complete.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979B4A-50AD-4921-98D2-3767FE82802A}" type="slidenum">
              <a:rPr lang="en-US" smtClean="0"/>
              <a:t>7</a:t>
            </a:fld>
            <a:endParaRPr lang="en-US"/>
          </a:p>
        </p:txBody>
      </p:sp>
    </p:spTree>
    <p:extLst>
      <p:ext uri="{BB962C8B-B14F-4D97-AF65-F5344CB8AC3E}">
        <p14:creationId xmlns:p14="http://schemas.microsoft.com/office/powerpoint/2010/main" val="177233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err="1" smtClean="0"/>
              <a:t>Djavax.net.ssl.</a:t>
            </a:r>
            <a:r>
              <a:rPr lang="en-US" sz="1200" dirty="0" err="1" smtClean="0">
                <a:solidFill>
                  <a:srgbClr val="00B0F0"/>
                </a:solidFill>
              </a:rPr>
              <a:t>trustStore</a:t>
            </a:r>
            <a:r>
              <a:rPr lang="en-US" sz="1200" dirty="0" smtClean="0"/>
              <a:t> – where root Certification Authority (CA) certificates in the JDK, or self-signed ones </a:t>
            </a:r>
          </a:p>
          <a:p>
            <a:r>
              <a:rPr lang="en-US" sz="1200" dirty="0" smtClean="0"/>
              <a:t>- </a:t>
            </a:r>
            <a:r>
              <a:rPr lang="en-US" sz="1200" dirty="0" err="1" smtClean="0"/>
              <a:t>Djavax.net.ssl.</a:t>
            </a:r>
            <a:r>
              <a:rPr lang="en-US" sz="1200" dirty="0" err="1" smtClean="0">
                <a:solidFill>
                  <a:srgbClr val="00B0F0"/>
                </a:solidFill>
              </a:rPr>
              <a:t>keyStore</a:t>
            </a:r>
            <a:r>
              <a:rPr lang="en-US" sz="1200" dirty="0" smtClean="0"/>
              <a:t>   -  keeps client certs (private keys)</a:t>
            </a:r>
            <a:endParaRPr lang="en-US" sz="1200" dirty="0" smtClean="0">
              <a:solidFill>
                <a:srgbClr val="404040"/>
              </a:solidFill>
              <a:latin typeface="Gotham-Medium"/>
            </a:endParaRPr>
          </a:p>
          <a:p>
            <a:r>
              <a:rPr lang="en-US" sz="1200" b="1" dirty="0" err="1" smtClean="0"/>
              <a:t>SSLParameters</a:t>
            </a:r>
            <a:r>
              <a:rPr lang="en-US" sz="1200" b="1" dirty="0" smtClean="0"/>
              <a:t> </a:t>
            </a:r>
            <a:r>
              <a:rPr lang="en-US" sz="1200" dirty="0" smtClean="0"/>
              <a:t>- TLS version, algorithms, etc.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use </a:t>
            </a:r>
            <a:r>
              <a:rPr lang="en-US" sz="1200" dirty="0" err="1" smtClean="0"/>
              <a:t>keytool</a:t>
            </a:r>
            <a:r>
              <a:rPr lang="en-US" sz="1200" dirty="0" smtClean="0"/>
              <a:t> (or OpenSSL) to generate and</a:t>
            </a:r>
            <a:endParaRPr lang="en-US" sz="1200" b="1" dirty="0" smtClean="0"/>
          </a:p>
          <a:p>
            <a:endParaRPr lang="en-US" dirty="0" smtClean="0"/>
          </a:p>
          <a:p>
            <a:r>
              <a:rPr lang="en-US" sz="1200" dirty="0" smtClean="0"/>
              <a:t>- </a:t>
            </a:r>
            <a:r>
              <a:rPr lang="en-US" sz="1200" dirty="0" err="1" smtClean="0"/>
              <a:t>Djavax.net.ssl.</a:t>
            </a:r>
            <a:r>
              <a:rPr lang="en-US" sz="1200" dirty="0" err="1" smtClean="0">
                <a:solidFill>
                  <a:srgbClr val="00B0F0"/>
                </a:solidFill>
              </a:rPr>
              <a:t>trustStore</a:t>
            </a:r>
            <a:r>
              <a:rPr lang="en-US" sz="1200" dirty="0" smtClean="0"/>
              <a:t> – where root Certification Authority (CA) certificates in the JDK, or self-signed ones </a:t>
            </a:r>
          </a:p>
          <a:p>
            <a:r>
              <a:rPr lang="en-US" sz="1200" dirty="0" smtClean="0"/>
              <a:t>- </a:t>
            </a:r>
            <a:r>
              <a:rPr lang="en-US" sz="1200" dirty="0" err="1" smtClean="0"/>
              <a:t>Djavax.net.ssl.</a:t>
            </a:r>
            <a:r>
              <a:rPr lang="en-US" sz="1200" dirty="0" err="1" smtClean="0">
                <a:solidFill>
                  <a:srgbClr val="00B0F0"/>
                </a:solidFill>
              </a:rPr>
              <a:t>keyStore</a:t>
            </a:r>
            <a:r>
              <a:rPr lang="en-US" sz="1200" dirty="0" smtClean="0"/>
              <a:t>   -  keeps client certs (private keys)</a:t>
            </a:r>
            <a:endParaRPr lang="en-US" sz="1200" dirty="0" smtClean="0">
              <a:solidFill>
                <a:srgbClr val="404040"/>
              </a:solidFill>
              <a:latin typeface="Gotham-Medium"/>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424266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an </a:t>
            </a:r>
            <a:r>
              <a:rPr lang="en-US" dirty="0" smtClean="0"/>
              <a:t>HttpClient</a:t>
            </a:r>
            <a:r>
              <a:rPr lang="en-US" sz="1200" b="0" i="0" kern="1200" dirty="0" smtClean="0">
                <a:solidFill>
                  <a:schemeClr val="tx1"/>
                </a:solidFill>
                <a:effectLst/>
                <a:latin typeface="+mn-lt"/>
                <a:ea typeface="+mn-ea"/>
                <a:cs typeface="+mn-cs"/>
              </a:rPr>
              <a:t> to create a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using the </a:t>
            </a:r>
            <a:r>
              <a:rPr lang="en-US" dirty="0" err="1" smtClean="0"/>
              <a:t>newWebSocketBuilder</a:t>
            </a:r>
            <a:r>
              <a:rPr lang="en-US" dirty="0" smtClean="0"/>
              <a:t>()</a:t>
            </a:r>
            <a:r>
              <a:rPr lang="en-US" sz="1200" b="0" i="0" kern="1200" dirty="0" smtClean="0">
                <a:solidFill>
                  <a:schemeClr val="tx1"/>
                </a:solidFill>
                <a:effectLst/>
                <a:latin typeface="+mn-lt"/>
                <a:ea typeface="+mn-ea"/>
                <a:cs typeface="+mn-cs"/>
              </a:rPr>
              <a:t> factory method. </a:t>
            </a: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a computer </a:t>
            </a:r>
            <a:r>
              <a:rPr lang="en-US" sz="1200" b="0" i="0" u="none" strike="noStrike" kern="1200" dirty="0" smtClean="0">
                <a:solidFill>
                  <a:schemeClr val="tx1"/>
                </a:solidFill>
                <a:effectLst/>
                <a:latin typeface="+mn-lt"/>
                <a:ea typeface="+mn-ea"/>
                <a:cs typeface="+mn-cs"/>
                <a:hlinkClick r:id="rId3" tooltip="Communications protocol"/>
              </a:rPr>
              <a:t>communications protocol</a:t>
            </a:r>
            <a:r>
              <a:rPr lang="en-US" sz="1200" b="0" i="0" kern="1200" dirty="0" smtClean="0">
                <a:solidFill>
                  <a:schemeClr val="tx1"/>
                </a:solidFill>
                <a:effectLst/>
                <a:latin typeface="+mn-lt"/>
                <a:ea typeface="+mn-ea"/>
                <a:cs typeface="+mn-cs"/>
              </a:rPr>
              <a:t>, providing </a:t>
            </a:r>
            <a:r>
              <a:rPr lang="en-US" sz="1200" b="0" i="0" u="none" strike="noStrike" kern="1200" dirty="0" smtClean="0">
                <a:solidFill>
                  <a:schemeClr val="tx1"/>
                </a:solidFill>
                <a:effectLst/>
                <a:latin typeface="+mn-lt"/>
                <a:ea typeface="+mn-ea"/>
                <a:cs typeface="+mn-cs"/>
                <a:hlinkClick r:id="rId4" tooltip="Full-duplex"/>
              </a:rPr>
              <a:t>full-duplex</a:t>
            </a:r>
            <a:r>
              <a:rPr lang="en-US" sz="1200" b="0" i="0" kern="1200" dirty="0" smtClean="0">
                <a:solidFill>
                  <a:schemeClr val="tx1"/>
                </a:solidFill>
                <a:effectLst/>
                <a:latin typeface="+mn-lt"/>
                <a:ea typeface="+mn-ea"/>
                <a:cs typeface="+mn-cs"/>
              </a:rPr>
              <a:t> communication channels over a single </a:t>
            </a:r>
            <a:r>
              <a:rPr lang="en-US" sz="1200" b="0" i="0" u="none" strike="noStrike" kern="1200" dirty="0" smtClean="0">
                <a:solidFill>
                  <a:schemeClr val="tx1"/>
                </a:solidFill>
                <a:effectLst/>
                <a:latin typeface="+mn-lt"/>
                <a:ea typeface="+mn-ea"/>
                <a:cs typeface="+mn-cs"/>
                <a:hlinkClick r:id="rId5" tooltip="Transmission Control Protocol"/>
              </a:rPr>
              <a:t>TCP</a:t>
            </a:r>
            <a:r>
              <a:rPr lang="en-US" sz="1200" b="0" i="0" kern="1200" dirty="0" smtClean="0">
                <a:solidFill>
                  <a:schemeClr val="tx1"/>
                </a:solidFill>
                <a:effectLst/>
                <a:latin typeface="+mn-lt"/>
                <a:ea typeface="+mn-ea"/>
                <a:cs typeface="+mn-cs"/>
              </a:rPr>
              <a:t> connection. </a:t>
            </a:r>
          </a:p>
          <a:p>
            <a:r>
              <a:rPr lang="en-US" sz="1200" b="0" i="0" kern="1200" dirty="0" smtClean="0">
                <a:solidFill>
                  <a:schemeClr val="tx1"/>
                </a:solidFill>
                <a:effectLst/>
                <a:latin typeface="+mn-lt"/>
                <a:ea typeface="+mn-ea"/>
                <a:cs typeface="+mn-cs"/>
              </a:rPr>
              <a:t>Unlike HTTP,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provides full-duplex communication.</a:t>
            </a:r>
            <a:r>
              <a:rPr lang="en-US" sz="1200" b="0" i="0" u="none" strike="noStrike" kern="1200" baseline="30000" dirty="0" smtClean="0">
                <a:solidFill>
                  <a:schemeClr val="tx1"/>
                </a:solidFill>
                <a:effectLst/>
                <a:latin typeface="+mn-lt"/>
                <a:ea typeface="+mn-ea"/>
                <a:cs typeface="+mn-cs"/>
                <a:hlinkClick r:id="rId6"/>
              </a:rPr>
              <a:t>[2]</a:t>
            </a:r>
            <a:r>
              <a:rPr lang="en-US" sz="1200" b="0" i="0" u="none" strike="noStrike" kern="1200" baseline="30000" dirty="0" smtClean="0">
                <a:solidFill>
                  <a:schemeClr val="tx1"/>
                </a:solidFill>
                <a:effectLst/>
                <a:latin typeface="+mn-lt"/>
                <a:ea typeface="+mn-ea"/>
                <a:cs typeface="+mn-cs"/>
                <a:hlinkClick r:id="rId7"/>
              </a:rPr>
              <a:t>[3]</a:t>
            </a:r>
            <a:r>
              <a:rPr lang="en-US" sz="1200" b="0" i="0" kern="1200" dirty="0" smtClean="0">
                <a:solidFill>
                  <a:schemeClr val="tx1"/>
                </a:solidFill>
                <a:effectLst/>
                <a:latin typeface="+mn-lt"/>
                <a:ea typeface="+mn-ea"/>
                <a:cs typeface="+mn-cs"/>
              </a:rPr>
              <a:t> Additionally,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enables streams of messages on top of TCP.</a:t>
            </a:r>
          </a:p>
          <a:p>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was first referenced as </a:t>
            </a:r>
            <a:r>
              <a:rPr lang="en-US" sz="1200" b="0" i="0" kern="1200" dirty="0" err="1" smtClean="0">
                <a:solidFill>
                  <a:schemeClr val="tx1"/>
                </a:solidFill>
                <a:effectLst/>
                <a:latin typeface="+mn-lt"/>
                <a:ea typeface="+mn-ea"/>
                <a:cs typeface="+mn-cs"/>
              </a:rPr>
              <a:t>TCPConnection</a:t>
            </a:r>
            <a:r>
              <a:rPr lang="en-US" sz="1200" b="0" i="0" kern="1200" dirty="0" smtClean="0">
                <a:solidFill>
                  <a:schemeClr val="tx1"/>
                </a:solidFill>
                <a:effectLst/>
                <a:latin typeface="+mn-lt"/>
                <a:ea typeface="+mn-ea"/>
                <a:cs typeface="+mn-cs"/>
              </a:rPr>
              <a:t> in the </a:t>
            </a:r>
            <a:r>
              <a:rPr lang="en-US" sz="1200" b="0" i="0" u="none" strike="noStrike" kern="1200" dirty="0" smtClean="0">
                <a:solidFill>
                  <a:schemeClr val="tx1"/>
                </a:solidFill>
                <a:effectLst/>
                <a:latin typeface="+mn-lt"/>
                <a:ea typeface="+mn-ea"/>
                <a:cs typeface="+mn-cs"/>
                <a:hlinkClick r:id="rId8" tooltip="HTML5"/>
              </a:rPr>
              <a:t>HTML5</a:t>
            </a:r>
            <a:r>
              <a:rPr lang="en-US" sz="1200" b="0" i="0" kern="1200" dirty="0" smtClean="0">
                <a:solidFill>
                  <a:schemeClr val="tx1"/>
                </a:solidFill>
                <a:effectLst/>
                <a:latin typeface="+mn-lt"/>
                <a:ea typeface="+mn-ea"/>
                <a:cs typeface="+mn-cs"/>
              </a:rPr>
              <a:t> specification, as a placeholder for a TCP-based socket API</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provides an alternative to the limitation of efficient communication between the server and the web browser by providing bi-directional, full-duplex, real-time client/server communications. The server can send data to the client at any time. Because it runs over TCP, it also provides a low-latency low-level communication and reduces the overhead of each message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a:t>
            </a:r>
            <a:r>
              <a:rPr lang="en-US" sz="1200" b="0" i="0" kern="1200" dirty="0" smtClean="0">
                <a:solidFill>
                  <a:schemeClr val="tx1"/>
                </a:solidFill>
                <a:effectLst/>
                <a:latin typeface="+mn-lt"/>
                <a:ea typeface="+mn-ea"/>
                <a:cs typeface="+mn-cs"/>
              </a:rPr>
              <a:t> is a request-response protocol. The client (browser) wants something, the server gives it. That is. If the data client wants is big, the server might send streaming data to void unwanted buffer problems. Here the main requirement or problem is how to make the request from clients and how to response the resources(hypertext) they request. That is where HTTP shine.</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not a request-response protocol where only the client can request. It is a socket(very similar to TCP socket). Mean once the connection is open, either side can send data until the underlining TCP connection is closed. It is just like a normal socket. The only difference with TCP socket is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can be used on the web. On the web, we have many restrictions on a normal socket. Most firewalls will block other ports than 80 and 433 that HTTP used. Proxies and intermediaries will be problematic as well. So to make the protocol easier to deploy to existing infrastructures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use HTTP handshake to upgrade. That means when the first time connection is going to open, the client sent an HTTP request to tell the server saying "That is not HTTP request, please upgrade to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only difference with TCP socket is </a:t>
            </a:r>
            <a:r>
              <a:rPr lang="en-US" sz="1200" b="1" i="0" kern="1200" dirty="0" err="1" smtClean="0">
                <a:solidFill>
                  <a:schemeClr val="tx1"/>
                </a:solidFill>
                <a:effectLst/>
                <a:latin typeface="+mn-lt"/>
                <a:ea typeface="+mn-ea"/>
                <a:cs typeface="+mn-cs"/>
              </a:rPr>
              <a:t>WebSocket</a:t>
            </a:r>
            <a:r>
              <a:rPr lang="en-US" sz="1200" b="1" i="0" kern="1200" dirty="0" smtClean="0">
                <a:solidFill>
                  <a:schemeClr val="tx1"/>
                </a:solidFill>
                <a:effectLst/>
                <a:latin typeface="+mn-lt"/>
                <a:ea typeface="+mn-ea"/>
                <a:cs typeface="+mn-cs"/>
              </a:rPr>
              <a:t> can be used on the web</a:t>
            </a:r>
          </a:p>
          <a:p>
            <a:r>
              <a:rPr lang="en-US" sz="1200" b="0" i="0" kern="1200" dirty="0" smtClean="0">
                <a:solidFill>
                  <a:schemeClr val="tx1"/>
                </a:solidFill>
                <a:effectLst/>
                <a:latin typeface="+mn-lt"/>
                <a:ea typeface="+mn-ea"/>
                <a:cs typeface="+mn-cs"/>
              </a:rPr>
              <a:t>On the web, we have many restrictions on a normal socket. Most firewalls will block other ports than 80 and 433 that HTTP used. Proxies and intermediaries will be problematic as well. So to make the protocol easier to deploy to existing infrastructures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use HTTP handshake to upgrade. That means when the first time connection is going to open, the client sent an HTTP request to tell the server saying "That is not HTTP request, please upgrade to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r>
              <a:rPr lang="en-US" sz="1200" b="0" i="0" kern="1200" dirty="0" smtClean="0">
                <a:solidFill>
                  <a:schemeClr val="tx1"/>
                </a:solidFill>
                <a:effectLst/>
                <a:latin typeface="+mn-lt"/>
                <a:ea typeface="+mn-ea"/>
                <a:cs typeface="+mn-cs"/>
              </a:rPr>
              <a:t>Concepts behind the </a:t>
            </a:r>
            <a:r>
              <a:rPr lang="en-US" sz="1200" b="1" i="0" kern="1200" dirty="0" err="1" smtClean="0">
                <a:solidFill>
                  <a:schemeClr val="tx1"/>
                </a:solidFill>
                <a:effectLst/>
                <a:latin typeface="+mn-lt"/>
                <a:ea typeface="+mn-ea"/>
                <a:cs typeface="+mn-cs"/>
              </a:rPr>
              <a:t>CompletableFuture</a:t>
            </a:r>
            <a:r>
              <a:rPr lang="en-US" sz="1200" b="0" i="0" kern="1200" dirty="0" smtClean="0">
                <a:solidFill>
                  <a:schemeClr val="tx1"/>
                </a:solidFill>
                <a:effectLst/>
                <a:latin typeface="+mn-lt"/>
                <a:ea typeface="+mn-ea"/>
                <a:cs typeface="+mn-cs"/>
              </a:rPr>
              <a:t> and reactive programming are reaching</a:t>
            </a:r>
            <a:r>
              <a:rPr lang="en-US" sz="1200" b="1" i="0" kern="1200" dirty="0" smtClean="0">
                <a:solidFill>
                  <a:schemeClr val="tx1"/>
                </a:solidFill>
                <a:effectLst/>
                <a:latin typeface="+mn-lt"/>
                <a:ea typeface="+mn-ea"/>
                <a:cs typeface="+mn-cs"/>
              </a:rPr>
              <a:t> parallelism using non-blocking operations</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ForkJoinPool</a:t>
            </a:r>
            <a:r>
              <a:rPr lang="en-US" sz="1200" b="0" i="0" kern="1200" dirty="0" smtClean="0">
                <a:solidFill>
                  <a:schemeClr val="tx1"/>
                </a:solidFill>
                <a:effectLst/>
                <a:latin typeface="+mn-lt"/>
                <a:ea typeface="+mn-ea"/>
                <a:cs typeface="+mn-cs"/>
              </a:rPr>
              <a:t> (in fork/join framework) is designed for this purpose. </a:t>
            </a:r>
          </a:p>
          <a:p>
            <a:r>
              <a:rPr lang="en-US" sz="1200" b="0" i="0" kern="1200" dirty="0" smtClean="0">
                <a:solidFill>
                  <a:schemeClr val="tx1"/>
                </a:solidFill>
                <a:effectLst/>
                <a:latin typeface="+mn-lt"/>
                <a:ea typeface="+mn-ea"/>
                <a:cs typeface="+mn-cs"/>
              </a:rPr>
              <a:t>It understands tasks depend on other tasks, so avoids blocking threads, and changing (context switch expensive) threads. It is an ideal candidate to write asynchronous systems.</a:t>
            </a:r>
          </a:p>
          <a:p>
            <a:endParaRPr lang="en-US" dirty="0" smtClean="0"/>
          </a:p>
          <a:p>
            <a:r>
              <a:rPr lang="en-US" sz="1200" b="0" i="0" kern="1200" dirty="0" smtClean="0">
                <a:solidFill>
                  <a:schemeClr val="tx1"/>
                </a:solidFill>
                <a:effectLst/>
                <a:latin typeface="+mn-lt"/>
                <a:ea typeface="+mn-ea"/>
                <a:cs typeface="+mn-cs"/>
              </a:rPr>
              <a:t>Reactive Programming is creating systems that are responsive to events in other words it is programming with asynchronous data streams.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reactive application </a:t>
            </a:r>
            <a:r>
              <a:rPr lang="en-US" sz="1200" b="0" i="0" kern="1200" dirty="0" smtClean="0">
                <a:solidFill>
                  <a:schemeClr val="tx1"/>
                </a:solidFill>
                <a:effectLst/>
                <a:latin typeface="+mn-lt"/>
                <a:ea typeface="+mn-ea"/>
                <a:cs typeface="+mn-cs"/>
              </a:rPr>
              <a:t>is based on asynchronous processing of one or more flows of events conveyed by reactive streams (responsive, resilient, elastic, and message-driven).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Monolithic applications</a:t>
            </a:r>
            <a:r>
              <a:rPr lang="en-US" sz="1200" b="0" i="0" kern="1200" dirty="0" smtClean="0">
                <a:solidFill>
                  <a:schemeClr val="tx1"/>
                </a:solidFill>
                <a:effectLst/>
                <a:latin typeface="+mn-lt"/>
                <a:ea typeface="+mn-ea"/>
                <a:cs typeface="+mn-cs"/>
              </a:rPr>
              <a:t> with big data have slow response times, and offline maintenance support is a real issue. Reactive programming addresses these issues by allowing you to process and combine streams of data items coming from different systems and sources in an asynchronous way via </a:t>
            </a:r>
            <a:r>
              <a:rPr lang="en-US" sz="1200" b="1" i="0" kern="1200" dirty="0"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297289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https://www.javacodegeeks.com/2018/07/http-2-server-push.html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https://medium.com/@mena.meseha/http-2-server-push-tutorial-d8714154ef9a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Server push is the only feature in the HTTP/2 protocol that developers need to configure themselves.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Server push is the only function that requires the developer himself to configure inside the HTTP/2 protocol</a:t>
            </a:r>
            <a:r>
              <a:rPr lang="en-US" sz="1200" b="0" i="0" kern="1200" dirty="0" smtClean="0">
                <a:solidFill>
                  <a:schemeClr val="tx1"/>
                </a:solidFill>
                <a:effectLst/>
                <a:latin typeface="+mn-lt"/>
                <a:ea typeface="+mn-ea"/>
                <a:cs typeface="+mn-cs"/>
              </a:rPr>
              <a:t>. Other functions are automatically implemented by the server and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Server push is the ability of the server to anticipate what will be needed by the client in advance of the client’s request. It lets the server pre-populate the browser’s cache in advance of the browser asking for the resource to put in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Because of this assumption, it pushes them into the cache (called </a:t>
            </a:r>
            <a:r>
              <a:rPr lang="en-US" sz="1200" b="1" i="0" kern="1200" dirty="0" smtClean="0">
                <a:solidFill>
                  <a:schemeClr val="tx1"/>
                </a:solidFill>
                <a:effectLst/>
                <a:latin typeface="+mn-lt"/>
                <a:ea typeface="+mn-ea"/>
                <a:cs typeface="+mn-cs"/>
              </a:rPr>
              <a:t>server.http2.enabled=true</a:t>
            </a:r>
            <a:r>
              <a:rPr lang="en-US" sz="1200" b="0" i="0" kern="1200" dirty="0" smtClean="0">
                <a:solidFill>
                  <a:schemeClr val="tx1"/>
                </a:solidFill>
                <a:effectLst/>
                <a:latin typeface="+mn-lt"/>
                <a:ea typeface="+mn-ea"/>
                <a:cs typeface="+mn-cs"/>
              </a:rPr>
              <a:t>') before they are actually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HTTP/2 Server Push</a:t>
            </a:r>
            <a:r>
              <a:rPr lang="en-US" sz="1200" b="0" i="0" kern="1200" dirty="0" smtClean="0">
                <a:solidFill>
                  <a:schemeClr val="tx1"/>
                </a:solidFill>
                <a:effectLst/>
                <a:latin typeface="+mn-lt"/>
                <a:ea typeface="+mn-ea"/>
                <a:cs typeface="+mn-cs"/>
              </a:rPr>
              <a:t> allows an </a:t>
            </a:r>
            <a:r>
              <a:rPr lang="en-US" sz="1200" b="0" i="0" u="none" strike="noStrike" kern="1200" dirty="0" smtClean="0">
                <a:solidFill>
                  <a:schemeClr val="tx1"/>
                </a:solidFill>
                <a:effectLst/>
                <a:latin typeface="+mn-lt"/>
                <a:ea typeface="+mn-ea"/>
                <a:cs typeface="+mn-cs"/>
                <a:hlinkClick r:id="rId3" tooltip="HTTP/2"/>
              </a:rPr>
              <a:t>HTTP/2</a:t>
            </a:r>
            <a:r>
              <a:rPr lang="en-US" sz="1200" b="0" i="0" kern="1200" dirty="0" smtClean="0">
                <a:solidFill>
                  <a:schemeClr val="tx1"/>
                </a:solidFill>
                <a:effectLst/>
                <a:latin typeface="+mn-lt"/>
                <a:ea typeface="+mn-ea"/>
                <a:cs typeface="+mn-cs"/>
              </a:rPr>
              <a:t>-compliant server to send resources to a HTTP/2-compliant client before the client requests them. </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Aside from solving common HTTP/1 performance problems (e.g., head of line blocking and uncompressed headers), HTTP/2 also gives us server push! </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Server push allows you to send site assets to the user before they’ve even asked for them. </a:t>
            </a:r>
          </a:p>
          <a:p>
            <a:r>
              <a:rPr lang="en-US" sz="1200" b="0" i="1" kern="1200" dirty="0" smtClean="0">
                <a:solidFill>
                  <a:schemeClr val="tx1"/>
                </a:solidFill>
                <a:effectLst/>
                <a:latin typeface="+mn-lt"/>
                <a:ea typeface="+mn-ea"/>
                <a:cs typeface="+mn-cs"/>
              </a:rPr>
              <a:t>It’s an elegant way to achieve the performance benefits of HTTP/1 optimization practices such as </a:t>
            </a:r>
            <a:r>
              <a:rPr lang="en-US" sz="1200" b="0" i="1" kern="1200" dirty="0" err="1" smtClean="0">
                <a:solidFill>
                  <a:schemeClr val="tx1"/>
                </a:solidFill>
                <a:effectLst/>
                <a:latin typeface="+mn-lt"/>
                <a:ea typeface="+mn-ea"/>
                <a:cs typeface="+mn-cs"/>
              </a:rPr>
              <a:t>inlining</a:t>
            </a:r>
            <a:r>
              <a:rPr lang="en-US" sz="1200" b="0" i="1" kern="1200" dirty="0" smtClean="0">
                <a:solidFill>
                  <a:schemeClr val="tx1"/>
                </a:solidFill>
                <a:effectLst/>
                <a:latin typeface="+mn-lt"/>
                <a:ea typeface="+mn-ea"/>
                <a:cs typeface="+mn-cs"/>
              </a:rPr>
              <a:t>, but without the drawbacks that come with that practice.</a:t>
            </a:r>
          </a:p>
          <a:p>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170005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16</a:t>
            </a:fld>
            <a:endParaRPr lang="en-US"/>
          </a:p>
        </p:txBody>
      </p:sp>
    </p:spTree>
    <p:extLst>
      <p:ext uri="{BB962C8B-B14F-4D97-AF65-F5344CB8AC3E}">
        <p14:creationId xmlns:p14="http://schemas.microsoft.com/office/powerpoint/2010/main" val="124039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9/19/2021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ithub.com/azatsatklichov/Java-Features/tree/master/src/main/java/features/in/java11/httpclie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3c.github.io/preload/" TargetMode="External"/><Relationship Id="rId4" Type="http://schemas.openxmlformats.org/officeDocument/2006/relationships/hyperlink" Target="https://en.wikipedia.org/wiki/HTTP/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eveloper.ibm.com/languages/java/tutorials/java-theory-and-practice-3/" TargetMode="External"/><Relationship Id="rId4" Type="http://schemas.openxmlformats.org/officeDocument/2006/relationships/hyperlink" Target="https://factoryhr.medium.com/http-2-the-difference-between-http-1-1-benefits-and-how-to-use-it-38094fa0e95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Google Shape;128;p1"/>
          <p:cNvSpPr txBox="1">
            <a:spLocks noGrp="1"/>
          </p:cNvSpPr>
          <p:nvPr>
            <p:ph type="subTitle" idx="4294967295"/>
          </p:nvPr>
        </p:nvSpPr>
        <p:spPr>
          <a:xfrm>
            <a:off x="385876" y="5332120"/>
            <a:ext cx="11363672" cy="8863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https</a:t>
            </a:r>
            <a:r>
              <a:rPr lang="en-US" sz="1800" dirty="0">
                <a:hlinkClick r:id="rId4"/>
              </a:rPr>
              <a:t>://</a:t>
            </a:r>
            <a:r>
              <a:rPr lang="en-US" sz="1800" dirty="0" smtClean="0">
                <a:hlinkClick r:id="rId4"/>
              </a:rPr>
              <a:t>github.com/azatsatklichov/Java-Features/tree/master/src/main/java/features/in/java11/httpclient</a:t>
            </a:r>
            <a:r>
              <a:rPr lang="en-US" sz="1800" dirty="0" smtClean="0"/>
              <a:t> </a:t>
            </a:r>
            <a:endParaRPr sz="1800" dirty="0"/>
          </a:p>
        </p:txBody>
      </p:sp>
      <p:pic>
        <p:nvPicPr>
          <p:cNvPr id="25" name="Picture 24"/>
          <p:cNvPicPr>
            <a:picLocks noChangeAspect="1"/>
          </p:cNvPicPr>
          <p:nvPr/>
        </p:nvPicPr>
        <p:blipFill>
          <a:blip r:embed="rId5"/>
          <a:stretch>
            <a:fillRect/>
          </a:stretch>
        </p:blipFill>
        <p:spPr>
          <a:xfrm>
            <a:off x="9507794" y="408643"/>
            <a:ext cx="2000250" cy="2000250"/>
          </a:xfrm>
          <a:prstGeom prst="rect">
            <a:avLst/>
          </a:prstGeom>
        </p:spPr>
      </p:pic>
      <p:sp>
        <p:nvSpPr>
          <p:cNvPr id="26" name="Google Shape;126;p1"/>
          <p:cNvSpPr txBox="1">
            <a:spLocks/>
          </p:cNvSpPr>
          <p:nvPr/>
        </p:nvSpPr>
        <p:spPr>
          <a:xfrm>
            <a:off x="952254" y="2408893"/>
            <a:ext cx="9098280" cy="664797"/>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4800" b="1" dirty="0">
                <a:solidFill>
                  <a:srgbClr val="00B050"/>
                </a:solidFill>
              </a:rPr>
              <a:t>Java HTTP Client</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7738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4778427" cy="646331"/>
          </a:xfrm>
          <a:prstGeom prst="rect">
            <a:avLst/>
          </a:prstGeom>
        </p:spPr>
        <p:txBody>
          <a:bodyPr wrap="square">
            <a:spAutoFit/>
          </a:bodyPr>
          <a:lstStyle/>
          <a:p>
            <a:r>
              <a:rPr lang="en-US" sz="3600" dirty="0" smtClean="0">
                <a:solidFill>
                  <a:schemeClr val="accent6">
                    <a:lumMod val="50000"/>
                  </a:schemeClr>
                </a:solidFill>
              </a:rPr>
              <a:t>Security</a:t>
            </a:r>
            <a:endParaRPr lang="en-US" sz="3600" i="1" dirty="0">
              <a:solidFill>
                <a:srgbClr val="00B050"/>
              </a:solidFill>
            </a:endParaRPr>
          </a:p>
        </p:txBody>
      </p:sp>
      <p:sp>
        <p:nvSpPr>
          <p:cNvPr id="9" name="Rectangle 8"/>
          <p:cNvSpPr/>
          <p:nvPr/>
        </p:nvSpPr>
        <p:spPr>
          <a:xfrm>
            <a:off x="277096" y="963123"/>
            <a:ext cx="8232723" cy="3139321"/>
          </a:xfrm>
          <a:prstGeom prst="rect">
            <a:avLst/>
          </a:prstGeom>
        </p:spPr>
        <p:txBody>
          <a:bodyPr wrap="square">
            <a:spAutoFit/>
          </a:bodyPr>
          <a:lstStyle/>
          <a:p>
            <a:r>
              <a:rPr lang="en-US" b="1" dirty="0">
                <a:solidFill>
                  <a:srgbClr val="3F5FBF"/>
                </a:solidFill>
                <a:latin typeface="Consolas" panose="020B0609020204030204" pitchFamily="49" charset="0"/>
              </a:rPr>
              <a:t>Secure Connections</a:t>
            </a:r>
            <a:r>
              <a:rPr lang="en-US" sz="1600" b="1" dirty="0">
                <a:solidFill>
                  <a:srgbClr val="3F5FBF"/>
                </a:solidFill>
                <a:latin typeface="Consolas" panose="020B0609020204030204" pitchFamily="49" charset="0"/>
              </a:rPr>
              <a:t> </a:t>
            </a:r>
          </a:p>
          <a:p>
            <a:pPr marL="285750" indent="-285750">
              <a:buFontTx/>
              <a:buChar char="-"/>
            </a:pPr>
            <a:r>
              <a:rPr lang="en-US" sz="1600" dirty="0" smtClean="0">
                <a:solidFill>
                  <a:srgbClr val="404040"/>
                </a:solidFill>
                <a:latin typeface="Gotham-Medium"/>
              </a:rPr>
              <a:t>D</a:t>
            </a:r>
            <a:r>
              <a:rPr lang="en-US" sz="1600" dirty="0" smtClean="0"/>
              <a:t>efault </a:t>
            </a:r>
            <a:r>
              <a:rPr lang="en-US" sz="1600" dirty="0"/>
              <a:t>set of root Certification Authority (CA) </a:t>
            </a:r>
            <a:r>
              <a:rPr lang="en-US" sz="1600" dirty="0" smtClean="0"/>
              <a:t>certificates[public keys]  since Java 10. </a:t>
            </a:r>
            <a:r>
              <a:rPr lang="en-US" sz="1600" dirty="0" smtClean="0">
                <a:solidFill>
                  <a:srgbClr val="404040"/>
                </a:solidFill>
                <a:latin typeface="Gotham-Medium"/>
              </a:rPr>
              <a:t>&gt;</a:t>
            </a:r>
            <a:r>
              <a:rPr lang="en-US" sz="1600" dirty="0">
                <a:solidFill>
                  <a:srgbClr val="404040"/>
                </a:solidFill>
                <a:latin typeface="Gotham-Medium"/>
              </a:rPr>
              <a:t>C:\</a:t>
            </a:r>
            <a:r>
              <a:rPr lang="en-US" sz="1600" dirty="0" smtClean="0">
                <a:solidFill>
                  <a:srgbClr val="404040"/>
                </a:solidFill>
                <a:latin typeface="Gotham-Medium"/>
              </a:rPr>
              <a:t>apps\Java\jdk-11\lib\security </a:t>
            </a:r>
            <a:r>
              <a:rPr lang="en-US" sz="1600" dirty="0">
                <a:solidFill>
                  <a:srgbClr val="404040"/>
                </a:solidFill>
                <a:latin typeface="Gotham-Medium"/>
              </a:rPr>
              <a:t>&gt; </a:t>
            </a:r>
            <a:r>
              <a:rPr lang="en-US" sz="1600" dirty="0" err="1">
                <a:solidFill>
                  <a:srgbClr val="404040"/>
                </a:solidFill>
                <a:latin typeface="Gotham-Medium"/>
              </a:rPr>
              <a:t>keytool</a:t>
            </a:r>
            <a:r>
              <a:rPr lang="en-US" sz="1600" dirty="0">
                <a:solidFill>
                  <a:srgbClr val="404040"/>
                </a:solidFill>
                <a:latin typeface="Gotham-Medium"/>
              </a:rPr>
              <a:t> -list -</a:t>
            </a:r>
            <a:r>
              <a:rPr lang="en-US" sz="1600" dirty="0" err="1">
                <a:solidFill>
                  <a:srgbClr val="404040"/>
                </a:solidFill>
                <a:latin typeface="Gotham-Medium"/>
              </a:rPr>
              <a:t>keystore</a:t>
            </a:r>
            <a:r>
              <a:rPr lang="en-US" sz="1600" dirty="0">
                <a:solidFill>
                  <a:srgbClr val="404040"/>
                </a:solidFill>
                <a:latin typeface="Gotham-Medium"/>
              </a:rPr>
              <a:t> </a:t>
            </a:r>
            <a:r>
              <a:rPr lang="en-US" sz="1600" dirty="0" err="1">
                <a:solidFill>
                  <a:srgbClr val="404040"/>
                </a:solidFill>
                <a:latin typeface="Gotham-Medium"/>
              </a:rPr>
              <a:t>cacerts</a:t>
            </a:r>
            <a:r>
              <a:rPr lang="en-US" sz="1600" dirty="0">
                <a:solidFill>
                  <a:srgbClr val="404040"/>
                </a:solidFill>
                <a:latin typeface="Gotham-Medium"/>
              </a:rPr>
              <a:t> &gt;</a:t>
            </a:r>
            <a:r>
              <a:rPr lang="en-US" sz="1600" dirty="0" err="1" smtClean="0">
                <a:solidFill>
                  <a:srgbClr val="404040"/>
                </a:solidFill>
                <a:latin typeface="Gotham-Medium"/>
              </a:rPr>
              <a:t>changeit</a:t>
            </a:r>
            <a:endParaRPr lang="en-US" sz="1600" dirty="0" smtClean="0">
              <a:solidFill>
                <a:srgbClr val="404040"/>
              </a:solidFill>
              <a:latin typeface="Gotham-Medium"/>
            </a:endParaRPr>
          </a:p>
          <a:p>
            <a:pPr marL="285750" indent="-285750">
              <a:buFontTx/>
              <a:buChar char="-"/>
            </a:pPr>
            <a:endParaRPr lang="en-US" sz="1600" dirty="0">
              <a:solidFill>
                <a:srgbClr val="404040"/>
              </a:solidFill>
              <a:latin typeface="Gotham-Medium"/>
            </a:endParaRPr>
          </a:p>
          <a:p>
            <a:pPr marL="285750" indent="-285750">
              <a:buFontTx/>
              <a:buChar char="-"/>
            </a:pPr>
            <a:r>
              <a:rPr lang="en-US" sz="1600" b="1" dirty="0"/>
              <a:t>Self-signed certificates </a:t>
            </a:r>
            <a:r>
              <a:rPr lang="en-US" sz="1600" dirty="0"/>
              <a:t>(not in above list) add your CA to </a:t>
            </a:r>
            <a:r>
              <a:rPr lang="en-US" sz="1600" b="1" dirty="0"/>
              <a:t>trust </a:t>
            </a:r>
            <a:r>
              <a:rPr lang="en-US" sz="1600" b="1" dirty="0" smtClean="0"/>
              <a:t>store (1)</a:t>
            </a:r>
            <a:endParaRPr lang="en-US" sz="1600" dirty="0"/>
          </a:p>
          <a:p>
            <a:r>
              <a:rPr lang="en-US" sz="1600" dirty="0" smtClean="0">
                <a:solidFill>
                  <a:srgbClr val="404040"/>
                </a:solidFill>
                <a:latin typeface="Gotham-Medium"/>
              </a:rPr>
              <a:t>&gt;$</a:t>
            </a:r>
            <a:r>
              <a:rPr lang="en-US" sz="1600" dirty="0">
                <a:solidFill>
                  <a:srgbClr val="404040"/>
                </a:solidFill>
                <a:latin typeface="Gotham-Medium"/>
              </a:rPr>
              <a:t>JAVA_HOME/bin/</a:t>
            </a:r>
            <a:r>
              <a:rPr lang="en-US" sz="1600" dirty="0" err="1">
                <a:solidFill>
                  <a:srgbClr val="404040"/>
                </a:solidFill>
                <a:latin typeface="Gotham-Medium"/>
              </a:rPr>
              <a:t>keytool</a:t>
            </a:r>
            <a:r>
              <a:rPr lang="en-US" sz="1600" dirty="0">
                <a:solidFill>
                  <a:srgbClr val="404040"/>
                </a:solidFill>
                <a:latin typeface="Gotham-Medium"/>
              </a:rPr>
              <a:t> -</a:t>
            </a:r>
            <a:r>
              <a:rPr lang="en-US" sz="1600" dirty="0" err="1">
                <a:solidFill>
                  <a:srgbClr val="404040"/>
                </a:solidFill>
                <a:latin typeface="Gotham-Medium"/>
              </a:rPr>
              <a:t>Djavax.net.ssl.trustStore</a:t>
            </a:r>
            <a:r>
              <a:rPr lang="en-US" sz="1600" dirty="0">
                <a:solidFill>
                  <a:srgbClr val="404040"/>
                </a:solidFill>
                <a:latin typeface="Gotham-Medium"/>
              </a:rPr>
              <a:t> </a:t>
            </a:r>
            <a:r>
              <a:rPr lang="en-US" sz="1600" dirty="0" smtClean="0">
                <a:solidFill>
                  <a:srgbClr val="404040"/>
                </a:solidFill>
                <a:latin typeface="Gotham-Medium"/>
              </a:rPr>
              <a:t>  /path/to/</a:t>
            </a:r>
            <a:r>
              <a:rPr lang="en-US" sz="1600" dirty="0" err="1" smtClean="0">
                <a:solidFill>
                  <a:srgbClr val="404040"/>
                </a:solidFill>
                <a:latin typeface="Gotham-Medium"/>
              </a:rPr>
              <a:t>truststore</a:t>
            </a:r>
            <a:endParaRPr lang="en-US" sz="1600" dirty="0" smtClean="0">
              <a:solidFill>
                <a:srgbClr val="404040"/>
              </a:solidFill>
              <a:latin typeface="Gotham-Medium"/>
            </a:endParaRPr>
          </a:p>
          <a:p>
            <a:endParaRPr lang="en-US" sz="1600" dirty="0" smtClean="0">
              <a:solidFill>
                <a:srgbClr val="404040"/>
              </a:solidFill>
              <a:latin typeface="Gotham-Medium"/>
            </a:endParaRPr>
          </a:p>
          <a:p>
            <a:pPr marL="285750" indent="-285750">
              <a:buFontTx/>
              <a:buChar char="-"/>
            </a:pPr>
            <a:r>
              <a:rPr lang="en-US" sz="1600" b="1" dirty="0" smtClean="0"/>
              <a:t>Mutual authentication </a:t>
            </a:r>
            <a:r>
              <a:rPr lang="en-US" sz="1600" dirty="0" smtClean="0"/>
              <a:t>(</a:t>
            </a:r>
            <a:r>
              <a:rPr lang="en-US" dirty="0"/>
              <a:t>Add client </a:t>
            </a:r>
            <a:r>
              <a:rPr lang="en-US" dirty="0" smtClean="0"/>
              <a:t>certs[private keys] </a:t>
            </a:r>
            <a:r>
              <a:rPr lang="en-US" dirty="0"/>
              <a:t>to a </a:t>
            </a:r>
            <a:r>
              <a:rPr lang="en-US" b="1" dirty="0"/>
              <a:t>key </a:t>
            </a:r>
            <a:r>
              <a:rPr lang="en-US" b="1" dirty="0" smtClean="0"/>
              <a:t>store (2)</a:t>
            </a:r>
            <a:r>
              <a:rPr lang="en-US" sz="1600" dirty="0" smtClean="0"/>
              <a:t>)</a:t>
            </a:r>
          </a:p>
          <a:p>
            <a:r>
              <a:rPr lang="en-US" sz="1600" dirty="0">
                <a:solidFill>
                  <a:srgbClr val="404040"/>
                </a:solidFill>
                <a:latin typeface="Gotham-Medium"/>
              </a:rPr>
              <a:t>&gt;$JAVA_HOME/bin/</a:t>
            </a:r>
            <a:r>
              <a:rPr lang="en-US" sz="1600" dirty="0" err="1">
                <a:solidFill>
                  <a:srgbClr val="404040"/>
                </a:solidFill>
                <a:latin typeface="Gotham-Medium"/>
              </a:rPr>
              <a:t>keytool</a:t>
            </a:r>
            <a:r>
              <a:rPr lang="en-US" sz="1600" dirty="0">
                <a:solidFill>
                  <a:srgbClr val="404040"/>
                </a:solidFill>
                <a:latin typeface="Gotham-Medium"/>
              </a:rPr>
              <a:t> -</a:t>
            </a:r>
            <a:r>
              <a:rPr lang="en-US" sz="1600" dirty="0" err="1" smtClean="0">
                <a:solidFill>
                  <a:srgbClr val="404040"/>
                </a:solidFill>
                <a:latin typeface="Gotham-Medium"/>
              </a:rPr>
              <a:t>Djavax.net.ssl.keystore</a:t>
            </a:r>
            <a:r>
              <a:rPr lang="en-US" sz="1600" dirty="0" smtClean="0">
                <a:solidFill>
                  <a:srgbClr val="404040"/>
                </a:solidFill>
                <a:latin typeface="Gotham-Medium"/>
              </a:rPr>
              <a:t>   </a:t>
            </a:r>
            <a:r>
              <a:rPr lang="en-US" sz="1600" dirty="0">
                <a:solidFill>
                  <a:srgbClr val="404040"/>
                </a:solidFill>
                <a:latin typeface="Gotham-Medium"/>
              </a:rPr>
              <a:t>/</a:t>
            </a:r>
            <a:r>
              <a:rPr lang="en-US" sz="1600" dirty="0" smtClean="0">
                <a:solidFill>
                  <a:srgbClr val="404040"/>
                </a:solidFill>
                <a:latin typeface="Gotham-Medium"/>
              </a:rPr>
              <a:t>path/to/</a:t>
            </a:r>
            <a:r>
              <a:rPr lang="en-US" sz="1600" dirty="0" err="1" smtClean="0">
                <a:solidFill>
                  <a:srgbClr val="404040"/>
                </a:solidFill>
                <a:latin typeface="Gotham-Medium"/>
              </a:rPr>
              <a:t>keystore</a:t>
            </a:r>
            <a:endParaRPr lang="en-US" sz="1600" dirty="0" smtClean="0">
              <a:solidFill>
                <a:srgbClr val="404040"/>
              </a:solidFill>
              <a:latin typeface="Gotham-Medium"/>
            </a:endParaRPr>
          </a:p>
          <a:p>
            <a:endParaRPr lang="en-US" sz="1600" dirty="0"/>
          </a:p>
          <a:p>
            <a:r>
              <a:rPr lang="en-US" sz="1600" b="1" dirty="0" err="1" smtClean="0">
                <a:solidFill>
                  <a:srgbClr val="404040"/>
                </a:solidFill>
                <a:latin typeface="Gotham-Medium"/>
              </a:rPr>
              <a:t>SSLContext</a:t>
            </a:r>
            <a:r>
              <a:rPr lang="en-US" sz="1600" b="1" dirty="0" smtClean="0">
                <a:solidFill>
                  <a:srgbClr val="404040"/>
                </a:solidFill>
                <a:latin typeface="Gotham-Medium"/>
              </a:rPr>
              <a:t> - </a:t>
            </a:r>
            <a:r>
              <a:rPr lang="en-US" dirty="0"/>
              <a:t>Create custom </a:t>
            </a:r>
            <a:r>
              <a:rPr lang="en-US" dirty="0" err="1"/>
              <a:t>SSLContext</a:t>
            </a:r>
            <a:r>
              <a:rPr lang="en-US" dirty="0"/>
              <a:t> with trust </a:t>
            </a:r>
            <a:r>
              <a:rPr lang="en-US" dirty="0" smtClean="0"/>
              <a:t>store (1) / </a:t>
            </a:r>
            <a:r>
              <a:rPr lang="en-US" dirty="0" err="1" smtClean="0"/>
              <a:t>keystore</a:t>
            </a:r>
            <a:r>
              <a:rPr lang="en-US" dirty="0" smtClean="0"/>
              <a:t> (2)</a:t>
            </a:r>
            <a:endParaRPr lang="en-US" sz="1600" b="1" dirty="0">
              <a:solidFill>
                <a:srgbClr val="404040"/>
              </a:solidFill>
              <a:latin typeface="Gotham-Medium"/>
            </a:endParaRPr>
          </a:p>
          <a:p>
            <a:r>
              <a:rPr lang="en-US" sz="1600" b="1" dirty="0" err="1">
                <a:solidFill>
                  <a:srgbClr val="404040"/>
                </a:solidFill>
                <a:latin typeface="Gotham-Medium"/>
              </a:rPr>
              <a:t>SSLParameters</a:t>
            </a:r>
            <a:r>
              <a:rPr lang="en-US" sz="1600" b="1" dirty="0" smtClean="0"/>
              <a:t> </a:t>
            </a:r>
            <a:r>
              <a:rPr lang="en-US" sz="1600" dirty="0" smtClean="0"/>
              <a:t>- TLS version, algorithms, etc.  </a:t>
            </a:r>
            <a:endParaRPr lang="en-US" sz="1600" dirty="0"/>
          </a:p>
        </p:txBody>
      </p:sp>
      <p:pic>
        <p:nvPicPr>
          <p:cNvPr id="11" name="Picture 10"/>
          <p:cNvPicPr>
            <a:picLocks noChangeAspect="1"/>
          </p:cNvPicPr>
          <p:nvPr/>
        </p:nvPicPr>
        <p:blipFill>
          <a:blip r:embed="rId3"/>
          <a:stretch>
            <a:fillRect/>
          </a:stretch>
        </p:blipFill>
        <p:spPr>
          <a:xfrm>
            <a:off x="7284965" y="235256"/>
            <a:ext cx="4461155" cy="1083599"/>
          </a:xfrm>
          <a:prstGeom prst="rect">
            <a:avLst/>
          </a:prstGeom>
        </p:spPr>
      </p:pic>
      <p:sp>
        <p:nvSpPr>
          <p:cNvPr id="13" name="Rectangle 12"/>
          <p:cNvSpPr/>
          <p:nvPr/>
        </p:nvSpPr>
        <p:spPr>
          <a:xfrm>
            <a:off x="7845644" y="1606121"/>
            <a:ext cx="4491997" cy="1969770"/>
          </a:xfrm>
          <a:prstGeom prst="rect">
            <a:avLst/>
          </a:prstGeom>
        </p:spPr>
        <p:txBody>
          <a:bodyPr wrap="square">
            <a:spAutoFit/>
          </a:bodyPr>
          <a:lstStyle/>
          <a:p>
            <a:r>
              <a:rPr lang="en-US" sz="1400" dirty="0" smtClean="0">
                <a:solidFill>
                  <a:srgbClr val="000000"/>
                </a:solidFill>
                <a:latin typeface="Consolas" panose="020B0609020204030204" pitchFamily="49" charset="0"/>
              </a:rPr>
              <a:t>//</a:t>
            </a:r>
            <a:r>
              <a:rPr lang="en-US" sz="1400" dirty="0">
                <a:solidFill>
                  <a:srgbClr val="3F7F5F"/>
                </a:solidFill>
                <a:latin typeface="Consolas" panose="020B0609020204030204" pitchFamily="49" charset="0"/>
              </a:rPr>
              <a:t>Create custom </a:t>
            </a:r>
            <a:r>
              <a:rPr lang="en-US" sz="1400" dirty="0" err="1">
                <a:solidFill>
                  <a:srgbClr val="3F7F5F"/>
                </a:solidFill>
                <a:latin typeface="Consolas" panose="020B0609020204030204" pitchFamily="49" charset="0"/>
              </a:rPr>
              <a:t>SSLContext</a:t>
            </a:r>
            <a:r>
              <a:rPr lang="en-US" sz="1400" dirty="0">
                <a:solidFill>
                  <a:srgbClr val="3F7F5F"/>
                </a:solidFill>
                <a:latin typeface="Consolas" panose="020B0609020204030204" pitchFamily="49" charset="0"/>
              </a:rPr>
              <a:t> </a:t>
            </a:r>
            <a:r>
              <a:rPr lang="en-US" sz="1400" dirty="0" smtClean="0">
                <a:solidFill>
                  <a:srgbClr val="3F7F5F"/>
                </a:solidFill>
                <a:latin typeface="Consolas" panose="020B0609020204030204" pitchFamily="49" charset="0"/>
              </a:rPr>
              <a:t> </a:t>
            </a:r>
            <a:endParaRPr lang="en-US" sz="1400" b="1" dirty="0">
              <a:solidFill>
                <a:srgbClr val="3F7F5F"/>
              </a:solidFill>
              <a:latin typeface="Consolas" panose="020B0609020204030204" pitchFamily="49" charset="0"/>
            </a:endParaRPr>
          </a:p>
          <a:p>
            <a:r>
              <a:rPr lang="en-US" sz="1200" dirty="0" err="1" smtClean="0">
                <a:solidFill>
                  <a:srgbClr val="000000"/>
                </a:solidFill>
                <a:latin typeface="Consolas" panose="020B0609020204030204" pitchFamily="49" charset="0"/>
              </a:rPr>
              <a:t>SSLContext</a:t>
            </a:r>
            <a:r>
              <a:rPr lang="en-US" sz="1200" dirty="0" smtClean="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sslCtx</a:t>
            </a:r>
            <a:r>
              <a:rPr lang="en-US" sz="1200" dirty="0">
                <a:solidFill>
                  <a:srgbClr val="000000"/>
                </a:solidFill>
                <a:latin typeface="Consolas" panose="020B0609020204030204" pitchFamily="49" charset="0"/>
              </a:rPr>
              <a:t> = </a:t>
            </a:r>
            <a:r>
              <a:rPr lang="en-US" sz="1200" dirty="0" err="1" smtClean="0">
                <a:solidFill>
                  <a:srgbClr val="000000"/>
                </a:solidFill>
                <a:latin typeface="Consolas" panose="020B0609020204030204" pitchFamily="49" charset="0"/>
              </a:rPr>
              <a:t>SSLContext.</a:t>
            </a:r>
            <a:r>
              <a:rPr lang="en-US" sz="1200" i="1" dirty="0" err="1" smtClean="0">
                <a:solidFill>
                  <a:srgbClr val="000000"/>
                </a:solidFill>
                <a:latin typeface="Consolas" panose="020B0609020204030204" pitchFamily="49" charset="0"/>
              </a:rPr>
              <a:t>getDefault</a:t>
            </a:r>
            <a:r>
              <a:rPr lang="en-US" sz="1200" i="1" dirty="0">
                <a:solidFill>
                  <a:srgbClr val="000000"/>
                </a:solidFill>
                <a:latin typeface="Consolas" panose="020B0609020204030204" pitchFamily="49" charset="0"/>
              </a:rPr>
              <a:t>();</a:t>
            </a:r>
          </a:p>
          <a:p>
            <a:r>
              <a:rPr lang="en-US" sz="1200" dirty="0" smtClean="0">
                <a:solidFill>
                  <a:srgbClr val="3F7F5F"/>
                </a:solidFill>
                <a:latin typeface="Consolas" panose="020B0609020204030204" pitchFamily="49" charset="0"/>
              </a:rPr>
              <a:t>/* </a:t>
            </a:r>
            <a:r>
              <a:rPr lang="en-US" sz="1200" dirty="0">
                <a:solidFill>
                  <a:srgbClr val="3F7F5F"/>
                </a:solidFill>
                <a:latin typeface="Consolas" panose="020B0609020204030204" pitchFamily="49" charset="0"/>
              </a:rPr>
              <a:t>TLSv1.2 or </a:t>
            </a:r>
            <a:r>
              <a:rPr lang="en-US" sz="1200" dirty="0" smtClean="0">
                <a:solidFill>
                  <a:srgbClr val="3F7F5F"/>
                </a:solidFill>
                <a:latin typeface="Consolas" panose="020B0609020204030204" pitchFamily="49" charset="0"/>
              </a:rPr>
              <a:t>TLSv1.3 */</a:t>
            </a:r>
            <a:endParaRPr lang="en-US" sz="1200" dirty="0">
              <a:solidFill>
                <a:srgbClr val="3F7F5F"/>
              </a:solidFill>
              <a:latin typeface="Consolas" panose="020B0609020204030204" pitchFamily="49" charset="0"/>
            </a:endParaRPr>
          </a:p>
          <a:p>
            <a:r>
              <a:rPr lang="en-US" sz="1200" dirty="0" err="1">
                <a:solidFill>
                  <a:srgbClr val="000000"/>
                </a:solidFill>
                <a:latin typeface="Consolas" panose="020B0609020204030204" pitchFamily="49" charset="0"/>
              </a:rPr>
              <a:t>SSLParameters</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sslParameters</a:t>
            </a:r>
            <a:r>
              <a:rPr lang="en-US" sz="1200" dirty="0">
                <a:solidFill>
                  <a:srgbClr val="000000"/>
                </a:solidFill>
                <a:latin typeface="Consolas" panose="020B0609020204030204" pitchFamily="49" charset="0"/>
              </a:rPr>
              <a:t> = </a:t>
            </a:r>
            <a:endParaRPr lang="en-US" sz="1200" dirty="0" smtClean="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r>
              <a:rPr lang="en-US" sz="1200" b="1" dirty="0" smtClean="0">
                <a:solidFill>
                  <a:srgbClr val="7F0055"/>
                </a:solidFill>
                <a:latin typeface="Consolas" panose="020B0609020204030204" pitchFamily="49" charset="0"/>
              </a:rPr>
              <a:t>new</a:t>
            </a:r>
            <a:r>
              <a:rPr lang="en-US" sz="1200" b="1" dirty="0" smtClean="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SSLParameters</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String[] </a:t>
            </a:r>
            <a:endParaRPr lang="en-US" sz="1200" b="1" dirty="0" smtClean="0">
              <a:solidFill>
                <a:srgbClr val="000000"/>
              </a:solidFill>
              <a:latin typeface="Consolas" panose="020B0609020204030204" pitchFamily="49" charset="0"/>
            </a:endParaRPr>
          </a:p>
          <a:p>
            <a:r>
              <a:rPr lang="en-US" sz="1200" b="1" dirty="0" smtClean="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"TLSv1.3"</a:t>
            </a:r>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p>
          <a:p>
            <a:r>
              <a:rPr lang="en-US" sz="1200" b="1" dirty="0" smtClean="0">
                <a:solidFill>
                  <a:srgbClr val="7F0055"/>
                </a:solidFill>
                <a:latin typeface="Consolas" panose="020B0609020204030204" pitchFamily="49" charset="0"/>
              </a:rPr>
              <a:t>new</a:t>
            </a:r>
            <a:r>
              <a:rPr lang="en-US" sz="1200" b="1" dirty="0" smtClean="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String[] </a:t>
            </a:r>
            <a:r>
              <a:rPr lang="en-US" sz="1200" b="1" dirty="0" smtClean="0">
                <a:solidFill>
                  <a:srgbClr val="000000"/>
                </a:solidFill>
                <a:latin typeface="Consolas" panose="020B0609020204030204" pitchFamily="49" charset="0"/>
              </a:rPr>
              <a:t>{</a:t>
            </a:r>
            <a:r>
              <a:rPr lang="en-US" sz="1200" b="1" dirty="0" smtClean="0">
                <a:solidFill>
                  <a:srgbClr val="2A00FF"/>
                </a:solidFill>
                <a:latin typeface="Consolas" panose="020B0609020204030204" pitchFamily="49" charset="0"/>
              </a:rPr>
              <a:t>"</a:t>
            </a:r>
            <a:r>
              <a:rPr lang="en-US" sz="1200" b="1" dirty="0">
                <a:solidFill>
                  <a:srgbClr val="2A00FF"/>
                </a:solidFill>
                <a:latin typeface="Consolas" panose="020B0609020204030204" pitchFamily="49" charset="0"/>
              </a:rPr>
              <a:t>TLS_AES_128_GCM_SHA256"</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HttpClient </a:t>
            </a:r>
            <a:r>
              <a:rPr lang="en-US" sz="1200" dirty="0" err="1">
                <a:solidFill>
                  <a:srgbClr val="6A3E3E"/>
                </a:solidFill>
                <a:latin typeface="Consolas" panose="020B0609020204030204" pitchFamily="49" charset="0"/>
              </a:rPr>
              <a:t>httpClient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HttpClient.</a:t>
            </a:r>
            <a:r>
              <a:rPr lang="en-US" sz="1200" i="1" dirty="0" err="1">
                <a:solidFill>
                  <a:srgbClr val="000000"/>
                </a:solidFill>
                <a:latin typeface="Consolas" panose="020B0609020204030204" pitchFamily="49" charset="0"/>
              </a:rPr>
              <a:t>newBuilder</a:t>
            </a:r>
            <a:r>
              <a:rPr lang="en-US" sz="1200" i="1" dirty="0" smtClean="0">
                <a:solidFill>
                  <a:srgbClr val="000000"/>
                </a:solidFill>
                <a:latin typeface="Consolas" panose="020B0609020204030204" pitchFamily="49" charset="0"/>
              </a:rPr>
              <a:t>()</a:t>
            </a:r>
          </a:p>
          <a:p>
            <a:r>
              <a:rPr lang="en-US" sz="1200" i="1" dirty="0" smtClean="0">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sslContext</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sslCtx</a:t>
            </a:r>
            <a:r>
              <a:rPr lang="en-US" sz="1200"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sslParameters</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sslParameters</a:t>
            </a:r>
            <a:r>
              <a:rPr lang="en-US" sz="1200" i="1" dirty="0" smtClean="0">
                <a:solidFill>
                  <a:srgbClr val="000000"/>
                </a:solidFill>
                <a:latin typeface="Consolas" panose="020B0609020204030204" pitchFamily="49" charset="0"/>
              </a:rPr>
              <a:t>)</a:t>
            </a:r>
          </a:p>
          <a:p>
            <a:r>
              <a:rPr lang="en-US" sz="1200" i="1" dirty="0" smtClean="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build();</a:t>
            </a:r>
            <a:endParaRPr lang="en-US" sz="1200" dirty="0"/>
          </a:p>
        </p:txBody>
      </p:sp>
      <p:sp>
        <p:nvSpPr>
          <p:cNvPr id="14" name="Rectangle 13"/>
          <p:cNvSpPr/>
          <p:nvPr/>
        </p:nvSpPr>
        <p:spPr>
          <a:xfrm>
            <a:off x="184731" y="4313698"/>
            <a:ext cx="11820456" cy="369332"/>
          </a:xfrm>
          <a:prstGeom prst="rect">
            <a:avLst/>
          </a:prstGeom>
        </p:spPr>
        <p:txBody>
          <a:bodyPr wrap="square">
            <a:spAutoFit/>
          </a:bodyPr>
          <a:lstStyle/>
          <a:p>
            <a:r>
              <a:rPr lang="en-US" b="1" dirty="0" smtClean="0">
                <a:solidFill>
                  <a:srgbClr val="3F5FBF"/>
                </a:solidFill>
                <a:latin typeface="Consolas" panose="020B0609020204030204" pitchFamily="49" charset="0"/>
              </a:rPr>
              <a:t>HTTP Basic Authentication</a:t>
            </a:r>
            <a:r>
              <a:rPr lang="en-US" dirty="0" smtClean="0">
                <a:solidFill>
                  <a:srgbClr val="3F5FBF"/>
                </a:solidFill>
                <a:latin typeface="Consolas" panose="020B0609020204030204" pitchFamily="49" charset="0"/>
              </a:rPr>
              <a:t>  </a:t>
            </a:r>
            <a:r>
              <a:rPr lang="en-US" dirty="0" smtClean="0">
                <a:solidFill>
                  <a:srgbClr val="404040"/>
                </a:solidFill>
                <a:latin typeface="Gotham-Medium"/>
              </a:rPr>
              <a:t>(e.g. Usages in Servlets, Spring)  credentials </a:t>
            </a:r>
            <a:r>
              <a:rPr lang="en-US" dirty="0">
                <a:solidFill>
                  <a:srgbClr val="404040"/>
                </a:solidFill>
                <a:latin typeface="Gotham-Medium"/>
              </a:rPr>
              <a:t>== base64(user + ":" + password</a:t>
            </a:r>
            <a:r>
              <a:rPr lang="en-US" dirty="0" smtClean="0">
                <a:solidFill>
                  <a:srgbClr val="404040"/>
                </a:solidFill>
                <a:latin typeface="Gotham-Medium"/>
              </a:rPr>
              <a:t>) </a:t>
            </a:r>
            <a:endParaRPr lang="en-US" dirty="0">
              <a:solidFill>
                <a:srgbClr val="404040"/>
              </a:solidFill>
              <a:latin typeface="Gotham-Medium"/>
            </a:endParaRPr>
          </a:p>
        </p:txBody>
      </p:sp>
      <p:sp>
        <p:nvSpPr>
          <p:cNvPr id="18" name="Rectangle 17"/>
          <p:cNvSpPr/>
          <p:nvPr/>
        </p:nvSpPr>
        <p:spPr>
          <a:xfrm>
            <a:off x="277096" y="4706271"/>
            <a:ext cx="9686856" cy="369332"/>
          </a:xfrm>
          <a:prstGeom prst="rect">
            <a:avLst/>
          </a:prstGeom>
        </p:spPr>
        <p:txBody>
          <a:bodyPr wrap="square">
            <a:spAutoFit/>
          </a:bodyPr>
          <a:lstStyle/>
          <a:p>
            <a:r>
              <a:rPr lang="en-US" dirty="0" smtClean="0"/>
              <a:t>1</a:t>
            </a:r>
            <a:r>
              <a:rPr lang="en-US" dirty="0"/>
              <a:t>. Use </a:t>
            </a:r>
            <a:r>
              <a:rPr lang="en-US" dirty="0" smtClean="0"/>
              <a:t>Authenticator   2</a:t>
            </a:r>
            <a:r>
              <a:rPr lang="en-US" dirty="0"/>
              <a:t>. Proxy - also used for security purposes as </a:t>
            </a:r>
            <a:r>
              <a:rPr lang="en-US" dirty="0" smtClean="0"/>
              <a:t>well</a:t>
            </a:r>
            <a:endParaRPr lang="en-US" dirty="0"/>
          </a:p>
        </p:txBody>
      </p:sp>
      <p:sp>
        <p:nvSpPr>
          <p:cNvPr id="19" name="Rectangle 18"/>
          <p:cNvSpPr/>
          <p:nvPr/>
        </p:nvSpPr>
        <p:spPr>
          <a:xfrm>
            <a:off x="277096" y="5257562"/>
            <a:ext cx="11839319" cy="1600438"/>
          </a:xfrm>
          <a:prstGeom prst="rect">
            <a:avLst/>
          </a:prstGeom>
        </p:spPr>
        <p:txBody>
          <a:bodyPr wrap="square">
            <a:spAutoFit/>
          </a:bodyPr>
          <a:lstStyle/>
          <a:p>
            <a:r>
              <a:rPr lang="en-US" sz="1400" dirty="0">
                <a:solidFill>
                  <a:srgbClr val="000000"/>
                </a:solidFill>
                <a:latin typeface="Consolas" panose="020B0609020204030204" pitchFamily="49" charset="0"/>
              </a:rPr>
              <a:t>Authenticator </a:t>
            </a:r>
            <a:r>
              <a:rPr lang="en-US" sz="1400" dirty="0" err="1">
                <a:solidFill>
                  <a:srgbClr val="6A3E3E"/>
                </a:solidFill>
                <a:latin typeface="Consolas" panose="020B0609020204030204" pitchFamily="49" charset="0"/>
              </a:rPr>
              <a:t>authenticator</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Authenticator() {</a:t>
            </a:r>
          </a:p>
          <a:p>
            <a:r>
              <a:rPr lang="en-US" sz="1400" dirty="0" smtClean="0">
                <a:solidFill>
                  <a:srgbClr val="7F0055"/>
                </a:solidFill>
                <a:latin typeface="Consolas" panose="020B0609020204030204" pitchFamily="49" charset="0"/>
              </a:rPr>
              <a:t>	protected</a:t>
            </a:r>
            <a:r>
              <a:rPr lang="en-US" sz="1400" dirty="0" smtClean="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PasswordAuthentication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getPasswordAuthentication</a:t>
            </a:r>
            <a:r>
              <a:rPr lang="en-US" sz="1400" dirty="0">
                <a:solidFill>
                  <a:srgbClr val="000000"/>
                </a:solidFill>
                <a:latin typeface="Consolas" panose="020B0609020204030204" pitchFamily="49" charset="0"/>
              </a:rPr>
              <a:t>() {</a:t>
            </a:r>
          </a:p>
          <a:p>
            <a:r>
              <a:rPr lang="en-US" sz="1400" dirty="0" smtClean="0">
                <a:solidFill>
                  <a:srgbClr val="7F0055"/>
                </a:solidFill>
                <a:latin typeface="Consolas" panose="020B0609020204030204" pitchFamily="49" charset="0"/>
              </a:rPr>
              <a:t>	return</a:t>
            </a:r>
            <a:r>
              <a:rPr lang="en-US" sz="1400" dirty="0" smtClean="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PasswordAuthentication</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"admin"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"secret"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toCharArray</a:t>
            </a:r>
            <a:r>
              <a:rPr lang="en-US" sz="1400" dirty="0" smtClean="0">
                <a:solidFill>
                  <a:srgbClr val="000000"/>
                </a:solidFill>
                <a:latin typeface="Consolas" panose="020B0609020204030204" pitchFamily="49" charset="0"/>
              </a:rPr>
              <a:t>()); } </a:t>
            </a:r>
            <a:endParaRPr lang="en-US" sz="1400" dirty="0">
              <a:latin typeface="Consolas" panose="020B0609020204030204" pitchFamily="49" charset="0"/>
            </a:endParaRPr>
          </a:p>
          <a:p>
            <a:r>
              <a:rPr lang="en-US" sz="1400" dirty="0" smtClean="0">
                <a:solidFill>
                  <a:srgbClr val="000000"/>
                </a:solidFill>
                <a:latin typeface="Consolas" panose="020B0609020204030204" pitchFamily="49" charset="0"/>
              </a:rPr>
              <a:t>}; </a:t>
            </a:r>
            <a:endParaRPr lang="en-US" sz="1400" dirty="0">
              <a:latin typeface="Consolas" panose="020B0609020204030204" pitchFamily="49" charset="0"/>
            </a:endParaRPr>
          </a:p>
          <a:p>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ProxySelector</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proxySelector</a:t>
            </a:r>
            <a:r>
              <a:rPr lang="en-US" sz="1400" dirty="0">
                <a:solidFill>
                  <a:srgbClr val="3F7F5F"/>
                </a:solidFill>
                <a:latin typeface="Consolas" panose="020B0609020204030204" pitchFamily="49" charset="0"/>
              </a:rPr>
              <a:t> = </a:t>
            </a:r>
            <a:r>
              <a:rPr lang="en-US" sz="1400" dirty="0" err="1">
                <a:solidFill>
                  <a:srgbClr val="3F7F5F"/>
                </a:solidFill>
                <a:latin typeface="Consolas" panose="020B0609020204030204" pitchFamily="49" charset="0"/>
              </a:rPr>
              <a:t>ProxySelector.getDefault</a:t>
            </a:r>
            <a:r>
              <a:rPr lang="en-US" sz="1400" dirty="0">
                <a:solidFill>
                  <a:srgbClr val="3F7F5F"/>
                </a:solidFill>
                <a:latin typeface="Consolas" panose="020B0609020204030204" pitchFamily="49" charset="0"/>
              </a:rPr>
              <a:t>();</a:t>
            </a:r>
          </a:p>
          <a:p>
            <a:r>
              <a:rPr lang="en-US" sz="1400" dirty="0" err="1">
                <a:solidFill>
                  <a:srgbClr val="000000"/>
                </a:solidFill>
                <a:latin typeface="Consolas" panose="020B0609020204030204" pitchFamily="49" charset="0"/>
              </a:rPr>
              <a:t>ProxySelector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proxySelector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ProxySelector.</a:t>
            </a:r>
            <a:r>
              <a:rPr lang="en-US" sz="1400" i="1" dirty="0" err="1">
                <a:solidFill>
                  <a:srgbClr val="000000"/>
                </a:solidFill>
                <a:latin typeface="Consolas" panose="020B0609020204030204" pitchFamily="49" charset="0"/>
              </a:rPr>
              <a:t>of</a:t>
            </a:r>
            <a:r>
              <a:rPr lang="en-US" sz="1400" i="1" dirty="0">
                <a:solidFill>
                  <a:srgbClr val="000000"/>
                </a:solidFill>
                <a:latin typeface="Consolas" panose="020B0609020204030204" pitchFamily="49" charset="0"/>
              </a:rPr>
              <a:t>(</a:t>
            </a:r>
            <a:r>
              <a:rPr lang="en-US" sz="1400" i="1" dirty="0">
                <a:solidFill>
                  <a:srgbClr val="7F0055"/>
                </a:solidFill>
                <a:latin typeface="Consolas" panose="020B0609020204030204" pitchFamily="49" charset="0"/>
              </a:rPr>
              <a:t>new</a:t>
            </a:r>
            <a:r>
              <a:rPr lang="en-US" sz="1400" i="1" dirty="0">
                <a:solidFill>
                  <a:srgbClr val="000000"/>
                </a:solidFill>
                <a:latin typeface="Consolas" panose="020B0609020204030204" pitchFamily="49" charset="0"/>
              </a:rPr>
              <a:t> </a:t>
            </a:r>
            <a:r>
              <a:rPr lang="en-US" sz="1400" b="1" i="1" dirty="0" err="1">
                <a:solidFill>
                  <a:srgbClr val="000000"/>
                </a:solidFill>
                <a:latin typeface="Consolas" panose="020B0609020204030204" pitchFamily="49" charset="0"/>
              </a:rPr>
              <a:t>InetSocketAddress</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"company.proxyserver.com"</a:t>
            </a:r>
            <a:r>
              <a:rPr lang="en-US" sz="1400" i="1" dirty="0">
                <a:solidFill>
                  <a:srgbClr val="000000"/>
                </a:solidFill>
                <a:latin typeface="Consolas" panose="020B0609020204030204" pitchFamily="49" charset="0"/>
              </a:rPr>
              <a:t>, 8080));</a:t>
            </a:r>
          </a:p>
          <a:p>
            <a:r>
              <a:rPr lang="en-US" sz="1400" dirty="0">
                <a:solidFill>
                  <a:srgbClr val="000000"/>
                </a:solidFill>
                <a:latin typeface="Consolas" panose="020B0609020204030204" pitchFamily="49" charset="0"/>
              </a:rPr>
              <a:t>HttpClient </a:t>
            </a:r>
            <a:r>
              <a:rPr lang="en-US" sz="1400" dirty="0" err="1">
                <a:solidFill>
                  <a:srgbClr val="6A3E3E"/>
                </a:solidFill>
                <a:latin typeface="Consolas" panose="020B0609020204030204" pitchFamily="49" charset="0"/>
              </a:rPr>
              <a:t>httpClient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HttpClient.</a:t>
            </a:r>
            <a:r>
              <a:rPr lang="en-US" sz="1400" i="1" dirty="0" err="1">
                <a:solidFill>
                  <a:srgbClr val="000000"/>
                </a:solidFill>
                <a:latin typeface="Consolas" panose="020B0609020204030204" pitchFamily="49" charset="0"/>
              </a:rPr>
              <a:t>newBuilder</a:t>
            </a:r>
            <a:r>
              <a:rPr lang="en-US" sz="1400" i="1" dirty="0">
                <a:solidFill>
                  <a:srgbClr val="000000"/>
                </a:solidFill>
                <a:latin typeface="Consolas" panose="020B0609020204030204" pitchFamily="49" charset="0"/>
              </a:rPr>
              <a:t>().authenticator(</a:t>
            </a:r>
            <a:r>
              <a:rPr lang="en-US" sz="1400" i="1" dirty="0">
                <a:solidFill>
                  <a:srgbClr val="6A3E3E"/>
                </a:solidFill>
                <a:latin typeface="Consolas" panose="020B0609020204030204" pitchFamily="49" charset="0"/>
              </a:rPr>
              <a:t>authenticator</a:t>
            </a:r>
            <a:r>
              <a:rPr lang="en-US" sz="1400" i="1" dirty="0">
                <a:solidFill>
                  <a:srgbClr val="000000"/>
                </a:solidFill>
                <a:latin typeface="Consolas" panose="020B0609020204030204" pitchFamily="49" charset="0"/>
              </a:rPr>
              <a:t>).proxy(</a:t>
            </a:r>
            <a:r>
              <a:rPr lang="en-US" sz="1400" i="1" dirty="0" err="1">
                <a:solidFill>
                  <a:srgbClr val="6A3E3E"/>
                </a:solidFill>
                <a:latin typeface="Consolas" panose="020B0609020204030204" pitchFamily="49" charset="0"/>
              </a:rPr>
              <a:t>proxySelector</a:t>
            </a:r>
            <a:r>
              <a:rPr lang="en-US" sz="1400" i="1" dirty="0">
                <a:solidFill>
                  <a:srgbClr val="000000"/>
                </a:solidFill>
                <a:latin typeface="Consolas" panose="020B0609020204030204" pitchFamily="49" charset="0"/>
              </a:rPr>
              <a:t>).build();</a:t>
            </a:r>
            <a:endParaRPr lang="en-US" sz="1400" dirty="0"/>
          </a:p>
        </p:txBody>
      </p:sp>
    </p:spTree>
    <p:extLst>
      <p:ext uri="{BB962C8B-B14F-4D97-AF65-F5344CB8AC3E}">
        <p14:creationId xmlns:p14="http://schemas.microsoft.com/office/powerpoint/2010/main" val="3764018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0392648" cy="646331"/>
          </a:xfrm>
          <a:prstGeom prst="rect">
            <a:avLst/>
          </a:prstGeom>
        </p:spPr>
        <p:txBody>
          <a:bodyPr wrap="square">
            <a:spAutoFit/>
          </a:bodyPr>
          <a:lstStyle/>
          <a:p>
            <a:pPr lvl="1"/>
            <a:r>
              <a:rPr lang="en-US" sz="3600" dirty="0" smtClean="0">
                <a:solidFill>
                  <a:schemeClr val="accent6">
                    <a:lumMod val="50000"/>
                  </a:schemeClr>
                </a:solidFill>
              </a:rPr>
              <a:t>Advanced </a:t>
            </a:r>
            <a:r>
              <a:rPr lang="en-US" sz="3600" dirty="0">
                <a:solidFill>
                  <a:schemeClr val="accent6">
                    <a:lumMod val="50000"/>
                  </a:schemeClr>
                </a:solidFill>
              </a:rPr>
              <a:t>HttpClient Features - </a:t>
            </a:r>
            <a:r>
              <a:rPr lang="en-US" sz="3600" dirty="0" err="1">
                <a:solidFill>
                  <a:schemeClr val="accent6">
                    <a:lumMod val="50000"/>
                  </a:schemeClr>
                </a:solidFill>
              </a:rPr>
              <a:t>WebSocket</a:t>
            </a:r>
            <a:endParaRPr lang="en-US" sz="3600" dirty="0">
              <a:solidFill>
                <a:schemeClr val="accent6">
                  <a:lumMod val="50000"/>
                </a:schemeClr>
              </a:solidFill>
            </a:endParaRPr>
          </a:p>
        </p:txBody>
      </p:sp>
      <p:sp>
        <p:nvSpPr>
          <p:cNvPr id="2" name="Rectangle 1"/>
          <p:cNvSpPr/>
          <p:nvPr/>
        </p:nvSpPr>
        <p:spPr>
          <a:xfrm>
            <a:off x="362329" y="1503444"/>
            <a:ext cx="5186690" cy="1200329"/>
          </a:xfrm>
          <a:prstGeom prst="rect">
            <a:avLst/>
          </a:prstGeom>
        </p:spPr>
        <p:txBody>
          <a:bodyPr wrap="square">
            <a:spAutoFit/>
          </a:bodyPr>
          <a:lstStyle/>
          <a:p>
            <a:pPr marL="285750" indent="-285750">
              <a:buFont typeface="Wingdings" panose="05000000000000000000" pitchFamily="2" charset="2"/>
              <a:buChar char="§"/>
            </a:pPr>
            <a:r>
              <a:rPr lang="en-US" dirty="0">
                <a:solidFill>
                  <a:srgbClr val="404040"/>
                </a:solidFill>
                <a:latin typeface="Gotham-Light"/>
              </a:rPr>
              <a:t>Real time, Message-based protocol</a:t>
            </a:r>
          </a:p>
          <a:p>
            <a:pPr marL="285750" indent="-285750">
              <a:buFont typeface="Wingdings" panose="05000000000000000000" pitchFamily="2" charset="2"/>
              <a:buChar char="§"/>
            </a:pPr>
            <a:r>
              <a:rPr lang="en-US" dirty="0" smtClean="0">
                <a:solidFill>
                  <a:srgbClr val="404040"/>
                </a:solidFill>
                <a:latin typeface="Gotham-Light"/>
              </a:rPr>
              <a:t>Full-duplex, bi-directional communication</a:t>
            </a:r>
            <a:endParaRPr lang="en-US" dirty="0">
              <a:solidFill>
                <a:srgbClr val="404040"/>
              </a:solidFill>
              <a:latin typeface="Gotham-Light"/>
            </a:endParaRPr>
          </a:p>
          <a:p>
            <a:pPr marL="285750" indent="-285750">
              <a:buFont typeface="Wingdings" panose="05000000000000000000" pitchFamily="2" charset="2"/>
              <a:buChar char="§"/>
            </a:pPr>
            <a:r>
              <a:rPr lang="en-US" dirty="0" smtClean="0">
                <a:solidFill>
                  <a:srgbClr val="404040"/>
                </a:solidFill>
                <a:latin typeface="Gotham-Light"/>
              </a:rPr>
              <a:t>Text </a:t>
            </a:r>
            <a:r>
              <a:rPr lang="en-US" dirty="0">
                <a:solidFill>
                  <a:srgbClr val="404040"/>
                </a:solidFill>
                <a:latin typeface="Gotham-Light"/>
              </a:rPr>
              <a:t>and binary </a:t>
            </a:r>
            <a:endParaRPr lang="en-US" dirty="0" smtClean="0">
              <a:solidFill>
                <a:srgbClr val="404040"/>
              </a:solidFill>
              <a:latin typeface="Gotham-Light"/>
            </a:endParaRPr>
          </a:p>
          <a:p>
            <a:pPr marL="285750" indent="-285750">
              <a:buFont typeface="Wingdings" panose="05000000000000000000" pitchFamily="2" charset="2"/>
              <a:buChar char="§"/>
            </a:pPr>
            <a:r>
              <a:rPr lang="en-US" dirty="0" smtClean="0">
                <a:solidFill>
                  <a:srgbClr val="404040"/>
                </a:solidFill>
                <a:latin typeface="Gotham-Light"/>
              </a:rPr>
              <a:t>URI schemes - </a:t>
            </a:r>
            <a:r>
              <a:rPr lang="en-US" dirty="0" err="1" smtClean="0">
                <a:solidFill>
                  <a:srgbClr val="404040"/>
                </a:solidFill>
                <a:latin typeface="Gotham-Light"/>
              </a:rPr>
              <a:t>ws</a:t>
            </a:r>
            <a:r>
              <a:rPr lang="en-US" dirty="0" smtClean="0">
                <a:solidFill>
                  <a:srgbClr val="404040"/>
                </a:solidFill>
                <a:latin typeface="Gotham-Light"/>
              </a:rPr>
              <a:t>, </a:t>
            </a:r>
            <a:r>
              <a:rPr lang="en-US" dirty="0" err="1" smtClean="0">
                <a:solidFill>
                  <a:srgbClr val="404040"/>
                </a:solidFill>
                <a:latin typeface="Gotham-Light"/>
              </a:rPr>
              <a:t>wss</a:t>
            </a:r>
            <a:endParaRPr lang="en-US" dirty="0">
              <a:solidFill>
                <a:srgbClr val="404040"/>
              </a:solidFill>
              <a:latin typeface="Gotham-Light"/>
            </a:endParaRPr>
          </a:p>
        </p:txBody>
      </p:sp>
      <p:pic>
        <p:nvPicPr>
          <p:cNvPr id="5" name="Picture 4"/>
          <p:cNvPicPr>
            <a:picLocks noChangeAspect="1"/>
          </p:cNvPicPr>
          <p:nvPr/>
        </p:nvPicPr>
        <p:blipFill>
          <a:blip r:embed="rId3"/>
          <a:stretch>
            <a:fillRect/>
          </a:stretch>
        </p:blipFill>
        <p:spPr>
          <a:xfrm>
            <a:off x="5805973" y="1283736"/>
            <a:ext cx="6094666" cy="2149020"/>
          </a:xfrm>
          <a:prstGeom prst="rect">
            <a:avLst/>
          </a:prstGeom>
        </p:spPr>
      </p:pic>
      <p:sp>
        <p:nvSpPr>
          <p:cNvPr id="7" name="Rectangle 6"/>
          <p:cNvSpPr/>
          <p:nvPr/>
        </p:nvSpPr>
        <p:spPr>
          <a:xfrm>
            <a:off x="285211" y="2764286"/>
            <a:ext cx="4304012" cy="1200329"/>
          </a:xfrm>
          <a:prstGeom prst="rect">
            <a:avLst/>
          </a:prstGeom>
        </p:spPr>
        <p:txBody>
          <a:bodyPr wrap="square">
            <a:spAutoFit/>
          </a:bodyPr>
          <a:lstStyle/>
          <a:p>
            <a:r>
              <a:rPr lang="en-US" dirty="0" err="1" smtClean="0">
                <a:solidFill>
                  <a:srgbClr val="404040"/>
                </a:solidFill>
                <a:latin typeface="Gotham-Light"/>
              </a:rPr>
              <a:t>WebSocket.Listener</a:t>
            </a:r>
            <a:r>
              <a:rPr lang="en-US" dirty="0" smtClean="0">
                <a:solidFill>
                  <a:srgbClr val="404040"/>
                </a:solidFill>
                <a:latin typeface="Gotham-Light"/>
              </a:rPr>
              <a:t> – </a:t>
            </a:r>
            <a:r>
              <a:rPr lang="en-US" dirty="0" smtClean="0">
                <a:solidFill>
                  <a:srgbClr val="0C9FBF"/>
                </a:solidFill>
                <a:latin typeface="Gotham-Book"/>
              </a:rPr>
              <a:t>has default </a:t>
            </a:r>
          </a:p>
          <a:p>
            <a:r>
              <a:rPr lang="en-US" dirty="0" smtClean="0">
                <a:solidFill>
                  <a:srgbClr val="0C9FBF"/>
                </a:solidFill>
                <a:latin typeface="Gotham-Book"/>
              </a:rPr>
              <a:t>methods, just implement  </a:t>
            </a:r>
          </a:p>
          <a:p>
            <a:r>
              <a:rPr lang="en-US" dirty="0" smtClean="0">
                <a:solidFill>
                  <a:srgbClr val="0C9FBF"/>
                </a:solidFill>
                <a:latin typeface="Gotham-Book"/>
              </a:rPr>
              <a:t>one you </a:t>
            </a:r>
            <a:r>
              <a:rPr lang="en-US" dirty="0">
                <a:solidFill>
                  <a:srgbClr val="0C9FBF"/>
                </a:solidFill>
                <a:latin typeface="Gotham-Book"/>
              </a:rPr>
              <a:t>need</a:t>
            </a:r>
            <a:endParaRPr lang="en-US" dirty="0"/>
          </a:p>
          <a:p>
            <a:endParaRPr lang="en-US" dirty="0"/>
          </a:p>
        </p:txBody>
      </p:sp>
      <p:sp>
        <p:nvSpPr>
          <p:cNvPr id="8" name="Rectangle 7"/>
          <p:cNvSpPr/>
          <p:nvPr/>
        </p:nvSpPr>
        <p:spPr>
          <a:xfrm>
            <a:off x="285211" y="3785295"/>
            <a:ext cx="1496951" cy="2031325"/>
          </a:xfrm>
          <a:prstGeom prst="rect">
            <a:avLst/>
          </a:prstGeom>
        </p:spPr>
        <p:txBody>
          <a:bodyPr wrap="square">
            <a:spAutoFit/>
          </a:bodyPr>
          <a:lstStyle/>
          <a:p>
            <a:r>
              <a:rPr lang="en-US" dirty="0" err="1"/>
              <a:t>onOpen</a:t>
            </a:r>
            <a:endParaRPr lang="en-US" dirty="0"/>
          </a:p>
          <a:p>
            <a:r>
              <a:rPr lang="en-US" dirty="0" err="1"/>
              <a:t>onClose</a:t>
            </a:r>
            <a:endParaRPr lang="en-US" dirty="0"/>
          </a:p>
          <a:p>
            <a:r>
              <a:rPr lang="en-US" dirty="0" err="1"/>
              <a:t>onError</a:t>
            </a:r>
            <a:endParaRPr lang="en-US" dirty="0"/>
          </a:p>
          <a:p>
            <a:r>
              <a:rPr lang="en-US" dirty="0" err="1"/>
              <a:t>onText</a:t>
            </a:r>
            <a:endParaRPr lang="en-US" dirty="0"/>
          </a:p>
          <a:p>
            <a:r>
              <a:rPr lang="en-US" dirty="0" err="1" smtClean="0"/>
              <a:t>onBinary</a:t>
            </a:r>
            <a:endParaRPr lang="en-US" dirty="0" smtClean="0"/>
          </a:p>
          <a:p>
            <a:r>
              <a:rPr lang="en-US" dirty="0" err="1"/>
              <a:t>onPing</a:t>
            </a:r>
            <a:endParaRPr lang="en-US" dirty="0"/>
          </a:p>
          <a:p>
            <a:r>
              <a:rPr lang="en-US" dirty="0" err="1"/>
              <a:t>onPong</a:t>
            </a:r>
            <a:endParaRPr lang="en-US" dirty="0"/>
          </a:p>
        </p:txBody>
      </p:sp>
      <p:sp>
        <p:nvSpPr>
          <p:cNvPr id="37" name="TextBox 36"/>
          <p:cNvSpPr txBox="1"/>
          <p:nvPr/>
        </p:nvSpPr>
        <p:spPr>
          <a:xfrm>
            <a:off x="6852804" y="4073814"/>
            <a:ext cx="5229028" cy="2031325"/>
          </a:xfrm>
          <a:prstGeom prst="rect">
            <a:avLst/>
          </a:prstGeom>
          <a:noFill/>
        </p:spPr>
        <p:txBody>
          <a:bodyPr wrap="square" rtlCol="0">
            <a:spAutoFit/>
          </a:bodyPr>
          <a:lstStyle/>
          <a:p>
            <a:r>
              <a:rPr lang="en-US" dirty="0"/>
              <a:t>Java 9 brings support for reactive programming or </a:t>
            </a:r>
            <a:endParaRPr lang="en-US" dirty="0" smtClean="0"/>
          </a:p>
          <a:p>
            <a:r>
              <a:rPr lang="en-US" dirty="0" smtClean="0"/>
              <a:t>distributed </a:t>
            </a:r>
            <a:r>
              <a:rPr lang="en-US" dirty="0"/>
              <a:t>asynchronous programming via </a:t>
            </a:r>
            <a:endParaRPr lang="en-US" dirty="0" smtClean="0"/>
          </a:p>
          <a:p>
            <a:r>
              <a:rPr lang="en-US" dirty="0" smtClean="0"/>
              <a:t>the </a:t>
            </a:r>
            <a:r>
              <a:rPr lang="en-US" b="1" dirty="0"/>
              <a:t>publish/subscribe protocol</a:t>
            </a:r>
            <a:r>
              <a:rPr lang="en-US" dirty="0"/>
              <a:t> that forms the basis </a:t>
            </a:r>
            <a:endParaRPr lang="en-US" dirty="0" smtClean="0"/>
          </a:p>
          <a:p>
            <a:r>
              <a:rPr lang="en-US" dirty="0" smtClean="0"/>
              <a:t>of</a:t>
            </a:r>
            <a:r>
              <a:rPr lang="en-US" dirty="0"/>
              <a:t> </a:t>
            </a:r>
            <a:r>
              <a:rPr lang="en-US" b="1" dirty="0"/>
              <a:t>Flow API — </a:t>
            </a:r>
            <a:r>
              <a:rPr lang="en-US" dirty="0" err="1"/>
              <a:t>SubmissionPublisher</a:t>
            </a:r>
            <a:r>
              <a:rPr lang="en-US" dirty="0" smtClean="0"/>
              <a:t>, </a:t>
            </a:r>
          </a:p>
          <a:p>
            <a:r>
              <a:rPr lang="en-US" dirty="0" smtClean="0"/>
              <a:t>Flow </a:t>
            </a:r>
            <a:r>
              <a:rPr lang="en-US" dirty="0"/>
              <a:t>[Publisher, Subscriber, Subscription, </a:t>
            </a:r>
            <a:endParaRPr lang="en-US" dirty="0" smtClean="0"/>
          </a:p>
          <a:p>
            <a:r>
              <a:rPr lang="en-US" dirty="0" smtClean="0"/>
              <a:t>and </a:t>
            </a:r>
            <a:r>
              <a:rPr lang="en-US" dirty="0"/>
              <a:t>Processor]. Also Java 11 http2-client embraces </a:t>
            </a:r>
            <a:endParaRPr lang="en-US" dirty="0" smtClean="0"/>
          </a:p>
          <a:p>
            <a:r>
              <a:rPr lang="en-US" dirty="0" smtClean="0"/>
              <a:t>the </a:t>
            </a:r>
            <a:r>
              <a:rPr lang="en-US" dirty="0"/>
              <a:t>concurrency and reactive programming ideas.</a:t>
            </a:r>
          </a:p>
        </p:txBody>
      </p:sp>
      <p:pic>
        <p:nvPicPr>
          <p:cNvPr id="12" name="Picture 11"/>
          <p:cNvPicPr>
            <a:picLocks noChangeAspect="1"/>
          </p:cNvPicPr>
          <p:nvPr/>
        </p:nvPicPr>
        <p:blipFill>
          <a:blip r:embed="rId4"/>
          <a:stretch>
            <a:fillRect/>
          </a:stretch>
        </p:blipFill>
        <p:spPr>
          <a:xfrm>
            <a:off x="3901194" y="3225951"/>
            <a:ext cx="1647825" cy="3571875"/>
          </a:xfrm>
          <a:prstGeom prst="rect">
            <a:avLst/>
          </a:prstGeom>
        </p:spPr>
      </p:pic>
      <p:sp>
        <p:nvSpPr>
          <p:cNvPr id="13" name="Rectangle 1"/>
          <p:cNvSpPr>
            <a:spLocks noChangeArrowheads="1"/>
          </p:cNvSpPr>
          <p:nvPr/>
        </p:nvSpPr>
        <p:spPr bwMode="auto">
          <a:xfrm>
            <a:off x="5985832" y="1036896"/>
            <a:ext cx="555984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71717"/>
                </a:solidFill>
                <a:effectLst/>
                <a:latin typeface="IBM Plex Sans"/>
              </a:rPr>
              <a:t>The </a:t>
            </a:r>
            <a:r>
              <a:rPr kumimoji="0" lang="en-US" altLang="en-US" sz="10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java.net.http</a:t>
            </a:r>
            <a:r>
              <a:rPr kumimoji="0" lang="en-US" altLang="en-US" sz="1200" b="0" i="0" u="none" strike="noStrike" cap="none" normalizeH="0" baseline="0" dirty="0" smtClean="0">
                <a:ln>
                  <a:noFill/>
                </a:ln>
                <a:solidFill>
                  <a:srgbClr val="171717"/>
                </a:solidFill>
                <a:effectLst/>
                <a:latin typeface="IBM Plex Sans"/>
              </a:rPr>
              <a:t> module also contains a client for </a:t>
            </a:r>
            <a:r>
              <a:rPr kumimoji="0" lang="en-US" altLang="en-US" sz="1200" b="0" i="0" u="none" strike="noStrike" cap="none" normalizeH="0" baseline="0" dirty="0" err="1" smtClean="0">
                <a:ln>
                  <a:noFill/>
                </a:ln>
                <a:solidFill>
                  <a:srgbClr val="171717"/>
                </a:solidFill>
                <a:effectLst/>
                <a:latin typeface="IBM Plex Sans"/>
              </a:rPr>
              <a:t>WebSocket</a:t>
            </a:r>
            <a:r>
              <a:rPr kumimoji="0" lang="en-US" altLang="en-US" sz="1200" b="0" i="0" u="none" strike="noStrike" cap="none" normalizeH="0" baseline="0" dirty="0" smtClean="0">
                <a:ln>
                  <a:noFill/>
                </a:ln>
                <a:solidFill>
                  <a:srgbClr val="171717"/>
                </a:solidFill>
                <a:effectLst/>
                <a:latin typeface="IBM Plex Sans"/>
              </a:rPr>
              <a:t> communication</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47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0392648" cy="646331"/>
          </a:xfrm>
          <a:prstGeom prst="rect">
            <a:avLst/>
          </a:prstGeom>
        </p:spPr>
        <p:txBody>
          <a:bodyPr wrap="square">
            <a:spAutoFit/>
          </a:bodyPr>
          <a:lstStyle/>
          <a:p>
            <a:pPr lvl="1"/>
            <a:r>
              <a:rPr lang="en-US" sz="3600" dirty="0" smtClean="0">
                <a:solidFill>
                  <a:schemeClr val="accent6">
                    <a:lumMod val="50000"/>
                  </a:schemeClr>
                </a:solidFill>
              </a:rPr>
              <a:t>Advanced </a:t>
            </a:r>
            <a:r>
              <a:rPr lang="en-US" sz="3600" dirty="0">
                <a:solidFill>
                  <a:schemeClr val="accent6">
                    <a:lumMod val="50000"/>
                  </a:schemeClr>
                </a:solidFill>
              </a:rPr>
              <a:t>HttpClient Features -  </a:t>
            </a:r>
            <a:r>
              <a:rPr lang="en-US" sz="3600" dirty="0" smtClean="0">
                <a:solidFill>
                  <a:schemeClr val="accent6">
                    <a:lumMod val="50000"/>
                  </a:schemeClr>
                </a:solidFill>
              </a:rPr>
              <a:t>HTTP/2 Server </a:t>
            </a:r>
            <a:r>
              <a:rPr lang="en-US" sz="3600" dirty="0">
                <a:solidFill>
                  <a:schemeClr val="accent6">
                    <a:lumMod val="50000"/>
                  </a:schemeClr>
                </a:solidFill>
              </a:rPr>
              <a:t>Push  </a:t>
            </a:r>
            <a:endParaRPr lang="en-US" sz="3600" i="1" dirty="0">
              <a:solidFill>
                <a:srgbClr val="00B050"/>
              </a:solidFill>
            </a:endParaRPr>
          </a:p>
        </p:txBody>
      </p:sp>
      <p:sp>
        <p:nvSpPr>
          <p:cNvPr id="2" name="Rectangle 1"/>
          <p:cNvSpPr/>
          <p:nvPr/>
        </p:nvSpPr>
        <p:spPr>
          <a:xfrm>
            <a:off x="184731" y="918716"/>
            <a:ext cx="1723549" cy="369332"/>
          </a:xfrm>
          <a:prstGeom prst="rect">
            <a:avLst/>
          </a:prstGeom>
        </p:spPr>
        <p:txBody>
          <a:bodyPr wrap="none">
            <a:spAutoFit/>
          </a:bodyPr>
          <a:lstStyle/>
          <a:p>
            <a:r>
              <a:rPr lang="en-US" b="1" dirty="0">
                <a:solidFill>
                  <a:srgbClr val="404040"/>
                </a:solidFill>
                <a:latin typeface="Gotham-Bold"/>
              </a:rPr>
              <a:t>Push Promise</a:t>
            </a:r>
            <a:endParaRPr lang="en-US" dirty="0"/>
          </a:p>
        </p:txBody>
      </p:sp>
      <p:pic>
        <p:nvPicPr>
          <p:cNvPr id="5" name="Picture 4"/>
          <p:cNvPicPr>
            <a:picLocks noChangeAspect="1"/>
          </p:cNvPicPr>
          <p:nvPr/>
        </p:nvPicPr>
        <p:blipFill>
          <a:blip r:embed="rId3"/>
          <a:stretch>
            <a:fillRect/>
          </a:stretch>
        </p:blipFill>
        <p:spPr>
          <a:xfrm>
            <a:off x="609649" y="2897734"/>
            <a:ext cx="4371947" cy="2544599"/>
          </a:xfrm>
          <a:prstGeom prst="rect">
            <a:avLst/>
          </a:prstGeom>
        </p:spPr>
      </p:pic>
      <p:sp>
        <p:nvSpPr>
          <p:cNvPr id="7" name="Rectangle 6"/>
          <p:cNvSpPr/>
          <p:nvPr/>
        </p:nvSpPr>
        <p:spPr>
          <a:xfrm>
            <a:off x="92365" y="1373646"/>
            <a:ext cx="6096000" cy="1292662"/>
          </a:xfrm>
          <a:prstGeom prst="rect">
            <a:avLst/>
          </a:prstGeom>
        </p:spPr>
        <p:txBody>
          <a:bodyPr>
            <a:spAutoFit/>
          </a:bodyPr>
          <a:lstStyle/>
          <a:p>
            <a:r>
              <a:rPr lang="en-US" sz="2400" dirty="0" err="1">
                <a:solidFill>
                  <a:srgbClr val="00B0F0"/>
                </a:solidFill>
                <a:latin typeface="Gotham-Light"/>
              </a:rPr>
              <a:t>PushPromiseHandler</a:t>
            </a:r>
            <a:endParaRPr lang="en-US" sz="2400" dirty="0">
              <a:solidFill>
                <a:srgbClr val="00B0F0"/>
              </a:solidFill>
              <a:latin typeface="Gotham-Light"/>
            </a:endParaRPr>
          </a:p>
          <a:p>
            <a:r>
              <a:rPr lang="en-US" dirty="0">
                <a:solidFill>
                  <a:srgbClr val="404040"/>
                </a:solidFill>
                <a:latin typeface="RobotoMono-Regular"/>
              </a:rPr>
              <a:t>HttpClient::</a:t>
            </a:r>
            <a:r>
              <a:rPr lang="en-US" dirty="0" err="1">
                <a:solidFill>
                  <a:srgbClr val="404040"/>
                </a:solidFill>
                <a:latin typeface="RobotoMono-Regular"/>
              </a:rPr>
              <a:t>sendAsync</a:t>
            </a:r>
            <a:r>
              <a:rPr lang="en-US" dirty="0">
                <a:solidFill>
                  <a:srgbClr val="404040"/>
                </a:solidFill>
                <a:latin typeface="RobotoMono-Regular"/>
              </a:rPr>
              <a:t>(</a:t>
            </a:r>
            <a:r>
              <a:rPr lang="en-US" dirty="0" err="1">
                <a:solidFill>
                  <a:srgbClr val="404040"/>
                </a:solidFill>
                <a:latin typeface="RobotoMono-Regular"/>
              </a:rPr>
              <a:t>HttpRequest</a:t>
            </a:r>
            <a:r>
              <a:rPr lang="en-US" dirty="0">
                <a:solidFill>
                  <a:srgbClr val="404040"/>
                </a:solidFill>
                <a:latin typeface="RobotoMono-Regular"/>
              </a:rPr>
              <a:t> request,</a:t>
            </a:r>
          </a:p>
          <a:p>
            <a:r>
              <a:rPr lang="en-US" dirty="0">
                <a:solidFill>
                  <a:srgbClr val="404040"/>
                </a:solidFill>
                <a:latin typeface="RobotoMono-Regular"/>
              </a:rPr>
              <a:t>BodyHandler </a:t>
            </a:r>
            <a:r>
              <a:rPr lang="en-US" dirty="0" err="1">
                <a:solidFill>
                  <a:srgbClr val="404040"/>
                </a:solidFill>
                <a:latin typeface="RobotoMono-Regular"/>
              </a:rPr>
              <a:t>bodyHandler</a:t>
            </a:r>
            <a:r>
              <a:rPr lang="en-US" dirty="0">
                <a:solidFill>
                  <a:srgbClr val="404040"/>
                </a:solidFill>
                <a:latin typeface="RobotoMono-Regular"/>
              </a:rPr>
              <a:t>,</a:t>
            </a:r>
          </a:p>
          <a:p>
            <a:r>
              <a:rPr lang="en-US" dirty="0" err="1">
                <a:solidFill>
                  <a:srgbClr val="404040"/>
                </a:solidFill>
                <a:latin typeface="RobotoMono-Regular"/>
              </a:rPr>
              <a:t>PushPromiseHandler</a:t>
            </a:r>
            <a:r>
              <a:rPr lang="en-US" dirty="0">
                <a:solidFill>
                  <a:srgbClr val="404040"/>
                </a:solidFill>
                <a:latin typeface="RobotoMono-Regular"/>
              </a:rPr>
              <a:t> </a:t>
            </a:r>
            <a:r>
              <a:rPr lang="en-US" dirty="0" err="1">
                <a:solidFill>
                  <a:srgbClr val="404040"/>
                </a:solidFill>
                <a:latin typeface="RobotoMono-Regular"/>
              </a:rPr>
              <a:t>pushHandler</a:t>
            </a:r>
            <a:r>
              <a:rPr lang="en-US" dirty="0">
                <a:solidFill>
                  <a:srgbClr val="404040"/>
                </a:solidFill>
                <a:latin typeface="RobotoMono-Regular"/>
              </a:rPr>
              <a:t>)</a:t>
            </a:r>
            <a:endParaRPr lang="en-US" dirty="0"/>
          </a:p>
        </p:txBody>
      </p:sp>
      <p:sp>
        <p:nvSpPr>
          <p:cNvPr id="9" name="Rectangle 8"/>
          <p:cNvSpPr/>
          <p:nvPr/>
        </p:nvSpPr>
        <p:spPr>
          <a:xfrm>
            <a:off x="184731" y="5764659"/>
            <a:ext cx="11506200" cy="923330"/>
          </a:xfrm>
          <a:prstGeom prst="rect">
            <a:avLst/>
          </a:prstGeom>
        </p:spPr>
        <p:txBody>
          <a:bodyPr wrap="square">
            <a:spAutoFit/>
          </a:bodyPr>
          <a:lstStyle/>
          <a:p>
            <a:r>
              <a:rPr lang="en-US" dirty="0" err="1"/>
              <a:t>var</a:t>
            </a:r>
            <a:r>
              <a:rPr lang="en-US" dirty="0"/>
              <a:t> </a:t>
            </a:r>
            <a:r>
              <a:rPr lang="en-US" dirty="0" err="1"/>
              <a:t>resultMap</a:t>
            </a:r>
            <a:r>
              <a:rPr lang="en-US" dirty="0"/>
              <a:t> = new </a:t>
            </a:r>
            <a:r>
              <a:rPr lang="en-US" dirty="0" err="1"/>
              <a:t>ConcurrentHashMap</a:t>
            </a:r>
            <a:r>
              <a:rPr lang="en-US" dirty="0"/>
              <a:t>&lt;</a:t>
            </a:r>
            <a:r>
              <a:rPr lang="en-US" dirty="0" err="1"/>
              <a:t>HttpRequest</a:t>
            </a:r>
            <a:r>
              <a:rPr lang="en-US" dirty="0" smtClean="0"/>
              <a:t>, </a:t>
            </a:r>
            <a:r>
              <a:rPr lang="en-US" dirty="0" err="1" smtClean="0"/>
              <a:t>CompletableFuture</a:t>
            </a:r>
            <a:r>
              <a:rPr lang="en-US" dirty="0" smtClean="0"/>
              <a:t>&lt;</a:t>
            </a:r>
            <a:r>
              <a:rPr lang="en-US" dirty="0" err="1" smtClean="0"/>
              <a:t>HttpResponse</a:t>
            </a:r>
            <a:r>
              <a:rPr lang="en-US" dirty="0" smtClean="0"/>
              <a:t>&lt;String</a:t>
            </a:r>
            <a:r>
              <a:rPr lang="en-US" dirty="0"/>
              <a:t>&gt;&gt;&gt;();</a:t>
            </a:r>
          </a:p>
          <a:p>
            <a:r>
              <a:rPr lang="en-US" dirty="0" err="1"/>
              <a:t>PushPromiseHandler</a:t>
            </a:r>
            <a:r>
              <a:rPr lang="en-US" dirty="0"/>
              <a:t>&lt;String&gt; </a:t>
            </a:r>
            <a:r>
              <a:rPr lang="en-US" dirty="0" err="1"/>
              <a:t>pph</a:t>
            </a:r>
            <a:r>
              <a:rPr lang="en-US" dirty="0"/>
              <a:t> </a:t>
            </a:r>
            <a:r>
              <a:rPr lang="en-US" dirty="0" smtClean="0"/>
              <a:t>= </a:t>
            </a:r>
            <a:r>
              <a:rPr lang="en-US" dirty="0" err="1" smtClean="0"/>
              <a:t>PushPromiseHandler.of</a:t>
            </a:r>
            <a:r>
              <a:rPr lang="en-US" dirty="0" smtClean="0"/>
              <a:t>(</a:t>
            </a:r>
            <a:r>
              <a:rPr lang="en-US" dirty="0" err="1" smtClean="0"/>
              <a:t>pushPromise</a:t>
            </a:r>
            <a:r>
              <a:rPr lang="en-US" dirty="0" smtClean="0"/>
              <a:t> -&gt; </a:t>
            </a:r>
            <a:r>
              <a:rPr lang="en-US" dirty="0" err="1" smtClean="0"/>
              <a:t>BodyHandlers.ofString</a:t>
            </a:r>
            <a:r>
              <a:rPr lang="en-US" dirty="0"/>
              <a:t>(), </a:t>
            </a:r>
            <a:r>
              <a:rPr lang="en-US" dirty="0" err="1"/>
              <a:t>resultMap</a:t>
            </a:r>
            <a:r>
              <a:rPr lang="en-US" dirty="0" smtClean="0"/>
              <a:t>);</a:t>
            </a:r>
          </a:p>
          <a:p>
            <a:r>
              <a:rPr lang="en-US" dirty="0" err="1"/>
              <a:t>client.sendAsync</a:t>
            </a:r>
            <a:r>
              <a:rPr lang="en-US" dirty="0"/>
              <a:t>(request, </a:t>
            </a:r>
            <a:r>
              <a:rPr lang="en-US" dirty="0" err="1"/>
              <a:t>BodyHandlers.</a:t>
            </a:r>
            <a:r>
              <a:rPr lang="en-US" i="1" dirty="0" err="1"/>
              <a:t>ofByteArray</a:t>
            </a:r>
            <a:r>
              <a:rPr lang="en-US" i="1" dirty="0"/>
              <a:t>(), </a:t>
            </a:r>
            <a:r>
              <a:rPr lang="en-US" i="1" dirty="0" err="1"/>
              <a:t>pph</a:t>
            </a:r>
            <a:r>
              <a:rPr lang="en-US" i="1" dirty="0"/>
              <a:t>)</a:t>
            </a:r>
            <a:endParaRPr lang="en-US" dirty="0">
              <a:solidFill>
                <a:srgbClr val="00B050"/>
              </a:solidFill>
            </a:endParaRPr>
          </a:p>
        </p:txBody>
      </p:sp>
      <p:sp>
        <p:nvSpPr>
          <p:cNvPr id="11" name="Rectangle 10"/>
          <p:cNvSpPr/>
          <p:nvPr/>
        </p:nvSpPr>
        <p:spPr>
          <a:xfrm>
            <a:off x="5249352" y="979026"/>
            <a:ext cx="6942648" cy="830997"/>
          </a:xfrm>
          <a:prstGeom prst="rect">
            <a:avLst/>
          </a:prstGeom>
        </p:spPr>
        <p:txBody>
          <a:bodyPr wrap="square">
            <a:spAutoFit/>
          </a:bodyPr>
          <a:lstStyle/>
          <a:p>
            <a:r>
              <a:rPr lang="en-US" sz="1600" b="1" dirty="0"/>
              <a:t>HTTP/2 Server Push</a:t>
            </a:r>
            <a:r>
              <a:rPr lang="en-US" sz="1600" dirty="0"/>
              <a:t> allows an </a:t>
            </a:r>
            <a:r>
              <a:rPr lang="en-US" sz="1600" dirty="0">
                <a:hlinkClick r:id="rId4" tooltip="HTTP/2"/>
              </a:rPr>
              <a:t>HTTP/2</a:t>
            </a:r>
            <a:r>
              <a:rPr lang="en-US" sz="1600" dirty="0"/>
              <a:t>-compliant </a:t>
            </a:r>
            <a:r>
              <a:rPr lang="en-US" sz="1600" dirty="0" smtClean="0"/>
              <a:t>servers (Tomcat, Jetty, Node.js, Nginx, </a:t>
            </a:r>
            <a:r>
              <a:rPr lang="en-US" sz="1600" dirty="0" err="1" smtClean="0"/>
              <a:t>Wildfly</a:t>
            </a:r>
            <a:r>
              <a:rPr lang="en-US" sz="1600" dirty="0" smtClean="0"/>
              <a:t>, .. ) </a:t>
            </a:r>
            <a:r>
              <a:rPr lang="en-US" sz="1600" dirty="0"/>
              <a:t>to send resources to a HTTP/2-compliant client before the client requests them. </a:t>
            </a:r>
            <a:r>
              <a:rPr lang="en-US" sz="1600" dirty="0" smtClean="0"/>
              <a:t> Old way was: </a:t>
            </a:r>
            <a:r>
              <a:rPr lang="en-US" sz="1600" u="sng" dirty="0" smtClean="0">
                <a:hlinkClick r:id="rId5"/>
              </a:rPr>
              <a:t>preloading </a:t>
            </a:r>
            <a:r>
              <a:rPr lang="en-US" sz="1600" u="sng" dirty="0">
                <a:hlinkClick r:id="rId5"/>
              </a:rPr>
              <a:t>of</a:t>
            </a:r>
            <a:r>
              <a:rPr lang="en-US" sz="1600" dirty="0"/>
              <a:t> resources </a:t>
            </a:r>
          </a:p>
        </p:txBody>
      </p:sp>
      <p:sp>
        <p:nvSpPr>
          <p:cNvPr id="12" name="Rectangle 11"/>
          <p:cNvSpPr/>
          <p:nvPr/>
        </p:nvSpPr>
        <p:spPr>
          <a:xfrm>
            <a:off x="6362468" y="1988828"/>
            <a:ext cx="5154360" cy="369332"/>
          </a:xfrm>
          <a:prstGeom prst="rect">
            <a:avLst/>
          </a:prstGeom>
        </p:spPr>
        <p:txBody>
          <a:bodyPr wrap="none">
            <a:spAutoFit/>
          </a:bodyPr>
          <a:lstStyle/>
          <a:p>
            <a:r>
              <a:rPr lang="en-US" dirty="0" err="1" smtClean="0"/>
              <a:t>Config</a:t>
            </a:r>
            <a:r>
              <a:rPr lang="en-US" dirty="0" smtClean="0"/>
              <a:t> in Spring Boot App: </a:t>
            </a:r>
            <a:r>
              <a:rPr lang="en-US" dirty="0" smtClean="0">
                <a:solidFill>
                  <a:srgbClr val="00B050"/>
                </a:solidFill>
              </a:rPr>
              <a:t>server.http2.enabled=true</a:t>
            </a:r>
            <a:endParaRPr lang="en-US" dirty="0">
              <a:solidFill>
                <a:srgbClr val="00B050"/>
              </a:solidFill>
            </a:endParaRPr>
          </a:p>
        </p:txBody>
      </p:sp>
      <p:pic>
        <p:nvPicPr>
          <p:cNvPr id="14" name="Picture 13"/>
          <p:cNvPicPr>
            <a:picLocks noChangeAspect="1"/>
          </p:cNvPicPr>
          <p:nvPr/>
        </p:nvPicPr>
        <p:blipFill>
          <a:blip r:embed="rId6"/>
          <a:stretch>
            <a:fillRect/>
          </a:stretch>
        </p:blipFill>
        <p:spPr>
          <a:xfrm>
            <a:off x="6188365" y="2750808"/>
            <a:ext cx="5753100" cy="1419225"/>
          </a:xfrm>
          <a:prstGeom prst="rect">
            <a:avLst/>
          </a:prstGeom>
        </p:spPr>
      </p:pic>
      <p:sp>
        <p:nvSpPr>
          <p:cNvPr id="16" name="Rectangle 15"/>
          <p:cNvSpPr/>
          <p:nvPr/>
        </p:nvSpPr>
        <p:spPr>
          <a:xfrm>
            <a:off x="6096000" y="2441949"/>
            <a:ext cx="6096000" cy="307777"/>
          </a:xfrm>
          <a:prstGeom prst="rect">
            <a:avLst/>
          </a:prstGeom>
        </p:spPr>
        <p:txBody>
          <a:bodyPr>
            <a:spAutoFit/>
          </a:bodyPr>
          <a:lstStyle/>
          <a:p>
            <a:r>
              <a:rPr lang="en-US" sz="1400" dirty="0" smtClean="0">
                <a:solidFill>
                  <a:srgbClr val="222635"/>
                </a:solidFill>
                <a:latin typeface="Cambria" panose="02040503050406030204" pitchFamily="18" charset="0"/>
              </a:rPr>
              <a:t>//endpoint</a:t>
            </a:r>
            <a:r>
              <a:rPr lang="en-US" sz="1400" dirty="0">
                <a:solidFill>
                  <a:srgbClr val="222635"/>
                </a:solidFill>
                <a:latin typeface="Cambria" panose="02040503050406030204" pitchFamily="18" charset="0"/>
              </a:rPr>
              <a:t>, which would be powered by HTTP/2 Push Technology</a:t>
            </a:r>
            <a:endParaRPr lang="en-US" sz="1400" dirty="0"/>
          </a:p>
        </p:txBody>
      </p:sp>
      <p:pic>
        <p:nvPicPr>
          <p:cNvPr id="19" name="Picture 18"/>
          <p:cNvPicPr>
            <a:picLocks noChangeAspect="1"/>
          </p:cNvPicPr>
          <p:nvPr/>
        </p:nvPicPr>
        <p:blipFill>
          <a:blip r:embed="rId7"/>
          <a:stretch>
            <a:fillRect/>
          </a:stretch>
        </p:blipFill>
        <p:spPr>
          <a:xfrm>
            <a:off x="4886325" y="4917289"/>
            <a:ext cx="7305675" cy="514350"/>
          </a:xfrm>
          <a:prstGeom prst="rect">
            <a:avLst/>
          </a:prstGeom>
        </p:spPr>
      </p:pic>
      <p:sp>
        <p:nvSpPr>
          <p:cNvPr id="38" name="Rectangle 37"/>
          <p:cNvSpPr/>
          <p:nvPr/>
        </p:nvSpPr>
        <p:spPr>
          <a:xfrm>
            <a:off x="4886325" y="4609512"/>
            <a:ext cx="6096000" cy="307777"/>
          </a:xfrm>
          <a:prstGeom prst="rect">
            <a:avLst/>
          </a:prstGeom>
        </p:spPr>
        <p:txBody>
          <a:bodyPr>
            <a:spAutoFit/>
          </a:bodyPr>
          <a:lstStyle/>
          <a:p>
            <a:r>
              <a:rPr lang="en-US" sz="1400" dirty="0" smtClean="0">
                <a:solidFill>
                  <a:srgbClr val="222635"/>
                </a:solidFill>
                <a:latin typeface="Cambria" panose="02040503050406030204" pitchFamily="18" charset="0"/>
              </a:rPr>
              <a:t>//or via Servlet API</a:t>
            </a:r>
            <a:endParaRPr lang="en-US" sz="1400" dirty="0"/>
          </a:p>
        </p:txBody>
      </p:sp>
    </p:spTree>
    <p:extLst>
      <p:ext uri="{BB962C8B-B14F-4D97-AF65-F5344CB8AC3E}">
        <p14:creationId xmlns:p14="http://schemas.microsoft.com/office/powerpoint/2010/main" val="1586448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0392648" cy="646331"/>
          </a:xfrm>
          <a:prstGeom prst="rect">
            <a:avLst/>
          </a:prstGeom>
        </p:spPr>
        <p:txBody>
          <a:bodyPr wrap="square">
            <a:spAutoFit/>
          </a:bodyPr>
          <a:lstStyle/>
          <a:p>
            <a:pPr lvl="1"/>
            <a:r>
              <a:rPr lang="en-US" sz="3600" dirty="0">
                <a:solidFill>
                  <a:schemeClr val="accent6">
                    <a:lumMod val="50000"/>
                  </a:schemeClr>
                </a:solidFill>
              </a:rPr>
              <a:t>Advanced HttpClient Features - Multiple </a:t>
            </a:r>
            <a:r>
              <a:rPr lang="en-US" sz="3600" dirty="0" smtClean="0">
                <a:solidFill>
                  <a:schemeClr val="accent6">
                    <a:lumMod val="50000"/>
                  </a:schemeClr>
                </a:solidFill>
              </a:rPr>
              <a:t>Requests</a:t>
            </a:r>
            <a:endParaRPr lang="en-US" sz="3600" i="1" dirty="0">
              <a:solidFill>
                <a:srgbClr val="00B050"/>
              </a:solidFill>
            </a:endParaRPr>
          </a:p>
        </p:txBody>
      </p:sp>
      <p:sp>
        <p:nvSpPr>
          <p:cNvPr id="2" name="Rectangle 1"/>
          <p:cNvSpPr/>
          <p:nvPr/>
        </p:nvSpPr>
        <p:spPr>
          <a:xfrm rot="19674909">
            <a:off x="1165437" y="1900275"/>
            <a:ext cx="2039148" cy="369332"/>
          </a:xfrm>
          <a:prstGeom prst="rect">
            <a:avLst/>
          </a:prstGeom>
        </p:spPr>
        <p:txBody>
          <a:bodyPr wrap="none">
            <a:spAutoFit/>
          </a:bodyPr>
          <a:lstStyle/>
          <a:p>
            <a:r>
              <a:rPr lang="en-US" dirty="0" err="1">
                <a:solidFill>
                  <a:srgbClr val="00B0F0"/>
                </a:solidFill>
              </a:rPr>
              <a:t>L_MultipleRequests</a:t>
            </a:r>
            <a:endParaRPr lang="en-US" dirty="0">
              <a:solidFill>
                <a:srgbClr val="00B0F0"/>
              </a:solidFill>
            </a:endParaRPr>
          </a:p>
        </p:txBody>
      </p:sp>
    </p:spTree>
    <p:extLst>
      <p:ext uri="{BB962C8B-B14F-4D97-AF65-F5344CB8AC3E}">
        <p14:creationId xmlns:p14="http://schemas.microsoft.com/office/powerpoint/2010/main" val="355619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1366042" cy="646331"/>
          </a:xfrm>
          <a:prstGeom prst="rect">
            <a:avLst/>
          </a:prstGeom>
        </p:spPr>
        <p:txBody>
          <a:bodyPr wrap="square">
            <a:spAutoFit/>
          </a:bodyPr>
          <a:lstStyle/>
          <a:p>
            <a:pPr lvl="1"/>
            <a:r>
              <a:rPr lang="en-US" sz="3600" dirty="0" smtClean="0">
                <a:solidFill>
                  <a:schemeClr val="accent6">
                    <a:lumMod val="50000"/>
                  </a:schemeClr>
                </a:solidFill>
              </a:rPr>
              <a:t>Advanced </a:t>
            </a:r>
            <a:r>
              <a:rPr lang="en-US" sz="3600" dirty="0">
                <a:solidFill>
                  <a:schemeClr val="accent6">
                    <a:lumMod val="50000"/>
                  </a:schemeClr>
                </a:solidFill>
              </a:rPr>
              <a:t>HttpClient Features </a:t>
            </a:r>
            <a:r>
              <a:rPr lang="en-US" sz="3600" dirty="0" smtClean="0">
                <a:solidFill>
                  <a:schemeClr val="accent6">
                    <a:lumMod val="50000"/>
                  </a:schemeClr>
                </a:solidFill>
              </a:rPr>
              <a:t>– File Download/Upload</a:t>
            </a:r>
            <a:endParaRPr lang="en-US" sz="3600" dirty="0">
              <a:solidFill>
                <a:schemeClr val="accent6">
                  <a:lumMod val="50000"/>
                </a:schemeClr>
              </a:solidFill>
            </a:endParaRPr>
          </a:p>
        </p:txBody>
      </p:sp>
      <p:sp>
        <p:nvSpPr>
          <p:cNvPr id="2" name="Rectangle 1"/>
          <p:cNvSpPr/>
          <p:nvPr/>
        </p:nvSpPr>
        <p:spPr>
          <a:xfrm rot="19587610">
            <a:off x="1651870" y="2153665"/>
            <a:ext cx="2410340" cy="369332"/>
          </a:xfrm>
          <a:prstGeom prst="rect">
            <a:avLst/>
          </a:prstGeom>
        </p:spPr>
        <p:txBody>
          <a:bodyPr wrap="none">
            <a:spAutoFit/>
          </a:bodyPr>
          <a:lstStyle/>
          <a:p>
            <a:r>
              <a:rPr lang="en-US" dirty="0" err="1">
                <a:solidFill>
                  <a:srgbClr val="00B0F0"/>
                </a:solidFill>
              </a:rPr>
              <a:t>N_FileDownloadUpload</a:t>
            </a:r>
            <a:endParaRPr lang="en-US" dirty="0">
              <a:solidFill>
                <a:srgbClr val="00B0F0"/>
              </a:solidFill>
            </a:endParaRPr>
          </a:p>
        </p:txBody>
      </p:sp>
    </p:spTree>
    <p:extLst>
      <p:ext uri="{BB962C8B-B14F-4D97-AF65-F5344CB8AC3E}">
        <p14:creationId xmlns:p14="http://schemas.microsoft.com/office/powerpoint/2010/main" val="4104728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51744" y="0"/>
            <a:ext cx="7158908" cy="3876718"/>
          </a:xfrm>
          <a:prstGeom prst="rect">
            <a:avLst/>
          </a:prstGeom>
        </p:spPr>
      </p:pic>
      <p:pic>
        <p:nvPicPr>
          <p:cNvPr id="5" name="Picture 4"/>
          <p:cNvPicPr>
            <a:picLocks noChangeAspect="1"/>
          </p:cNvPicPr>
          <p:nvPr/>
        </p:nvPicPr>
        <p:blipFill>
          <a:blip r:embed="rId3"/>
          <a:stretch>
            <a:fillRect/>
          </a:stretch>
        </p:blipFill>
        <p:spPr>
          <a:xfrm>
            <a:off x="4596518" y="4123171"/>
            <a:ext cx="6068695" cy="2524967"/>
          </a:xfrm>
          <a:prstGeom prst="rect">
            <a:avLst/>
          </a:prstGeom>
        </p:spPr>
      </p:pic>
      <p:pic>
        <p:nvPicPr>
          <p:cNvPr id="6" name="Picture 5"/>
          <p:cNvPicPr>
            <a:picLocks noChangeAspect="1"/>
          </p:cNvPicPr>
          <p:nvPr/>
        </p:nvPicPr>
        <p:blipFill>
          <a:blip r:embed="rId4"/>
          <a:stretch>
            <a:fillRect/>
          </a:stretch>
        </p:blipFill>
        <p:spPr>
          <a:xfrm rot="16200000">
            <a:off x="-1126594" y="2079924"/>
            <a:ext cx="6447680" cy="2688748"/>
          </a:xfrm>
          <a:prstGeom prst="rect">
            <a:avLst/>
          </a:prstGeom>
        </p:spPr>
      </p:pic>
    </p:spTree>
    <p:extLst>
      <p:ext uri="{BB962C8B-B14F-4D97-AF65-F5344CB8AC3E}">
        <p14:creationId xmlns:p14="http://schemas.microsoft.com/office/powerpoint/2010/main" val="253930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p>
        </p:txBody>
      </p:sp>
      <p:sp>
        <p:nvSpPr>
          <p:cNvPr id="17" name="Rectangle 16"/>
          <p:cNvSpPr/>
          <p:nvPr/>
        </p:nvSpPr>
        <p:spPr>
          <a:xfrm>
            <a:off x="304800" y="5196007"/>
            <a:ext cx="11638845" cy="923330"/>
          </a:xfrm>
          <a:prstGeom prst="rect">
            <a:avLst/>
          </a:prstGeom>
        </p:spPr>
        <p:txBody>
          <a:bodyPr wrap="square">
            <a:spAutoFit/>
          </a:bodyPr>
          <a:lstStyle/>
          <a:p>
            <a:r>
              <a:rPr lang="en-US" b="1" dirty="0" smtClean="0"/>
              <a:t>References </a:t>
            </a:r>
          </a:p>
          <a:p>
            <a:r>
              <a:rPr lang="en-US" sz="1200" dirty="0">
                <a:hlinkClick r:id="rId4"/>
              </a:rPr>
              <a:t>https://</a:t>
            </a:r>
            <a:r>
              <a:rPr lang="en-US" sz="1200" dirty="0" smtClean="0">
                <a:hlinkClick r:id="rId4"/>
              </a:rPr>
              <a:t>openjdk.java.net/groups/net/httpclient/intro.html </a:t>
            </a:r>
            <a:endParaRPr lang="en-US" sz="1200" dirty="0">
              <a:hlinkClick r:id="rId4"/>
            </a:endParaRPr>
          </a:p>
          <a:p>
            <a:r>
              <a:rPr lang="en-US" sz="1200" dirty="0" smtClean="0">
                <a:hlinkClick r:id="rId4"/>
              </a:rPr>
              <a:t>https</a:t>
            </a:r>
            <a:r>
              <a:rPr lang="en-US" sz="1200" dirty="0">
                <a:hlinkClick r:id="rId4"/>
              </a:rPr>
              <a:t>://</a:t>
            </a:r>
            <a:r>
              <a:rPr lang="en-US" sz="1200" dirty="0" smtClean="0">
                <a:hlinkClick r:id="rId4"/>
              </a:rPr>
              <a:t>factoryhr.medium.com/http-2-the-difference-between-http-1-1-benefits-and-how-to-use-it-38094fa0e95b</a:t>
            </a:r>
            <a:endParaRPr lang="en-US" sz="1200" dirty="0" smtClean="0"/>
          </a:p>
          <a:p>
            <a:r>
              <a:rPr lang="en-US" sz="1200" dirty="0">
                <a:hlinkClick r:id="rId5"/>
              </a:rPr>
              <a:t>https://developer.ibm.com/languages/java/tutorials/java-theory-and-practice-3</a:t>
            </a:r>
            <a:r>
              <a:rPr lang="en-US" sz="1200" smtClean="0">
                <a:hlinkClick r:id="rId5"/>
              </a:rPr>
              <a:t>/</a:t>
            </a:r>
            <a:r>
              <a:rPr lang="en-US" sz="1200" smtClean="0"/>
              <a:t> </a:t>
            </a:r>
            <a:endParaRPr lang="en-US" dirty="0"/>
          </a:p>
        </p:txBody>
      </p:sp>
    </p:spTree>
    <p:extLst>
      <p:ext uri="{BB962C8B-B14F-4D97-AF65-F5344CB8AC3E}">
        <p14:creationId xmlns:p14="http://schemas.microsoft.com/office/powerpoint/2010/main" val="3402780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770036" cy="646331"/>
          </a:xfrm>
          <a:prstGeom prst="rect">
            <a:avLst/>
          </a:prstGeom>
        </p:spPr>
        <p:txBody>
          <a:bodyPr wrap="none">
            <a:spAutoFit/>
          </a:bodyPr>
          <a:lstStyle/>
          <a:p>
            <a:r>
              <a:rPr lang="en-US" sz="3600" b="1" i="1" dirty="0" smtClean="0">
                <a:solidFill>
                  <a:srgbClr val="00B050"/>
                </a:solidFill>
              </a:rPr>
              <a:t>Agenda </a:t>
            </a:r>
            <a:endParaRPr lang="en-US" sz="3600" b="1" i="1" dirty="0">
              <a:solidFill>
                <a:srgbClr val="00B050"/>
              </a:solidFill>
            </a:endParaRPr>
          </a:p>
        </p:txBody>
      </p:sp>
      <p:sp>
        <p:nvSpPr>
          <p:cNvPr id="31" name="TextBox 30"/>
          <p:cNvSpPr txBox="1"/>
          <p:nvPr/>
        </p:nvSpPr>
        <p:spPr>
          <a:xfrm>
            <a:off x="776798" y="1274400"/>
            <a:ext cx="10224163"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accent6">
                    <a:lumMod val="50000"/>
                  </a:schemeClr>
                </a:solidFill>
              </a:rPr>
              <a:t> Java HTTP Client Libraries   </a:t>
            </a:r>
          </a:p>
          <a:p>
            <a:pPr marL="285750" indent="-285750">
              <a:buFont typeface="Wingdings" panose="05000000000000000000" pitchFamily="2" charset="2"/>
              <a:buChar char="q"/>
            </a:pPr>
            <a:r>
              <a:rPr lang="en-US" sz="2400" dirty="0" smtClean="0">
                <a:solidFill>
                  <a:schemeClr val="accent6">
                    <a:lumMod val="50000"/>
                  </a:schemeClr>
                </a:solidFill>
              </a:rPr>
              <a:t> </a:t>
            </a:r>
            <a:r>
              <a:rPr lang="en-US" sz="2400" dirty="0">
                <a:solidFill>
                  <a:schemeClr val="accent6">
                    <a:lumMod val="50000"/>
                  </a:schemeClr>
                </a:solidFill>
              </a:rPr>
              <a:t>Java </a:t>
            </a:r>
            <a:r>
              <a:rPr lang="en-US" sz="2400" dirty="0" smtClean="0">
                <a:solidFill>
                  <a:schemeClr val="accent6">
                    <a:lumMod val="50000"/>
                  </a:schemeClr>
                </a:solidFill>
              </a:rPr>
              <a:t>HttpURLConnection</a:t>
            </a:r>
          </a:p>
          <a:p>
            <a:pPr marL="285750" indent="-285750">
              <a:buFont typeface="Wingdings" panose="05000000000000000000" pitchFamily="2" charset="2"/>
              <a:buChar char="q"/>
            </a:pPr>
            <a:r>
              <a:rPr lang="en-US" sz="2400" dirty="0" smtClean="0">
                <a:solidFill>
                  <a:schemeClr val="accent6">
                    <a:lumMod val="50000"/>
                  </a:schemeClr>
                </a:solidFill>
              </a:rPr>
              <a:t> Introducing </a:t>
            </a:r>
            <a:r>
              <a:rPr lang="en-US" sz="2400" dirty="0">
                <a:solidFill>
                  <a:schemeClr val="accent6">
                    <a:lumMod val="50000"/>
                  </a:schemeClr>
                </a:solidFill>
              </a:rPr>
              <a:t>HttpClient </a:t>
            </a:r>
          </a:p>
          <a:p>
            <a:pPr marL="285750" indent="-285750">
              <a:buFont typeface="Wingdings" panose="05000000000000000000" pitchFamily="2" charset="2"/>
              <a:buChar char="q"/>
            </a:pPr>
            <a:r>
              <a:rPr lang="en-US" sz="2400" dirty="0">
                <a:solidFill>
                  <a:schemeClr val="accent6">
                    <a:lumMod val="50000"/>
                  </a:schemeClr>
                </a:solidFill>
              </a:rPr>
              <a:t> BodyHandler, Synch-</a:t>
            </a:r>
            <a:r>
              <a:rPr lang="en-US" sz="2400" dirty="0" err="1">
                <a:solidFill>
                  <a:schemeClr val="accent6">
                    <a:lumMod val="50000"/>
                  </a:schemeClr>
                </a:solidFill>
              </a:rPr>
              <a:t>Async</a:t>
            </a:r>
            <a:r>
              <a:rPr lang="en-US" sz="2400" dirty="0">
                <a:solidFill>
                  <a:schemeClr val="accent6">
                    <a:lumMod val="50000"/>
                  </a:schemeClr>
                </a:solidFill>
              </a:rPr>
              <a:t> </a:t>
            </a:r>
            <a:r>
              <a:rPr lang="en-US" sz="2400" dirty="0" smtClean="0">
                <a:solidFill>
                  <a:schemeClr val="accent6">
                    <a:lumMod val="50000"/>
                  </a:schemeClr>
                </a:solidFill>
              </a:rPr>
              <a:t>Requests</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HttpClient Configuration</a:t>
            </a:r>
          </a:p>
          <a:p>
            <a:pPr marL="285750" indent="-285750">
              <a:buFont typeface="Wingdings" panose="05000000000000000000" pitchFamily="2" charset="2"/>
              <a:buChar char="q"/>
            </a:pPr>
            <a:r>
              <a:rPr lang="en-US" sz="2400" dirty="0">
                <a:solidFill>
                  <a:schemeClr val="accent6">
                    <a:lumMod val="50000"/>
                  </a:schemeClr>
                </a:solidFill>
              </a:rPr>
              <a:t> </a:t>
            </a:r>
            <a:r>
              <a:rPr lang="en-US" sz="2400" dirty="0" err="1">
                <a:solidFill>
                  <a:schemeClr val="accent6">
                    <a:lumMod val="50000"/>
                  </a:schemeClr>
                </a:solidFill>
              </a:rPr>
              <a:t>BodyPublisher</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Headers &amp; </a:t>
            </a:r>
            <a:r>
              <a:rPr lang="en-US" sz="2400" dirty="0" smtClean="0">
                <a:solidFill>
                  <a:schemeClr val="accent6">
                    <a:lumMod val="50000"/>
                  </a:schemeClr>
                </a:solidFill>
              </a:rPr>
              <a:t>Cookies</a:t>
            </a:r>
          </a:p>
          <a:p>
            <a:pPr marL="285750" indent="-285750">
              <a:buFont typeface="Wingdings" panose="05000000000000000000" pitchFamily="2" charset="2"/>
              <a:buChar char="q"/>
            </a:pPr>
            <a:r>
              <a:rPr lang="en-US" sz="2400" dirty="0">
                <a:solidFill>
                  <a:schemeClr val="accent6">
                    <a:lumMod val="50000"/>
                  </a:schemeClr>
                </a:solidFill>
              </a:rPr>
              <a:t> </a:t>
            </a:r>
            <a:r>
              <a:rPr lang="en-US" sz="2400" dirty="0" smtClean="0">
                <a:solidFill>
                  <a:schemeClr val="accent6">
                    <a:lumMod val="50000"/>
                  </a:schemeClr>
                </a:solidFill>
              </a:rPr>
              <a:t>Security (Secure connections, HTTP Basic </a:t>
            </a:r>
            <a:r>
              <a:rPr lang="en-US" sz="2400" dirty="0" err="1" smtClean="0">
                <a:solidFill>
                  <a:schemeClr val="accent6">
                    <a:lumMod val="50000"/>
                  </a:schemeClr>
                </a:solidFill>
              </a:rPr>
              <a:t>Auth</a:t>
            </a:r>
            <a:r>
              <a:rPr lang="en-US" sz="2400" dirty="0" smtClean="0">
                <a:solidFill>
                  <a:schemeClr val="accent6">
                    <a:lumMod val="50000"/>
                  </a:schemeClr>
                </a:solidFill>
              </a:rPr>
              <a:t>) </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Advanced HttpClient </a:t>
            </a:r>
            <a:r>
              <a:rPr lang="en-US" sz="2400" dirty="0" smtClean="0">
                <a:solidFill>
                  <a:schemeClr val="accent6">
                    <a:lumMod val="50000"/>
                  </a:schemeClr>
                </a:solidFill>
              </a:rPr>
              <a:t>Features</a:t>
            </a:r>
          </a:p>
          <a:p>
            <a:pPr marL="800100" lvl="1" indent="-342900">
              <a:buFontTx/>
              <a:buChar char="-"/>
            </a:pPr>
            <a:r>
              <a:rPr lang="en-US" sz="2400" dirty="0" smtClean="0">
                <a:solidFill>
                  <a:schemeClr val="accent6">
                    <a:lumMod val="50000"/>
                  </a:schemeClr>
                </a:solidFill>
              </a:rPr>
              <a:t>Multiple Requests</a:t>
            </a:r>
          </a:p>
          <a:p>
            <a:pPr marL="800100" lvl="1" indent="-342900">
              <a:buFontTx/>
              <a:buChar char="-"/>
            </a:pPr>
            <a:r>
              <a:rPr lang="en-US" sz="2400" dirty="0" err="1" smtClean="0">
                <a:solidFill>
                  <a:schemeClr val="accent6">
                    <a:lumMod val="50000"/>
                  </a:schemeClr>
                </a:solidFill>
              </a:rPr>
              <a:t>WebSocket</a:t>
            </a:r>
            <a:endParaRPr lang="en-US" sz="2400" dirty="0" smtClean="0">
              <a:solidFill>
                <a:schemeClr val="accent6">
                  <a:lumMod val="50000"/>
                </a:schemeClr>
              </a:solidFill>
            </a:endParaRPr>
          </a:p>
          <a:p>
            <a:pPr marL="800100" lvl="1" indent="-342900">
              <a:buFontTx/>
              <a:buChar char="-"/>
            </a:pPr>
            <a:r>
              <a:rPr lang="en-US" sz="2400" dirty="0" smtClean="0">
                <a:solidFill>
                  <a:schemeClr val="accent6">
                    <a:lumMod val="50000"/>
                  </a:schemeClr>
                </a:solidFill>
              </a:rPr>
              <a:t>File Download, Upload</a:t>
            </a:r>
          </a:p>
          <a:p>
            <a:pPr marL="800100" lvl="1" indent="-342900">
              <a:buFontTx/>
              <a:buChar char="-"/>
            </a:pPr>
            <a:r>
              <a:rPr lang="en-US" sz="2400" dirty="0" smtClean="0">
                <a:solidFill>
                  <a:schemeClr val="accent6">
                    <a:lumMod val="50000"/>
                  </a:schemeClr>
                </a:solidFill>
              </a:rPr>
              <a:t>HTTP/2 Server Push  </a:t>
            </a:r>
            <a:endParaRPr lang="en-US" dirty="0"/>
          </a:p>
        </p:txBody>
      </p:sp>
      <p:sp>
        <p:nvSpPr>
          <p:cNvPr id="23" name="Rectangle 22"/>
          <p:cNvSpPr/>
          <p:nvPr/>
        </p:nvSpPr>
        <p:spPr>
          <a:xfrm>
            <a:off x="7207094" y="1042592"/>
            <a:ext cx="4222905" cy="2031325"/>
          </a:xfrm>
          <a:prstGeom prst="rect">
            <a:avLst/>
          </a:prstGeom>
        </p:spPr>
        <p:txBody>
          <a:bodyPr wrap="square">
            <a:spAutoFit/>
          </a:bodyPr>
          <a:lstStyle/>
          <a:p>
            <a:r>
              <a:rPr lang="en-US" dirty="0"/>
              <a:t> </a:t>
            </a:r>
            <a:r>
              <a:rPr lang="en-US" dirty="0" smtClean="0"/>
              <a:t>HTTP  2  is still </a:t>
            </a:r>
            <a:r>
              <a:rPr lang="en-US" dirty="0"/>
              <a:t>like HTTP 1.1  a. request, response based, b. GET/POS/DELETE, … methods  </a:t>
            </a:r>
          </a:p>
          <a:p>
            <a:endParaRPr lang="en-US" dirty="0"/>
          </a:p>
          <a:p>
            <a:r>
              <a:rPr lang="en-US" dirty="0"/>
              <a:t>Difference:  HTTP 2.0 – a. Binary protocol,  Mandatory TLS,  Multiplexing over single TCP conn. (streams), Server push capability </a:t>
            </a:r>
          </a:p>
        </p:txBody>
      </p:sp>
    </p:spTree>
    <p:extLst>
      <p:ext uri="{BB962C8B-B14F-4D97-AF65-F5344CB8AC3E}">
        <p14:creationId xmlns:p14="http://schemas.microsoft.com/office/powerpoint/2010/main" val="529165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501495" y="156752"/>
            <a:ext cx="5447022" cy="646331"/>
          </a:xfrm>
          <a:prstGeom prst="rect">
            <a:avLst/>
          </a:prstGeom>
        </p:spPr>
        <p:txBody>
          <a:bodyPr wrap="square">
            <a:spAutoFit/>
          </a:bodyPr>
          <a:lstStyle/>
          <a:p>
            <a:r>
              <a:rPr lang="en-US" sz="3600" dirty="0" smtClean="0">
                <a:solidFill>
                  <a:schemeClr val="accent6">
                    <a:lumMod val="50000"/>
                  </a:schemeClr>
                </a:solidFill>
              </a:rPr>
              <a:t>Java Http Client  Libraries </a:t>
            </a:r>
            <a:endParaRPr lang="en-US" sz="3600" dirty="0">
              <a:solidFill>
                <a:schemeClr val="accent6">
                  <a:lumMod val="50000"/>
                </a:schemeClr>
              </a:solidFill>
            </a:endParaRPr>
          </a:p>
        </p:txBody>
      </p:sp>
      <p:sp>
        <p:nvSpPr>
          <p:cNvPr id="21" name="TextBox 20"/>
          <p:cNvSpPr txBox="1"/>
          <p:nvPr/>
        </p:nvSpPr>
        <p:spPr>
          <a:xfrm>
            <a:off x="334297" y="1362018"/>
            <a:ext cx="3647768"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7030A0"/>
                </a:solidFill>
              </a:rPr>
              <a:t>Java 1.1 HttpURLConnection</a:t>
            </a:r>
          </a:p>
          <a:p>
            <a:pPr marL="285750" indent="-285750">
              <a:buFont typeface="Wingdings" panose="05000000000000000000" pitchFamily="2" charset="2"/>
              <a:buChar char="Ø"/>
            </a:pPr>
            <a:r>
              <a:rPr lang="en-US" sz="2000" dirty="0">
                <a:solidFill>
                  <a:srgbClr val="7030A0"/>
                </a:solidFill>
              </a:rPr>
              <a:t>Apache </a:t>
            </a:r>
            <a:r>
              <a:rPr lang="en-US" sz="2000" dirty="0" err="1">
                <a:solidFill>
                  <a:srgbClr val="7030A0"/>
                </a:solidFill>
              </a:rPr>
              <a:t>HttpComponents</a:t>
            </a:r>
            <a:endParaRPr lang="en-US" sz="2000" dirty="0">
              <a:solidFill>
                <a:srgbClr val="7030A0"/>
              </a:solidFill>
            </a:endParaRPr>
          </a:p>
          <a:p>
            <a:pPr marL="285750" indent="-285750">
              <a:buFont typeface="Wingdings" panose="05000000000000000000" pitchFamily="2" charset="2"/>
              <a:buChar char="Ø"/>
            </a:pPr>
            <a:r>
              <a:rPr lang="en-US" sz="2000" dirty="0">
                <a:solidFill>
                  <a:srgbClr val="7030A0"/>
                </a:solidFill>
              </a:rPr>
              <a:t>Square's </a:t>
            </a:r>
            <a:r>
              <a:rPr lang="en-US" sz="2000" dirty="0" err="1">
                <a:solidFill>
                  <a:srgbClr val="7030A0"/>
                </a:solidFill>
              </a:rPr>
              <a:t>OkHttp</a:t>
            </a:r>
            <a:endParaRPr lang="en-US" sz="2000" dirty="0">
              <a:solidFill>
                <a:srgbClr val="7030A0"/>
              </a:solidFill>
            </a:endParaRPr>
          </a:p>
          <a:p>
            <a:pPr marL="285750" indent="-285750">
              <a:buFont typeface="Wingdings" panose="05000000000000000000" pitchFamily="2" charset="2"/>
              <a:buChar char="Ø"/>
            </a:pPr>
            <a:r>
              <a:rPr lang="en-US" sz="2000" dirty="0">
                <a:solidFill>
                  <a:srgbClr val="7030A0"/>
                </a:solidFill>
              </a:rPr>
              <a:t>Retrofit built up-on </a:t>
            </a:r>
            <a:r>
              <a:rPr lang="en-US" sz="2000" dirty="0" err="1">
                <a:solidFill>
                  <a:srgbClr val="7030A0"/>
                </a:solidFill>
              </a:rPr>
              <a:t>OkHttp</a:t>
            </a:r>
            <a:endParaRPr lang="en-US" sz="2000" dirty="0">
              <a:solidFill>
                <a:srgbClr val="7030A0"/>
              </a:solidFill>
            </a:endParaRPr>
          </a:p>
          <a:p>
            <a:pPr marL="285750" indent="-285750">
              <a:buFont typeface="Wingdings" panose="05000000000000000000" pitchFamily="2" charset="2"/>
              <a:buChar char="Ø"/>
            </a:pPr>
            <a:r>
              <a:rPr lang="en-US" sz="2000" dirty="0">
                <a:solidFill>
                  <a:srgbClr val="7030A0"/>
                </a:solidFill>
              </a:rPr>
              <a:t>JAX-RS REST Client</a:t>
            </a:r>
          </a:p>
          <a:p>
            <a:pPr marL="285750" indent="-285750">
              <a:buFont typeface="Wingdings" panose="05000000000000000000" pitchFamily="2" charset="2"/>
              <a:buChar char="Ø"/>
            </a:pPr>
            <a:r>
              <a:rPr lang="en-US" sz="2000" dirty="0">
                <a:solidFill>
                  <a:srgbClr val="7030A0"/>
                </a:solidFill>
              </a:rPr>
              <a:t>Jetty Http Client</a:t>
            </a:r>
          </a:p>
          <a:p>
            <a:pPr marL="285750" indent="-285750">
              <a:buFont typeface="Wingdings" panose="05000000000000000000" pitchFamily="2" charset="2"/>
              <a:buChar char="Ø"/>
            </a:pPr>
            <a:r>
              <a:rPr lang="en-US" sz="2000" dirty="0">
                <a:solidFill>
                  <a:srgbClr val="7030A0"/>
                </a:solidFill>
              </a:rPr>
              <a:t>AHC - </a:t>
            </a:r>
            <a:r>
              <a:rPr lang="en-US" sz="2000" dirty="0" err="1">
                <a:solidFill>
                  <a:srgbClr val="7030A0"/>
                </a:solidFill>
              </a:rPr>
              <a:t>Asyn</a:t>
            </a:r>
            <a:r>
              <a:rPr lang="en-US" sz="2000" dirty="0">
                <a:solidFill>
                  <a:srgbClr val="7030A0"/>
                </a:solidFill>
              </a:rPr>
              <a:t> Http Client</a:t>
            </a:r>
          </a:p>
          <a:p>
            <a:pPr marL="285750" indent="-285750">
              <a:buFont typeface="Wingdings" panose="05000000000000000000" pitchFamily="2" charset="2"/>
              <a:buChar char="Ø"/>
            </a:pPr>
            <a:r>
              <a:rPr lang="en-US" sz="2000" dirty="0">
                <a:solidFill>
                  <a:srgbClr val="7030A0"/>
                </a:solidFill>
              </a:rPr>
              <a:t>Google HTTP Java Client</a:t>
            </a:r>
          </a:p>
          <a:p>
            <a:pPr marL="285750" indent="-285750">
              <a:buFont typeface="Wingdings" panose="05000000000000000000" pitchFamily="2" charset="2"/>
              <a:buChar char="Ø"/>
            </a:pPr>
            <a:r>
              <a:rPr lang="en-US" sz="2000" dirty="0">
                <a:solidFill>
                  <a:srgbClr val="7030A0"/>
                </a:solidFill>
              </a:rPr>
              <a:t>. . .</a:t>
            </a:r>
          </a:p>
        </p:txBody>
      </p:sp>
      <p:pic>
        <p:nvPicPr>
          <p:cNvPr id="36" name="Picture 35"/>
          <p:cNvPicPr>
            <a:picLocks noChangeAspect="1"/>
          </p:cNvPicPr>
          <p:nvPr/>
        </p:nvPicPr>
        <p:blipFill>
          <a:blip r:embed="rId2"/>
          <a:stretch>
            <a:fillRect/>
          </a:stretch>
        </p:blipFill>
        <p:spPr>
          <a:xfrm>
            <a:off x="184731" y="4645180"/>
            <a:ext cx="3580823" cy="1460652"/>
          </a:xfrm>
          <a:prstGeom prst="rect">
            <a:avLst/>
          </a:prstGeom>
        </p:spPr>
      </p:pic>
      <p:pic>
        <p:nvPicPr>
          <p:cNvPr id="2" name="Picture 1"/>
          <p:cNvPicPr>
            <a:picLocks noChangeAspect="1"/>
          </p:cNvPicPr>
          <p:nvPr/>
        </p:nvPicPr>
        <p:blipFill>
          <a:blip r:embed="rId3"/>
          <a:stretch>
            <a:fillRect/>
          </a:stretch>
        </p:blipFill>
        <p:spPr>
          <a:xfrm>
            <a:off x="4080387" y="997352"/>
            <a:ext cx="8050741" cy="5255963"/>
          </a:xfrm>
          <a:prstGeom prst="rect">
            <a:avLst/>
          </a:prstGeom>
        </p:spPr>
      </p:pic>
    </p:spTree>
    <p:extLst>
      <p:ext uri="{BB962C8B-B14F-4D97-AF65-F5344CB8AC3E}">
        <p14:creationId xmlns:p14="http://schemas.microsoft.com/office/powerpoint/2010/main" val="38798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5447022" cy="646331"/>
          </a:xfrm>
          <a:prstGeom prst="rect">
            <a:avLst/>
          </a:prstGeom>
        </p:spPr>
        <p:txBody>
          <a:bodyPr wrap="square">
            <a:spAutoFit/>
          </a:bodyPr>
          <a:lstStyle/>
          <a:p>
            <a:r>
              <a:rPr lang="en-US" sz="3600" dirty="0" smtClean="0">
                <a:solidFill>
                  <a:schemeClr val="accent6">
                    <a:lumMod val="50000"/>
                  </a:schemeClr>
                </a:solidFill>
              </a:rPr>
              <a:t>Java </a:t>
            </a:r>
            <a:r>
              <a:rPr lang="en-US" sz="3600" dirty="0">
                <a:solidFill>
                  <a:schemeClr val="accent6">
                    <a:lumMod val="50000"/>
                  </a:schemeClr>
                </a:solidFill>
              </a:rPr>
              <a:t>HttpURLConnection   </a:t>
            </a:r>
          </a:p>
        </p:txBody>
      </p:sp>
      <p:sp>
        <p:nvSpPr>
          <p:cNvPr id="21" name="TextBox 20"/>
          <p:cNvSpPr txBox="1"/>
          <p:nvPr/>
        </p:nvSpPr>
        <p:spPr>
          <a:xfrm>
            <a:off x="3106995" y="1565103"/>
            <a:ext cx="887361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Designed </a:t>
            </a:r>
            <a:r>
              <a:rPr lang="en-US" dirty="0"/>
              <a:t>for HTTP/1.1</a:t>
            </a:r>
          </a:p>
          <a:p>
            <a:pPr marL="285750" indent="-285750">
              <a:buFont typeface="Wingdings" panose="05000000000000000000" pitchFamily="2" charset="2"/>
              <a:buChar char="Ø"/>
            </a:pPr>
            <a:r>
              <a:rPr lang="en-US" dirty="0" smtClean="0"/>
              <a:t>Since </a:t>
            </a:r>
            <a:r>
              <a:rPr lang="en-US" dirty="0"/>
              <a:t>Java </a:t>
            </a:r>
            <a:r>
              <a:rPr lang="en-US" dirty="0" smtClean="0"/>
              <a:t>1.1 so </a:t>
            </a:r>
            <a:r>
              <a:rPr lang="en-US" dirty="0"/>
              <a:t>you can't use those </a:t>
            </a:r>
            <a:r>
              <a:rPr lang="en-US" dirty="0" smtClean="0"/>
              <a:t>benefits from Generics</a:t>
            </a:r>
            <a:r>
              <a:rPr lang="en-US" dirty="0"/>
              <a:t>, </a:t>
            </a:r>
            <a:r>
              <a:rPr lang="en-US" dirty="0" err="1"/>
              <a:t>Enums</a:t>
            </a:r>
            <a:r>
              <a:rPr lang="en-US" dirty="0"/>
              <a:t>, </a:t>
            </a:r>
            <a:r>
              <a:rPr lang="en-US" dirty="0" smtClean="0"/>
              <a:t>Lambdas </a:t>
            </a:r>
            <a:endParaRPr lang="en-US" dirty="0"/>
          </a:p>
          <a:p>
            <a:pPr marL="285750" indent="-285750">
              <a:buFont typeface="Wingdings" panose="05000000000000000000" pitchFamily="2" charset="2"/>
              <a:buChar char="Ø"/>
            </a:pPr>
            <a:r>
              <a:rPr lang="en-US" dirty="0" smtClean="0"/>
              <a:t>You </a:t>
            </a:r>
            <a:r>
              <a:rPr lang="en-US" dirty="0"/>
              <a:t>need to manage the edge cases, close connection </a:t>
            </a:r>
            <a:r>
              <a:rPr lang="en-US" dirty="0" err="1"/>
              <a:t>etc</a:t>
            </a:r>
            <a:endParaRPr lang="en-US" dirty="0"/>
          </a:p>
          <a:p>
            <a:pPr marL="285750" indent="-285750">
              <a:buFont typeface="Wingdings" panose="05000000000000000000" pitchFamily="2" charset="2"/>
              <a:buChar char="Ø"/>
            </a:pPr>
            <a:r>
              <a:rPr lang="en-US" dirty="0" smtClean="0"/>
              <a:t>Casting </a:t>
            </a:r>
            <a:r>
              <a:rPr lang="en-US" dirty="0" err="1" smtClean="0"/>
              <a:t>URLConnection</a:t>
            </a:r>
            <a:r>
              <a:rPr lang="en-US" dirty="0" smtClean="0"/>
              <a:t> </a:t>
            </a:r>
            <a:endParaRPr lang="en-US" dirty="0"/>
          </a:p>
          <a:p>
            <a:pPr marL="285750" indent="-285750">
              <a:buFont typeface="Wingdings" panose="05000000000000000000" pitchFamily="2" charset="2"/>
              <a:buChar char="Ø"/>
            </a:pPr>
            <a:r>
              <a:rPr lang="en-US" dirty="0" smtClean="0"/>
              <a:t>Method </a:t>
            </a:r>
            <a:r>
              <a:rPr lang="en-US" dirty="0"/>
              <a:t>names are string, e.g. GET, no ENUMs in Java 1.1.</a:t>
            </a:r>
          </a:p>
          <a:p>
            <a:pPr marL="285750" indent="-285750">
              <a:buFont typeface="Wingdings" panose="05000000000000000000" pitchFamily="2" charset="2"/>
              <a:buChar char="Ø"/>
            </a:pPr>
            <a:r>
              <a:rPr lang="en-US" dirty="0" smtClean="0"/>
              <a:t>Returns </a:t>
            </a:r>
            <a:r>
              <a:rPr lang="en-US" dirty="0"/>
              <a:t>raw input stream, need to decorate it </a:t>
            </a:r>
            <a:r>
              <a:rPr lang="en-US" dirty="0" smtClean="0"/>
              <a:t>for </a:t>
            </a:r>
            <a:r>
              <a:rPr lang="en-US" dirty="0"/>
              <a:t>readability</a:t>
            </a:r>
          </a:p>
          <a:p>
            <a:pPr marL="285750" indent="-285750">
              <a:buFont typeface="Wingdings" panose="05000000000000000000" pitchFamily="2" charset="2"/>
              <a:buChar char="Ø"/>
            </a:pPr>
            <a:r>
              <a:rPr lang="en-US" dirty="0" smtClean="0"/>
              <a:t>http </a:t>
            </a:r>
            <a:r>
              <a:rPr lang="en-US" dirty="0"/>
              <a:t>client </a:t>
            </a:r>
            <a:r>
              <a:rPr lang="en-US" dirty="0" err="1"/>
              <a:t>HttpUrlConnection</a:t>
            </a:r>
            <a:r>
              <a:rPr lang="en-US" dirty="0"/>
              <a:t> doesn't support HTTP/2.  Use </a:t>
            </a:r>
            <a:r>
              <a:rPr lang="en-US" dirty="0" err="1"/>
              <a:t>OkHttp</a:t>
            </a:r>
            <a:r>
              <a:rPr lang="en-US" dirty="0"/>
              <a:t> or Java11-http </a:t>
            </a:r>
            <a:r>
              <a:rPr lang="en-US" dirty="0" smtClean="0"/>
              <a:t>client</a:t>
            </a:r>
          </a:p>
          <a:p>
            <a:pPr marL="285750" indent="-285750">
              <a:buFont typeface="Wingdings" panose="05000000000000000000" pitchFamily="2" charset="2"/>
              <a:buChar char="Ø"/>
            </a:pPr>
            <a:r>
              <a:rPr lang="en-US" dirty="0" smtClean="0"/>
              <a:t>Before </a:t>
            </a:r>
            <a:r>
              <a:rPr lang="en-US" dirty="0"/>
              <a:t>Java </a:t>
            </a:r>
            <a:r>
              <a:rPr lang="en-US" dirty="0" smtClean="0"/>
              <a:t>11: </a:t>
            </a:r>
            <a:r>
              <a:rPr lang="en-US" dirty="0" smtClean="0">
                <a:solidFill>
                  <a:srgbClr val="7030A0"/>
                </a:solidFill>
              </a:rPr>
              <a:t>Apache </a:t>
            </a:r>
            <a:r>
              <a:rPr lang="en-US" dirty="0" err="1" smtClean="0">
                <a:solidFill>
                  <a:srgbClr val="7030A0"/>
                </a:solidFill>
              </a:rPr>
              <a:t>HttpComponents</a:t>
            </a:r>
            <a:r>
              <a:rPr lang="en-US" dirty="0" smtClean="0">
                <a:solidFill>
                  <a:srgbClr val="7030A0"/>
                </a:solidFill>
              </a:rPr>
              <a:t>, Square's </a:t>
            </a:r>
            <a:r>
              <a:rPr lang="en-US" dirty="0" err="1" smtClean="0">
                <a:solidFill>
                  <a:srgbClr val="7030A0"/>
                </a:solidFill>
              </a:rPr>
              <a:t>OkHttp</a:t>
            </a:r>
            <a:r>
              <a:rPr lang="en-US" dirty="0" smtClean="0">
                <a:solidFill>
                  <a:srgbClr val="7030A0"/>
                </a:solidFill>
              </a:rPr>
              <a:t>, JAX-RS REST </a:t>
            </a:r>
            <a:r>
              <a:rPr lang="en-US" dirty="0">
                <a:solidFill>
                  <a:srgbClr val="7030A0"/>
                </a:solidFill>
              </a:rPr>
              <a:t>Client</a:t>
            </a:r>
            <a:endParaRPr lang="en-US" sz="2000" dirty="0">
              <a:solidFill>
                <a:srgbClr val="7030A0"/>
              </a:solidFill>
            </a:endParaRPr>
          </a:p>
        </p:txBody>
      </p:sp>
      <p:sp>
        <p:nvSpPr>
          <p:cNvPr id="24" name="Rectangle 23"/>
          <p:cNvSpPr/>
          <p:nvPr/>
        </p:nvSpPr>
        <p:spPr>
          <a:xfrm>
            <a:off x="3333160" y="1066869"/>
            <a:ext cx="5447022" cy="369332"/>
          </a:xfrm>
          <a:prstGeom prst="rect">
            <a:avLst/>
          </a:prstGeom>
        </p:spPr>
        <p:txBody>
          <a:bodyPr wrap="square">
            <a:spAutoFit/>
          </a:bodyPr>
          <a:lstStyle/>
          <a:p>
            <a:r>
              <a:rPr lang="en-US" b="1" dirty="0"/>
              <a:t>What's Wrong with HttpURLConnection?</a:t>
            </a:r>
            <a:endParaRPr lang="en-US" sz="3600" b="1" i="1" dirty="0">
              <a:solidFill>
                <a:srgbClr val="00B050"/>
              </a:solidFill>
            </a:endParaRPr>
          </a:p>
        </p:txBody>
      </p:sp>
      <p:pic>
        <p:nvPicPr>
          <p:cNvPr id="5" name="Picture 4"/>
          <p:cNvPicPr>
            <a:picLocks noChangeAspect="1"/>
          </p:cNvPicPr>
          <p:nvPr/>
        </p:nvPicPr>
        <p:blipFill>
          <a:blip r:embed="rId3"/>
          <a:stretch>
            <a:fillRect/>
          </a:stretch>
        </p:blipFill>
        <p:spPr>
          <a:xfrm>
            <a:off x="290339" y="1193655"/>
            <a:ext cx="2366981" cy="2402912"/>
          </a:xfrm>
          <a:prstGeom prst="rect">
            <a:avLst/>
          </a:prstGeom>
        </p:spPr>
      </p:pic>
      <p:sp>
        <p:nvSpPr>
          <p:cNvPr id="7" name="Rectangle 6"/>
          <p:cNvSpPr/>
          <p:nvPr/>
        </p:nvSpPr>
        <p:spPr>
          <a:xfrm>
            <a:off x="322006" y="4171764"/>
            <a:ext cx="11469330" cy="2031325"/>
          </a:xfrm>
          <a:prstGeom prst="rect">
            <a:avLst/>
          </a:prstGeom>
        </p:spPr>
        <p:txBody>
          <a:bodyPr wrap="square">
            <a:spAutoFit/>
          </a:bodyPr>
          <a:lstStyle/>
          <a:p>
            <a:r>
              <a:rPr lang="en-US" sz="1400" b="1" dirty="0" smtClean="0">
                <a:solidFill>
                  <a:srgbClr val="7F0055"/>
                </a:solidFill>
                <a:latin typeface="Consolas" panose="020B0609020204030204" pitchFamily="49" charset="0"/>
              </a:rPr>
              <a:t>public</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Exception {</a:t>
            </a:r>
          </a:p>
          <a:p>
            <a:r>
              <a:rPr lang="en-US" sz="1400" dirty="0">
                <a:solidFill>
                  <a:srgbClr val="000000"/>
                </a:solidFill>
                <a:latin typeface="Consolas" panose="020B0609020204030204" pitchFamily="49" charset="0"/>
              </a:rPr>
              <a:t>URL </a:t>
            </a:r>
            <a:r>
              <a:rPr lang="en-US" sz="1400" dirty="0">
                <a:solidFill>
                  <a:srgbClr val="6A3E3E"/>
                </a:solidFill>
                <a:latin typeface="Consolas" panose="020B0609020204030204" pitchFamily="49" charset="0"/>
              </a:rPr>
              <a:t>oracle</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URL(</a:t>
            </a:r>
            <a:r>
              <a:rPr lang="en-US" sz="1400" b="1" dirty="0">
                <a:solidFill>
                  <a:srgbClr val="2A00FF"/>
                </a:solidFill>
                <a:latin typeface="Consolas" panose="020B0609020204030204" pitchFamily="49" charset="0"/>
              </a:rPr>
              <a:t>"https://docs.oracle.com/</a:t>
            </a:r>
            <a:r>
              <a:rPr lang="en-US" sz="1400" b="1" dirty="0" err="1">
                <a:solidFill>
                  <a:srgbClr val="2A00FF"/>
                </a:solidFill>
                <a:latin typeface="Consolas" panose="020B0609020204030204" pitchFamily="49" charset="0"/>
              </a:rPr>
              <a:t>javase</a:t>
            </a:r>
            <a:r>
              <a:rPr lang="en-US" sz="1400" b="1" dirty="0">
                <a:solidFill>
                  <a:srgbClr val="2A00FF"/>
                </a:solidFill>
                <a:latin typeface="Consolas" panose="020B0609020204030204" pitchFamily="49" charset="0"/>
              </a:rPr>
              <a:t>/tutorial/networking/</a:t>
            </a:r>
            <a:r>
              <a:rPr lang="en-US" sz="1400" b="1" dirty="0" err="1">
                <a:solidFill>
                  <a:srgbClr val="2A00FF"/>
                </a:solidFill>
                <a:latin typeface="Consolas" panose="020B0609020204030204" pitchFamily="49" charset="0"/>
              </a:rPr>
              <a:t>urls</a:t>
            </a:r>
            <a:r>
              <a:rPr lang="en-US" sz="1400" b="1" dirty="0">
                <a:solidFill>
                  <a:srgbClr val="2A00FF"/>
                </a:solidFill>
                <a:latin typeface="Consolas" panose="020B0609020204030204" pitchFamily="49" charset="0"/>
              </a:rPr>
              <a:t>/readingWriting.html"</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HttpURLConnection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(HttpURLConnection) </a:t>
            </a:r>
            <a:r>
              <a:rPr lang="en-US" sz="1400" dirty="0" err="1">
                <a:solidFill>
                  <a:srgbClr val="6A3E3E"/>
                </a:solidFill>
                <a:latin typeface="Consolas" panose="020B0609020204030204" pitchFamily="49" charset="0"/>
              </a:rPr>
              <a:t>oracle</a:t>
            </a:r>
            <a:r>
              <a:rPr lang="en-US" sz="1400" dirty="0" err="1">
                <a:solidFill>
                  <a:srgbClr val="000000"/>
                </a:solidFill>
                <a:latin typeface="Consolas" panose="020B0609020204030204" pitchFamily="49" charset="0"/>
              </a:rPr>
              <a:t>.openConnection</a:t>
            </a:r>
            <a:r>
              <a:rPr lang="en-US" sz="1400"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//Casting</a:t>
            </a:r>
          </a:p>
          <a:p>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.setRequestMethod</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//No ENUM</a:t>
            </a:r>
          </a:p>
          <a:p>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.setRequestProperty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"User-Agent"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"Java 1.1"</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err="1">
                <a:solidFill>
                  <a:srgbClr val="000000"/>
                </a:solidFill>
                <a:latin typeface="Consolas" panose="020B0609020204030204" pitchFamily="49" charset="0"/>
              </a:rPr>
              <a:t>BufferedReader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in</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InputStreamReader</a:t>
            </a:r>
            <a:r>
              <a:rPr lang="en-US" sz="1400" b="1" dirty="0">
                <a:solidFill>
                  <a:srgbClr val="000000"/>
                </a:solidFill>
                <a:latin typeface="Consolas" panose="020B0609020204030204" pitchFamily="49" charset="0"/>
              </a:rPr>
              <a:t>(</a:t>
            </a:r>
            <a:r>
              <a:rPr lang="en-US" sz="1400" b="1" dirty="0" err="1">
                <a:solidFill>
                  <a:srgbClr val="6A3E3E"/>
                </a:solidFill>
                <a:latin typeface="Consolas" panose="020B0609020204030204" pitchFamily="49" charset="0"/>
              </a:rPr>
              <a:t>conn</a:t>
            </a:r>
            <a:r>
              <a:rPr lang="en-US" sz="1400" b="1" dirty="0" err="1">
                <a:solidFill>
                  <a:srgbClr val="000000"/>
                </a:solidFill>
                <a:latin typeface="Consolas" panose="020B0609020204030204" pitchFamily="49" charset="0"/>
              </a:rPr>
              <a:t>.getInputStream</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//low-level</a:t>
            </a:r>
          </a:p>
          <a:p>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inputLine</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 .</a:t>
            </a:r>
            <a:endParaRPr lang="en-US" sz="1400" dirty="0"/>
          </a:p>
        </p:txBody>
      </p:sp>
      <p:sp>
        <p:nvSpPr>
          <p:cNvPr id="2" name="Rectangle 1"/>
          <p:cNvSpPr/>
          <p:nvPr/>
        </p:nvSpPr>
        <p:spPr>
          <a:xfrm rot="20450835">
            <a:off x="8257885" y="5765661"/>
            <a:ext cx="3983783" cy="369332"/>
          </a:xfrm>
          <a:prstGeom prst="rect">
            <a:avLst/>
          </a:prstGeom>
        </p:spPr>
        <p:txBody>
          <a:bodyPr wrap="none">
            <a:spAutoFit/>
          </a:bodyPr>
          <a:lstStyle/>
          <a:p>
            <a:r>
              <a:rPr lang="en-US" dirty="0">
                <a:solidFill>
                  <a:srgbClr val="00B0F0"/>
                </a:solidFill>
                <a:latin typeface="Consolas" panose="020B0609020204030204" pitchFamily="49" charset="0"/>
              </a:rPr>
              <a:t>An_Old_HttpUrlConnection.java </a:t>
            </a:r>
          </a:p>
        </p:txBody>
      </p:sp>
    </p:spTree>
    <p:extLst>
      <p:ext uri="{BB962C8B-B14F-4D97-AF65-F5344CB8AC3E}">
        <p14:creationId xmlns:p14="http://schemas.microsoft.com/office/powerpoint/2010/main" val="2661173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4778427" cy="646331"/>
          </a:xfrm>
          <a:prstGeom prst="rect">
            <a:avLst/>
          </a:prstGeom>
        </p:spPr>
        <p:txBody>
          <a:bodyPr wrap="square">
            <a:spAutoFit/>
          </a:bodyPr>
          <a:lstStyle/>
          <a:p>
            <a:r>
              <a:rPr lang="en-US" sz="3600" dirty="0" smtClean="0">
                <a:solidFill>
                  <a:schemeClr val="accent6">
                    <a:lumMod val="50000"/>
                  </a:schemeClr>
                </a:solidFill>
              </a:rPr>
              <a:t>Introducing HttpClient </a:t>
            </a:r>
            <a:endParaRPr lang="en-US" sz="3600" i="1" dirty="0">
              <a:solidFill>
                <a:srgbClr val="00B050"/>
              </a:solidFill>
            </a:endParaRPr>
          </a:p>
        </p:txBody>
      </p:sp>
      <p:sp>
        <p:nvSpPr>
          <p:cNvPr id="2" name="TextBox 1"/>
          <p:cNvSpPr txBox="1"/>
          <p:nvPr/>
        </p:nvSpPr>
        <p:spPr>
          <a:xfrm>
            <a:off x="511327" y="1022556"/>
            <a:ext cx="6243434" cy="224676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Introduced in Java 11 (easy and powerful)</a:t>
            </a:r>
          </a:p>
          <a:p>
            <a:pPr marL="342900" indent="-342900">
              <a:buFont typeface="Wingdings" panose="05000000000000000000" pitchFamily="2" charset="2"/>
              <a:buChar char="ü"/>
            </a:pPr>
            <a:r>
              <a:rPr lang="en-US" sz="2000" dirty="0"/>
              <a:t>Replaces HttpURLConnection API</a:t>
            </a:r>
          </a:p>
          <a:p>
            <a:pPr marL="342900" indent="-342900">
              <a:buFont typeface="Wingdings" panose="05000000000000000000" pitchFamily="2" charset="2"/>
              <a:buChar char="ü"/>
            </a:pPr>
            <a:r>
              <a:rPr lang="en-US" sz="2000" dirty="0"/>
              <a:t>Supports </a:t>
            </a:r>
            <a:r>
              <a:rPr lang="en-US" sz="2000" dirty="0">
                <a:solidFill>
                  <a:srgbClr val="7030A0"/>
                </a:solidFill>
              </a:rPr>
              <a:t>HTTP/2</a:t>
            </a:r>
            <a:r>
              <a:rPr lang="en-US" sz="2000" dirty="0"/>
              <a:t>, </a:t>
            </a:r>
            <a:r>
              <a:rPr lang="en-US" sz="2000" dirty="0" err="1" smtClean="0"/>
              <a:t>WebSocket</a:t>
            </a:r>
            <a:r>
              <a:rPr lang="en-US" sz="2000" dirty="0" smtClean="0"/>
              <a:t>, Server Push, etc.</a:t>
            </a:r>
            <a:endParaRPr lang="en-US" sz="2000" dirty="0"/>
          </a:p>
          <a:p>
            <a:pPr marL="342900" indent="-342900">
              <a:buFont typeface="Wingdings" panose="05000000000000000000" pitchFamily="2" charset="2"/>
              <a:buChar char="ü"/>
            </a:pPr>
            <a:r>
              <a:rPr lang="en-US" sz="2000" dirty="0"/>
              <a:t>Sync &amp; </a:t>
            </a:r>
            <a:r>
              <a:rPr lang="en-US" sz="2000" dirty="0" err="1"/>
              <a:t>async</a:t>
            </a:r>
            <a:r>
              <a:rPr lang="en-US" sz="2000" dirty="0"/>
              <a:t> methods</a:t>
            </a:r>
          </a:p>
          <a:p>
            <a:pPr marL="342900" indent="-342900">
              <a:buFont typeface="Wingdings" panose="05000000000000000000" pitchFamily="2" charset="2"/>
              <a:buChar char="ü"/>
            </a:pPr>
            <a:r>
              <a:rPr lang="en-US" sz="2000" dirty="0"/>
              <a:t>HttpClient Module – Java 9 modularity </a:t>
            </a:r>
            <a:endParaRPr lang="en-US" sz="2000" dirty="0" smtClean="0"/>
          </a:p>
          <a:p>
            <a:pPr marL="342900" indent="-342900">
              <a:buFont typeface="Wingdings" panose="05000000000000000000" pitchFamily="2" charset="2"/>
              <a:buChar char="ü"/>
            </a:pPr>
            <a:r>
              <a:rPr lang="en-US" sz="2000" dirty="0" smtClean="0">
                <a:solidFill>
                  <a:srgbClr val="FF0000"/>
                </a:solidFill>
              </a:rPr>
              <a:t>??? </a:t>
            </a:r>
            <a:endParaRPr lang="en-US" sz="2000" dirty="0">
              <a:solidFill>
                <a:srgbClr val="FF0000"/>
              </a:solidFill>
            </a:endParaRPr>
          </a:p>
          <a:p>
            <a:pPr marL="342900" indent="-342900">
              <a:buFont typeface="Wingdings" panose="05000000000000000000" pitchFamily="2" charset="2"/>
              <a:buChar char="ü"/>
            </a:pPr>
            <a:endParaRPr lang="en-US" sz="2000" dirty="0"/>
          </a:p>
        </p:txBody>
      </p:sp>
      <p:pic>
        <p:nvPicPr>
          <p:cNvPr id="5" name="Picture 4"/>
          <p:cNvPicPr>
            <a:picLocks noChangeAspect="1"/>
          </p:cNvPicPr>
          <p:nvPr/>
        </p:nvPicPr>
        <p:blipFill>
          <a:blip r:embed="rId3"/>
          <a:stretch>
            <a:fillRect/>
          </a:stretch>
        </p:blipFill>
        <p:spPr>
          <a:xfrm>
            <a:off x="5137354" y="2979448"/>
            <a:ext cx="6736521" cy="3633124"/>
          </a:xfrm>
          <a:prstGeom prst="rect">
            <a:avLst/>
          </a:prstGeom>
        </p:spPr>
      </p:pic>
      <p:pic>
        <p:nvPicPr>
          <p:cNvPr id="8" name="Picture 7"/>
          <p:cNvPicPr>
            <a:picLocks noChangeAspect="1"/>
          </p:cNvPicPr>
          <p:nvPr/>
        </p:nvPicPr>
        <p:blipFill>
          <a:blip r:embed="rId4"/>
          <a:stretch>
            <a:fillRect/>
          </a:stretch>
        </p:blipFill>
        <p:spPr>
          <a:xfrm>
            <a:off x="7237010" y="1258530"/>
            <a:ext cx="4337977" cy="1234348"/>
          </a:xfrm>
          <a:prstGeom prst="rect">
            <a:avLst/>
          </a:prstGeom>
        </p:spPr>
      </p:pic>
    </p:spTree>
    <p:extLst>
      <p:ext uri="{BB962C8B-B14F-4D97-AF65-F5344CB8AC3E}">
        <p14:creationId xmlns:p14="http://schemas.microsoft.com/office/powerpoint/2010/main" val="358038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521159" y="506746"/>
            <a:ext cx="3372416" cy="646331"/>
          </a:xfrm>
          <a:prstGeom prst="rect">
            <a:avLst/>
          </a:prstGeom>
        </p:spPr>
        <p:txBody>
          <a:bodyPr wrap="square">
            <a:spAutoFit/>
          </a:bodyPr>
          <a:lstStyle/>
          <a:p>
            <a:r>
              <a:rPr lang="en-US" sz="3600" dirty="0" smtClean="0">
                <a:solidFill>
                  <a:schemeClr val="accent6">
                    <a:lumMod val="50000"/>
                  </a:schemeClr>
                </a:solidFill>
              </a:rPr>
              <a:t>BodyHandler</a:t>
            </a:r>
            <a:endParaRPr lang="en-US" sz="3600" i="1" dirty="0">
              <a:solidFill>
                <a:srgbClr val="00B050"/>
              </a:solidFill>
            </a:endParaRPr>
          </a:p>
        </p:txBody>
      </p:sp>
      <p:sp>
        <p:nvSpPr>
          <p:cNvPr id="2" name="TextBox 1"/>
          <p:cNvSpPr txBox="1"/>
          <p:nvPr/>
        </p:nvSpPr>
        <p:spPr>
          <a:xfrm>
            <a:off x="5161960" y="427498"/>
            <a:ext cx="3932853" cy="1785104"/>
          </a:xfrm>
          <a:prstGeom prst="rect">
            <a:avLst/>
          </a:prstGeom>
          <a:noFill/>
        </p:spPr>
        <p:txBody>
          <a:bodyPr wrap="square" rtlCol="0">
            <a:spAutoFit/>
          </a:bodyPr>
          <a:lstStyle/>
          <a:p>
            <a:pPr marL="285750" indent="-285750">
              <a:buFont typeface="Wingdings" panose="05000000000000000000" pitchFamily="2" charset="2"/>
              <a:buChar char="v"/>
            </a:pPr>
            <a:r>
              <a:rPr lang="en-US" dirty="0" err="1"/>
              <a:t>ofString</a:t>
            </a:r>
            <a:r>
              <a:rPr lang="en-US" dirty="0"/>
              <a:t>() </a:t>
            </a:r>
            <a:r>
              <a:rPr lang="en-US" dirty="0" smtClean="0"/>
              <a:t>  String</a:t>
            </a:r>
          </a:p>
          <a:p>
            <a:pPr marL="285750" indent="-285750">
              <a:buFont typeface="Wingdings" panose="05000000000000000000" pitchFamily="2" charset="2"/>
              <a:buChar char="v"/>
            </a:pPr>
            <a:r>
              <a:rPr lang="en-US" dirty="0" err="1"/>
              <a:t>ofByteArray</a:t>
            </a:r>
            <a:r>
              <a:rPr lang="en-US" dirty="0" smtClean="0"/>
              <a:t>()   byte[]</a:t>
            </a:r>
          </a:p>
          <a:p>
            <a:pPr marL="285750" indent="-285750">
              <a:buFont typeface="Wingdings" panose="05000000000000000000" pitchFamily="2" charset="2"/>
              <a:buChar char="v"/>
            </a:pPr>
            <a:r>
              <a:rPr lang="en-US" dirty="0" err="1"/>
              <a:t>ofFile</a:t>
            </a:r>
            <a:r>
              <a:rPr lang="en-US" dirty="0"/>
              <a:t>(Path</a:t>
            </a:r>
            <a:r>
              <a:rPr lang="en-US" dirty="0" smtClean="0"/>
              <a:t>)   Path</a:t>
            </a:r>
          </a:p>
          <a:p>
            <a:pPr marL="285750" indent="-285750">
              <a:buFont typeface="Wingdings" panose="05000000000000000000" pitchFamily="2" charset="2"/>
              <a:buChar char="v"/>
            </a:pPr>
            <a:r>
              <a:rPr lang="en-US" dirty="0" err="1"/>
              <a:t>ofLines</a:t>
            </a:r>
            <a:r>
              <a:rPr lang="en-US" dirty="0"/>
              <a:t>() </a:t>
            </a:r>
            <a:r>
              <a:rPr lang="en-US" dirty="0" smtClean="0"/>
              <a:t>  Stream&lt;String&gt;</a:t>
            </a:r>
          </a:p>
          <a:p>
            <a:pPr marL="285750" indent="-285750">
              <a:buFont typeface="Wingdings" panose="05000000000000000000" pitchFamily="2" charset="2"/>
              <a:buChar char="v"/>
            </a:pPr>
            <a:r>
              <a:rPr lang="en-US" dirty="0"/>
              <a:t>discarding</a:t>
            </a:r>
            <a:r>
              <a:rPr lang="en-US" dirty="0" smtClean="0"/>
              <a:t>()   Void</a:t>
            </a:r>
            <a:endParaRPr lang="en-US" sz="2000" dirty="0" smtClean="0"/>
          </a:p>
          <a:p>
            <a:pPr marL="285750" indent="-285750">
              <a:buFont typeface="Wingdings" panose="05000000000000000000" pitchFamily="2" charset="2"/>
              <a:buChar char="v"/>
            </a:pPr>
            <a:endParaRPr lang="en-US" sz="2000" dirty="0"/>
          </a:p>
        </p:txBody>
      </p:sp>
      <p:sp>
        <p:nvSpPr>
          <p:cNvPr id="24" name="Rectangle 23"/>
          <p:cNvSpPr/>
          <p:nvPr/>
        </p:nvSpPr>
        <p:spPr>
          <a:xfrm>
            <a:off x="572829" y="1889436"/>
            <a:ext cx="8907977" cy="646331"/>
          </a:xfrm>
          <a:prstGeom prst="rect">
            <a:avLst/>
          </a:prstGeom>
        </p:spPr>
        <p:txBody>
          <a:bodyPr wrap="square">
            <a:spAutoFit/>
          </a:bodyPr>
          <a:lstStyle/>
          <a:p>
            <a:r>
              <a:rPr lang="en-US" sz="3600" dirty="0" smtClean="0">
                <a:solidFill>
                  <a:schemeClr val="accent6">
                    <a:lumMod val="50000"/>
                  </a:schemeClr>
                </a:solidFill>
              </a:rPr>
              <a:t>Synch-</a:t>
            </a:r>
            <a:r>
              <a:rPr lang="en-US" sz="3600" dirty="0" err="1" smtClean="0">
                <a:solidFill>
                  <a:schemeClr val="accent6">
                    <a:lumMod val="50000"/>
                  </a:schemeClr>
                </a:solidFill>
              </a:rPr>
              <a:t>Async</a:t>
            </a:r>
            <a:r>
              <a:rPr lang="en-US" sz="3600" dirty="0" smtClean="0">
                <a:solidFill>
                  <a:schemeClr val="accent6">
                    <a:lumMod val="50000"/>
                  </a:schemeClr>
                </a:solidFill>
              </a:rPr>
              <a:t> Requests  </a:t>
            </a:r>
            <a:endParaRPr lang="en-US" sz="3600" i="1" dirty="0">
              <a:solidFill>
                <a:srgbClr val="00B050"/>
              </a:solidFill>
            </a:endParaRPr>
          </a:p>
        </p:txBody>
      </p:sp>
      <p:sp>
        <p:nvSpPr>
          <p:cNvPr id="7" name="Rectangle 6"/>
          <p:cNvSpPr/>
          <p:nvPr/>
        </p:nvSpPr>
        <p:spPr>
          <a:xfrm>
            <a:off x="572829" y="3929902"/>
            <a:ext cx="9281602" cy="646331"/>
          </a:xfrm>
          <a:prstGeom prst="rect">
            <a:avLst/>
          </a:prstGeom>
        </p:spPr>
        <p:txBody>
          <a:bodyPr wrap="square">
            <a:spAutoFit/>
          </a:bodyPr>
          <a:lstStyle/>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&lt;T&gt; </a:t>
            </a:r>
            <a:r>
              <a:rPr lang="en-US" b="1" dirty="0" err="1">
                <a:solidFill>
                  <a:srgbClr val="000000"/>
                </a:solidFill>
                <a:latin typeface="Consolas" panose="020B0609020204030204" pitchFamily="49" charset="0"/>
              </a:rPr>
              <a:t>CompletableFuture</a:t>
            </a:r>
            <a:r>
              <a:rPr lang="en-US" b="1" dirty="0">
                <a:solidFill>
                  <a:srgbClr val="000000"/>
                </a:solidFill>
                <a:latin typeface="Consolas" panose="020B0609020204030204" pitchFamily="49" charset="0"/>
              </a:rPr>
              <a:t>&lt;</a:t>
            </a:r>
            <a:r>
              <a:rPr lang="en-US" b="1" dirty="0" err="1">
                <a:solidFill>
                  <a:srgbClr val="000000"/>
                </a:solidFill>
                <a:latin typeface="Consolas" panose="020B0609020204030204" pitchFamily="49" charset="0"/>
              </a:rPr>
              <a:t>HttpResponse</a:t>
            </a:r>
            <a:r>
              <a:rPr lang="en-US" b="1" dirty="0">
                <a:solidFill>
                  <a:srgbClr val="000000"/>
                </a:solidFill>
                <a:latin typeface="Consolas" panose="020B0609020204030204" pitchFamily="49" charset="0"/>
              </a:rPr>
              <a:t>&lt;T&gt;&gt;</a:t>
            </a:r>
          </a:p>
          <a:p>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sendAsync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HttpRequest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request</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BodyHandler</a:t>
            </a:r>
            <a:r>
              <a:rPr lang="en-US" dirty="0" smtClean="0">
                <a:solidFill>
                  <a:srgbClr val="000000"/>
                </a:solidFill>
                <a:latin typeface="Consolas" panose="020B0609020204030204" pitchFamily="49" charset="0"/>
              </a:rPr>
              <a:t>&lt;T</a:t>
            </a:r>
            <a:r>
              <a:rPr lang="en-US" dirty="0">
                <a:solidFill>
                  <a:srgbClr val="000000"/>
                </a:solidFill>
                <a:latin typeface="Consolas" panose="020B0609020204030204" pitchFamily="49" charset="0"/>
              </a:rPr>
              <a:t>&gt; </a:t>
            </a:r>
            <a:r>
              <a:rPr lang="en-US" dirty="0" err="1">
                <a:solidFill>
                  <a:srgbClr val="6A3E3E"/>
                </a:solidFill>
                <a:latin typeface="Consolas" panose="020B0609020204030204" pitchFamily="49" charset="0"/>
              </a:rPr>
              <a:t>responseBodyHandler</a:t>
            </a:r>
            <a:r>
              <a:rPr lang="en-US" dirty="0">
                <a:solidFill>
                  <a:srgbClr val="000000"/>
                </a:solidFill>
                <a:latin typeface="Consolas" panose="020B0609020204030204" pitchFamily="49" charset="0"/>
              </a:rPr>
              <a:t>);</a:t>
            </a:r>
            <a:endParaRPr lang="en-US" dirty="0"/>
          </a:p>
        </p:txBody>
      </p:sp>
      <p:sp>
        <p:nvSpPr>
          <p:cNvPr id="11" name="Rectangle 10"/>
          <p:cNvSpPr/>
          <p:nvPr/>
        </p:nvSpPr>
        <p:spPr>
          <a:xfrm>
            <a:off x="668593" y="2723642"/>
            <a:ext cx="11021961" cy="923330"/>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&lt;T&gt; </a:t>
            </a:r>
            <a:r>
              <a:rPr lang="en-US" b="1" dirty="0" err="1">
                <a:solidFill>
                  <a:srgbClr val="000000"/>
                </a:solidFill>
                <a:latin typeface="Consolas" panose="020B0609020204030204" pitchFamily="49" charset="0"/>
              </a:rPr>
              <a:t>HttpResponse</a:t>
            </a:r>
            <a:r>
              <a:rPr lang="en-US" b="1" dirty="0">
                <a:solidFill>
                  <a:srgbClr val="000000"/>
                </a:solidFill>
                <a:latin typeface="Consolas" panose="020B0609020204030204" pitchFamily="49" charset="0"/>
              </a:rPr>
              <a:t>&lt;T&gt;</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send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HttpRequest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request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HttpResponse.BodyHandler</a:t>
            </a:r>
            <a:r>
              <a:rPr lang="en-US" dirty="0">
                <a:solidFill>
                  <a:srgbClr val="000000"/>
                </a:solidFill>
                <a:latin typeface="Consolas" panose="020B0609020204030204" pitchFamily="49" charset="0"/>
              </a:rPr>
              <a:t>&lt;T&gt; </a:t>
            </a:r>
            <a:r>
              <a:rPr lang="en-US" dirty="0" err="1">
                <a:solidFill>
                  <a:srgbClr val="6A3E3E"/>
                </a:solidFill>
                <a:latin typeface="Consolas" panose="020B0609020204030204" pitchFamily="49" charset="0"/>
              </a:rPr>
              <a:t>responseBodyHandler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IOException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InterruptedException</a:t>
            </a:r>
            <a:r>
              <a:rPr lang="en-US" b="1" dirty="0">
                <a:solidFill>
                  <a:srgbClr val="000000"/>
                </a:solidFill>
                <a:latin typeface="Consolas" panose="020B0609020204030204" pitchFamily="49" charset="0"/>
              </a:rPr>
              <a:t>;</a:t>
            </a:r>
            <a:endParaRPr lang="en-US" dirty="0"/>
          </a:p>
        </p:txBody>
      </p:sp>
      <p:sp>
        <p:nvSpPr>
          <p:cNvPr id="13" name="Rectangle 12"/>
          <p:cNvSpPr/>
          <p:nvPr/>
        </p:nvSpPr>
        <p:spPr>
          <a:xfrm>
            <a:off x="521159" y="5080451"/>
            <a:ext cx="11522746" cy="338554"/>
          </a:xfrm>
          <a:prstGeom prst="rect">
            <a:avLst/>
          </a:prstGeom>
        </p:spPr>
        <p:txBody>
          <a:bodyPr wrap="square">
            <a:spAutoFit/>
          </a:bodyPr>
          <a:lstStyle/>
          <a:p>
            <a:r>
              <a:rPr lang="en-US" sz="1600" dirty="0" err="1">
                <a:solidFill>
                  <a:srgbClr val="00B050"/>
                </a:solidFill>
                <a:latin typeface="MV Boli" panose="02000500030200090000" pitchFamily="2" charset="0"/>
                <a:cs typeface="MV Boli" panose="02000500030200090000" pitchFamily="2" charset="0"/>
              </a:rPr>
              <a:t>CompletableFuture</a:t>
            </a:r>
            <a:r>
              <a:rPr lang="en-US" sz="1600" dirty="0">
                <a:solidFill>
                  <a:srgbClr val="00B050"/>
                </a:solidFill>
                <a:latin typeface="MV Boli" panose="02000500030200090000" pitchFamily="2" charset="0"/>
                <a:cs typeface="MV Boli" panose="02000500030200090000" pitchFamily="2" charset="0"/>
              </a:rPr>
              <a:t>&lt;</a:t>
            </a:r>
            <a:r>
              <a:rPr lang="en-US" sz="1600" dirty="0" err="1">
                <a:solidFill>
                  <a:srgbClr val="00B050"/>
                </a:solidFill>
                <a:latin typeface="MV Boli" panose="02000500030200090000" pitchFamily="2" charset="0"/>
                <a:cs typeface="MV Boli" panose="02000500030200090000" pitchFamily="2" charset="0"/>
              </a:rPr>
              <a:t>HttpResponse</a:t>
            </a:r>
            <a:r>
              <a:rPr lang="en-US" sz="1600" dirty="0" smtClean="0">
                <a:solidFill>
                  <a:srgbClr val="00B050"/>
                </a:solidFill>
                <a:latin typeface="MV Boli" panose="02000500030200090000" pitchFamily="2" charset="0"/>
                <a:cs typeface="MV Boli" panose="02000500030200090000" pitchFamily="2" charset="0"/>
              </a:rPr>
              <a:t>&gt;           </a:t>
            </a:r>
            <a:r>
              <a:rPr lang="en-US" sz="1600" dirty="0" err="1" smtClean="0">
                <a:solidFill>
                  <a:srgbClr val="00B050"/>
                </a:solidFill>
                <a:latin typeface="MV Boli" panose="02000500030200090000" pitchFamily="2" charset="0"/>
                <a:cs typeface="MV Boli" panose="02000500030200090000" pitchFamily="2" charset="0"/>
              </a:rPr>
              <a:t>CompletableFuture</a:t>
            </a:r>
            <a:r>
              <a:rPr lang="en-US" sz="1600" dirty="0" smtClean="0">
                <a:solidFill>
                  <a:srgbClr val="00B050"/>
                </a:solidFill>
                <a:latin typeface="MV Boli" panose="02000500030200090000" pitchFamily="2" charset="0"/>
                <a:cs typeface="MV Boli" panose="02000500030200090000" pitchFamily="2" charset="0"/>
              </a:rPr>
              <a:t>&lt;String&gt;            </a:t>
            </a:r>
            <a:r>
              <a:rPr lang="en-US" sz="1600" dirty="0" err="1" smtClean="0">
                <a:solidFill>
                  <a:srgbClr val="00B050"/>
                </a:solidFill>
                <a:latin typeface="MV Boli" panose="02000500030200090000" pitchFamily="2" charset="0"/>
                <a:cs typeface="MV Boli" panose="02000500030200090000" pitchFamily="2" charset="0"/>
              </a:rPr>
              <a:t>CompletableFuture</a:t>
            </a:r>
            <a:r>
              <a:rPr lang="en-US" sz="1600" dirty="0" smtClean="0">
                <a:solidFill>
                  <a:srgbClr val="00B050"/>
                </a:solidFill>
                <a:latin typeface="MV Boli" panose="02000500030200090000" pitchFamily="2" charset="0"/>
                <a:cs typeface="MV Boli" panose="02000500030200090000" pitchFamily="2" charset="0"/>
              </a:rPr>
              <a:t>&lt;Integer</a:t>
            </a:r>
            <a:r>
              <a:rPr lang="en-US" sz="1600" dirty="0">
                <a:solidFill>
                  <a:srgbClr val="00B050"/>
                </a:solidFill>
                <a:latin typeface="MV Boli" panose="02000500030200090000" pitchFamily="2" charset="0"/>
                <a:cs typeface="MV Boli" panose="02000500030200090000" pitchFamily="2" charset="0"/>
              </a:rPr>
              <a:t>&gt;</a:t>
            </a:r>
          </a:p>
        </p:txBody>
      </p:sp>
      <p:pic>
        <p:nvPicPr>
          <p:cNvPr id="14" name="Picture 13"/>
          <p:cNvPicPr>
            <a:picLocks noChangeAspect="1"/>
          </p:cNvPicPr>
          <p:nvPr/>
        </p:nvPicPr>
        <p:blipFill>
          <a:blip r:embed="rId2"/>
          <a:stretch>
            <a:fillRect/>
          </a:stretch>
        </p:blipFill>
        <p:spPr>
          <a:xfrm>
            <a:off x="2786522" y="5432514"/>
            <a:ext cx="6786101" cy="928228"/>
          </a:xfrm>
          <a:prstGeom prst="rect">
            <a:avLst/>
          </a:prstGeom>
        </p:spPr>
      </p:pic>
      <p:sp>
        <p:nvSpPr>
          <p:cNvPr id="15" name="Rectangle 14"/>
          <p:cNvSpPr/>
          <p:nvPr/>
        </p:nvSpPr>
        <p:spPr>
          <a:xfrm rot="19172532">
            <a:off x="9472277" y="3745237"/>
            <a:ext cx="2784737" cy="369332"/>
          </a:xfrm>
          <a:prstGeom prst="rect">
            <a:avLst/>
          </a:prstGeom>
        </p:spPr>
        <p:txBody>
          <a:bodyPr wrap="none">
            <a:spAutoFit/>
          </a:bodyPr>
          <a:lstStyle/>
          <a:p>
            <a:r>
              <a:rPr lang="en-US" dirty="0" err="1">
                <a:solidFill>
                  <a:srgbClr val="00B0F0"/>
                </a:solidFill>
              </a:rPr>
              <a:t>E_Asyn_CompletableFuture</a:t>
            </a:r>
            <a:endParaRPr lang="en-US" dirty="0">
              <a:solidFill>
                <a:srgbClr val="00B0F0"/>
              </a:solidFill>
            </a:endParaRPr>
          </a:p>
        </p:txBody>
      </p:sp>
      <p:sp>
        <p:nvSpPr>
          <p:cNvPr id="16" name="Rectangle 15"/>
          <p:cNvSpPr/>
          <p:nvPr/>
        </p:nvSpPr>
        <p:spPr>
          <a:xfrm rot="19727014">
            <a:off x="7755019" y="1551858"/>
            <a:ext cx="3603872" cy="369332"/>
          </a:xfrm>
          <a:prstGeom prst="rect">
            <a:avLst/>
          </a:prstGeom>
        </p:spPr>
        <p:txBody>
          <a:bodyPr wrap="none">
            <a:spAutoFit/>
          </a:bodyPr>
          <a:lstStyle/>
          <a:p>
            <a:r>
              <a:rPr lang="en-US" dirty="0" err="1">
                <a:solidFill>
                  <a:srgbClr val="00B0F0"/>
                </a:solidFill>
                <a:latin typeface="Consolas" panose="020B0609020204030204" pitchFamily="49" charset="0"/>
              </a:rPr>
              <a:t>D_HttpClientSynchronousDemo</a:t>
            </a:r>
            <a:endParaRPr lang="en-US" dirty="0">
              <a:solidFill>
                <a:srgbClr val="00B0F0"/>
              </a:solidFill>
            </a:endParaRPr>
          </a:p>
        </p:txBody>
      </p:sp>
      <p:sp>
        <p:nvSpPr>
          <p:cNvPr id="5" name="Rectangle 4"/>
          <p:cNvSpPr/>
          <p:nvPr/>
        </p:nvSpPr>
        <p:spPr>
          <a:xfrm>
            <a:off x="572828" y="6360742"/>
            <a:ext cx="10945661" cy="369332"/>
          </a:xfrm>
          <a:prstGeom prst="rect">
            <a:avLst/>
          </a:prstGeom>
        </p:spPr>
        <p:txBody>
          <a:bodyPr wrap="square">
            <a:spAutoFit/>
          </a:bodyPr>
          <a:lstStyle/>
          <a:p>
            <a:r>
              <a:rPr lang="en-US" dirty="0" err="1">
                <a:solidFill>
                  <a:srgbClr val="6A3E3E"/>
                </a:solidFill>
                <a:latin typeface="Consolas" panose="020B0609020204030204" pitchFamily="49" charset="0"/>
              </a:rPr>
              <a:t>completableFutureIntegerResponse</a:t>
            </a:r>
            <a:r>
              <a:rPr lang="en-US" dirty="0" err="1">
                <a:solidFill>
                  <a:srgbClr val="000000"/>
                </a:solidFill>
                <a:latin typeface="Consolas" panose="020B0609020204030204" pitchFamily="49" charset="0"/>
              </a:rPr>
              <a:t>.thenAccept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).join</a:t>
            </a:r>
            <a:r>
              <a:rPr lang="en-US" b="1" i="1" dirty="0" smtClean="0">
                <a:solidFill>
                  <a:srgbClr val="000000"/>
                </a:solidFill>
                <a:latin typeface="Consolas" panose="020B0609020204030204" pitchFamily="49" charset="0"/>
              </a:rPr>
              <a:t>(); //or get()</a:t>
            </a:r>
            <a:endParaRPr lang="en-US" dirty="0"/>
          </a:p>
        </p:txBody>
      </p:sp>
    </p:spTree>
    <p:extLst>
      <p:ext uri="{BB962C8B-B14F-4D97-AF65-F5344CB8AC3E}">
        <p14:creationId xmlns:p14="http://schemas.microsoft.com/office/powerpoint/2010/main" val="3884232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599817" y="413266"/>
            <a:ext cx="4778427" cy="646331"/>
          </a:xfrm>
          <a:prstGeom prst="rect">
            <a:avLst/>
          </a:prstGeom>
        </p:spPr>
        <p:txBody>
          <a:bodyPr wrap="square">
            <a:spAutoFit/>
          </a:bodyPr>
          <a:lstStyle/>
          <a:p>
            <a:r>
              <a:rPr lang="en-US" sz="3600" dirty="0" smtClean="0">
                <a:solidFill>
                  <a:schemeClr val="accent6">
                    <a:lumMod val="50000"/>
                  </a:schemeClr>
                </a:solidFill>
              </a:rPr>
              <a:t>HttpClient Configuration </a:t>
            </a:r>
            <a:endParaRPr lang="en-US" sz="3600" i="1" dirty="0">
              <a:solidFill>
                <a:srgbClr val="00B050"/>
              </a:solidFill>
            </a:endParaRPr>
          </a:p>
        </p:txBody>
      </p:sp>
      <p:sp>
        <p:nvSpPr>
          <p:cNvPr id="21" name="TextBox 20"/>
          <p:cNvSpPr txBox="1"/>
          <p:nvPr/>
        </p:nvSpPr>
        <p:spPr>
          <a:xfrm>
            <a:off x="344177" y="1296331"/>
            <a:ext cx="7393809"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404040"/>
                </a:solidFill>
                <a:latin typeface="Gotham-Book"/>
              </a:rPr>
              <a:t>Configuration </a:t>
            </a:r>
            <a:r>
              <a:rPr lang="en-US" dirty="0">
                <a:solidFill>
                  <a:srgbClr val="404040"/>
                </a:solidFill>
                <a:latin typeface="Gotham-Book"/>
              </a:rPr>
              <a:t>affects all </a:t>
            </a:r>
            <a:r>
              <a:rPr lang="en-US" dirty="0" smtClean="0">
                <a:solidFill>
                  <a:srgbClr val="404040"/>
                </a:solidFill>
                <a:latin typeface="Gotham-Book"/>
              </a:rPr>
              <a:t>requests </a:t>
            </a:r>
          </a:p>
          <a:p>
            <a:pPr marL="285750" indent="-285750">
              <a:buFont typeface="Wingdings" panose="05000000000000000000" pitchFamily="2" charset="2"/>
              <a:buChar char="Ø"/>
            </a:pPr>
            <a:r>
              <a:rPr lang="en-US" dirty="0" smtClean="0"/>
              <a:t>Create </a:t>
            </a:r>
            <a:r>
              <a:rPr lang="en-US" dirty="0"/>
              <a:t>multiple instances when </a:t>
            </a:r>
            <a:r>
              <a:rPr lang="en-US" dirty="0" smtClean="0"/>
              <a:t>necessary</a:t>
            </a:r>
          </a:p>
          <a:p>
            <a:pPr marL="285750" indent="-285750">
              <a:buFont typeface="Wingdings" panose="05000000000000000000" pitchFamily="2" charset="2"/>
              <a:buChar char="Ø"/>
            </a:pPr>
            <a:r>
              <a:rPr lang="en-US" dirty="0" smtClean="0"/>
              <a:t>Default Settings: </a:t>
            </a:r>
          </a:p>
          <a:p>
            <a:r>
              <a:rPr lang="en-US" dirty="0">
                <a:solidFill>
                  <a:srgbClr val="0070C0"/>
                </a:solidFill>
              </a:rPr>
              <a:t> </a:t>
            </a:r>
            <a:r>
              <a:rPr lang="en-US" dirty="0" smtClean="0">
                <a:solidFill>
                  <a:srgbClr val="0070C0"/>
                </a:solidFill>
              </a:rPr>
              <a:t>The </a:t>
            </a:r>
            <a:r>
              <a:rPr lang="en-US" dirty="0">
                <a:solidFill>
                  <a:srgbClr val="0070C0"/>
                </a:solidFill>
              </a:rPr>
              <a:t>default settings include: &lt;code</a:t>
            </a:r>
            <a:r>
              <a:rPr lang="en-US" dirty="0" smtClean="0">
                <a:solidFill>
                  <a:srgbClr val="0070C0"/>
                </a:solidFill>
              </a:rPr>
              <a:t>&gt; prefer HTTP/2,  </a:t>
            </a:r>
          </a:p>
          <a:p>
            <a:r>
              <a:rPr lang="en-US" dirty="0" smtClean="0">
                <a:solidFill>
                  <a:srgbClr val="0070C0"/>
                </a:solidFill>
              </a:rPr>
              <a:t>no </a:t>
            </a:r>
            <a:r>
              <a:rPr lang="en-US" dirty="0">
                <a:solidFill>
                  <a:srgbClr val="0070C0"/>
                </a:solidFill>
              </a:rPr>
              <a:t>connection </a:t>
            </a:r>
            <a:r>
              <a:rPr lang="en-US" dirty="0" smtClean="0">
                <a:solidFill>
                  <a:srgbClr val="0070C0"/>
                </a:solidFill>
              </a:rPr>
              <a:t>timeout, redirection </a:t>
            </a:r>
            <a:r>
              <a:rPr lang="en-US" dirty="0">
                <a:solidFill>
                  <a:srgbClr val="0070C0"/>
                </a:solidFill>
              </a:rPr>
              <a:t>policy of </a:t>
            </a:r>
            <a:r>
              <a:rPr lang="en-US" dirty="0" smtClean="0">
                <a:solidFill>
                  <a:srgbClr val="0070C0"/>
                </a:solidFill>
              </a:rPr>
              <a:t>NEVER, no </a:t>
            </a:r>
            <a:r>
              <a:rPr lang="en-US" dirty="0">
                <a:solidFill>
                  <a:srgbClr val="0070C0"/>
                </a:solidFill>
              </a:rPr>
              <a:t>cookie </a:t>
            </a:r>
            <a:r>
              <a:rPr lang="en-US" dirty="0" smtClean="0">
                <a:solidFill>
                  <a:srgbClr val="0070C0"/>
                </a:solidFill>
              </a:rPr>
              <a:t>handler, </a:t>
            </a:r>
          </a:p>
          <a:p>
            <a:r>
              <a:rPr lang="en-US" dirty="0" smtClean="0">
                <a:solidFill>
                  <a:srgbClr val="0070C0"/>
                </a:solidFill>
              </a:rPr>
              <a:t>no authenticator, default </a:t>
            </a:r>
            <a:r>
              <a:rPr lang="en-US" dirty="0">
                <a:solidFill>
                  <a:srgbClr val="0070C0"/>
                </a:solidFill>
              </a:rPr>
              <a:t>thread pool </a:t>
            </a:r>
            <a:r>
              <a:rPr lang="en-US" dirty="0" smtClean="0">
                <a:solidFill>
                  <a:srgbClr val="0070C0"/>
                </a:solidFill>
              </a:rPr>
              <a:t>executor,  default </a:t>
            </a:r>
            <a:r>
              <a:rPr lang="en-US" dirty="0">
                <a:solidFill>
                  <a:srgbClr val="0070C0"/>
                </a:solidFill>
              </a:rPr>
              <a:t>proxy </a:t>
            </a:r>
            <a:r>
              <a:rPr lang="en-US" dirty="0" smtClean="0">
                <a:solidFill>
                  <a:srgbClr val="0070C0"/>
                </a:solidFill>
              </a:rPr>
              <a:t>selector,</a:t>
            </a:r>
          </a:p>
          <a:p>
            <a:r>
              <a:rPr lang="en-US" dirty="0" smtClean="0">
                <a:solidFill>
                  <a:srgbClr val="0070C0"/>
                </a:solidFill>
              </a:rPr>
              <a:t>default </a:t>
            </a:r>
            <a:r>
              <a:rPr lang="en-US" dirty="0">
                <a:solidFill>
                  <a:srgbClr val="0070C0"/>
                </a:solidFill>
              </a:rPr>
              <a:t>SSL context</a:t>
            </a:r>
          </a:p>
          <a:p>
            <a:pPr marL="285750" indent="-285750">
              <a:buFont typeface="Wingdings" panose="05000000000000000000" pitchFamily="2" charset="2"/>
              <a:buChar char="Ø"/>
            </a:pPr>
            <a:r>
              <a:rPr lang="en-US" dirty="0" smtClean="0"/>
              <a:t>HTTP Version  (HTTP_1_1, </a:t>
            </a:r>
            <a:r>
              <a:rPr lang="en-US" dirty="0"/>
              <a:t>HTTP_2</a:t>
            </a:r>
            <a:r>
              <a:rPr lang="en-US" dirty="0" smtClean="0"/>
              <a:t>)</a:t>
            </a:r>
          </a:p>
          <a:p>
            <a:pPr marL="285750" indent="-285750">
              <a:buFont typeface="Wingdings" panose="05000000000000000000" pitchFamily="2" charset="2"/>
              <a:buChar char="Ø"/>
            </a:pPr>
            <a:r>
              <a:rPr lang="en-US" dirty="0" smtClean="0"/>
              <a:t>Priority  </a:t>
            </a:r>
          </a:p>
          <a:p>
            <a:r>
              <a:rPr lang="en-US" dirty="0" smtClean="0"/>
              <a:t>(</a:t>
            </a:r>
            <a:r>
              <a:rPr lang="en-US" dirty="0"/>
              <a:t>Only affects HTTP/2 </a:t>
            </a:r>
            <a:r>
              <a:rPr lang="en-US" dirty="0" smtClean="0"/>
              <a:t>requests, </a:t>
            </a:r>
            <a:r>
              <a:rPr lang="en-US" dirty="0"/>
              <a:t>Range 1-256 (inclusive</a:t>
            </a:r>
            <a:r>
              <a:rPr lang="en-US" dirty="0" smtClean="0"/>
              <a:t>))</a:t>
            </a:r>
          </a:p>
          <a:p>
            <a:pPr marL="285750" indent="-285750">
              <a:buFont typeface="Wingdings" panose="05000000000000000000" pitchFamily="2" charset="2"/>
              <a:buChar char="Ø"/>
            </a:pPr>
            <a:r>
              <a:rPr lang="en-US" dirty="0" smtClean="0"/>
              <a:t>Redirection – </a:t>
            </a:r>
          </a:p>
          <a:p>
            <a:r>
              <a:rPr lang="en-US" dirty="0" err="1" smtClean="0"/>
              <a:t>e.g</a:t>
            </a:r>
            <a:r>
              <a:rPr lang="en-US" dirty="0" smtClean="0"/>
              <a:t>  .</a:t>
            </a:r>
            <a:r>
              <a:rPr lang="en-US" dirty="0" err="1" smtClean="0"/>
              <a:t>followRedirects</a:t>
            </a:r>
            <a:r>
              <a:rPr lang="en-US" dirty="0" smtClean="0"/>
              <a:t>(</a:t>
            </a:r>
            <a:r>
              <a:rPr lang="en-US" dirty="0" err="1" smtClean="0"/>
              <a:t>Redirect.NORMAL</a:t>
            </a:r>
            <a:r>
              <a:rPr lang="en-US" dirty="0" smtClean="0"/>
              <a:t>, NEVER, ALWAYS)</a:t>
            </a:r>
          </a:p>
          <a:p>
            <a:pPr marL="285750" indent="-285750">
              <a:buFont typeface="Wingdings" panose="05000000000000000000" pitchFamily="2" charset="2"/>
              <a:buChar char="Ø"/>
            </a:pPr>
            <a:r>
              <a:rPr lang="en-US" dirty="0"/>
              <a:t>Default Connection </a:t>
            </a:r>
            <a:r>
              <a:rPr lang="en-US" dirty="0" smtClean="0"/>
              <a:t>Timeout  - .</a:t>
            </a:r>
            <a:r>
              <a:rPr lang="en-US" dirty="0" err="1"/>
              <a:t>connectTimeout</a:t>
            </a:r>
            <a:r>
              <a:rPr lang="en-US" dirty="0"/>
              <a:t>(</a:t>
            </a:r>
            <a:r>
              <a:rPr lang="en-US" dirty="0" err="1"/>
              <a:t>Duration.ofSeconds</a:t>
            </a:r>
            <a:r>
              <a:rPr lang="en-US" dirty="0"/>
              <a:t>(3</a:t>
            </a:r>
            <a:r>
              <a:rPr lang="en-US" dirty="0" smtClean="0"/>
              <a:t>)) </a:t>
            </a:r>
          </a:p>
          <a:p>
            <a:r>
              <a:rPr lang="en-US" dirty="0" smtClean="0"/>
              <a:t> </a:t>
            </a:r>
            <a:r>
              <a:rPr lang="en-US" dirty="0" smtClean="0">
                <a:solidFill>
                  <a:srgbClr val="FF0000"/>
                </a:solidFill>
              </a:rPr>
              <a:t>[Not confuse </a:t>
            </a:r>
            <a:r>
              <a:rPr lang="en-US" dirty="0">
                <a:solidFill>
                  <a:srgbClr val="FF0000"/>
                </a:solidFill>
              </a:rPr>
              <a:t>with request timeout</a:t>
            </a:r>
            <a:r>
              <a:rPr lang="en-US" dirty="0" smtClean="0">
                <a:solidFill>
                  <a:srgbClr val="FF0000"/>
                </a:solidFill>
              </a:rPr>
              <a:t>!]</a:t>
            </a:r>
          </a:p>
          <a:p>
            <a:pPr marL="285750" indent="-285750">
              <a:buFont typeface="Wingdings" panose="05000000000000000000" pitchFamily="2" charset="2"/>
              <a:buChar char="Ø"/>
            </a:pPr>
            <a:r>
              <a:rPr lang="en-US" dirty="0"/>
              <a:t>Custom </a:t>
            </a:r>
            <a:r>
              <a:rPr lang="en-US" dirty="0" smtClean="0"/>
              <a:t>Executor - </a:t>
            </a:r>
            <a:r>
              <a:rPr lang="en-US" b="1" dirty="0"/>
              <a:t>.executor(exec</a:t>
            </a:r>
            <a:r>
              <a:rPr lang="en-US" dirty="0" smtClean="0"/>
              <a:t>)</a:t>
            </a:r>
          </a:p>
        </p:txBody>
      </p:sp>
      <p:sp>
        <p:nvSpPr>
          <p:cNvPr id="7" name="Rectangle 6"/>
          <p:cNvSpPr/>
          <p:nvPr/>
        </p:nvSpPr>
        <p:spPr>
          <a:xfrm rot="20028730">
            <a:off x="7360152" y="775587"/>
            <a:ext cx="2564805" cy="369332"/>
          </a:xfrm>
          <a:prstGeom prst="rect">
            <a:avLst/>
          </a:prstGeom>
        </p:spPr>
        <p:txBody>
          <a:bodyPr wrap="none">
            <a:spAutoFit/>
          </a:bodyPr>
          <a:lstStyle/>
          <a:p>
            <a:r>
              <a:rPr lang="en-US" dirty="0" err="1">
                <a:solidFill>
                  <a:srgbClr val="00B0F0"/>
                </a:solidFill>
              </a:rPr>
              <a:t>H_HttpClientConfigDemo</a:t>
            </a:r>
            <a:endParaRPr lang="en-US" dirty="0">
              <a:solidFill>
                <a:srgbClr val="00B0F0"/>
              </a:solidFill>
            </a:endParaRPr>
          </a:p>
        </p:txBody>
      </p:sp>
      <p:sp>
        <p:nvSpPr>
          <p:cNvPr id="9" name="Rectangle 8"/>
          <p:cNvSpPr/>
          <p:nvPr/>
        </p:nvSpPr>
        <p:spPr>
          <a:xfrm>
            <a:off x="7410291" y="1868888"/>
            <a:ext cx="4624393" cy="4001095"/>
          </a:xfrm>
          <a:prstGeom prst="rect">
            <a:avLst/>
          </a:prstGeom>
        </p:spPr>
        <p:txBody>
          <a:bodyPr wrap="square">
            <a:spAutoFit/>
          </a:bodyPr>
          <a:lstStyle/>
          <a:p>
            <a:r>
              <a:rPr lang="en-US" sz="2000" b="1" dirty="0">
                <a:latin typeface="Candara Light" panose="020E0502030303020204" pitchFamily="34" charset="0"/>
              </a:rPr>
              <a:t>Custom settings  e.g. </a:t>
            </a:r>
          </a:p>
          <a:p>
            <a:r>
              <a:rPr lang="en-US" dirty="0" err="1">
                <a:solidFill>
                  <a:srgbClr val="7030A0"/>
                </a:solidFill>
              </a:rPr>
              <a:t>var</a:t>
            </a:r>
            <a:r>
              <a:rPr lang="en-US" dirty="0">
                <a:solidFill>
                  <a:srgbClr val="7030A0"/>
                </a:solidFill>
              </a:rPr>
              <a:t> client = </a:t>
            </a:r>
            <a:r>
              <a:rPr lang="en-US" dirty="0" err="1">
                <a:solidFill>
                  <a:srgbClr val="7030A0"/>
                </a:solidFill>
              </a:rPr>
              <a:t>HttpClient.newBuilder</a:t>
            </a:r>
            <a:r>
              <a:rPr lang="en-US" dirty="0">
                <a:solidFill>
                  <a:srgbClr val="7030A0"/>
                </a:solidFill>
              </a:rPr>
              <a:t>()</a:t>
            </a:r>
          </a:p>
          <a:p>
            <a:r>
              <a:rPr lang="en-US" b="1" dirty="0">
                <a:solidFill>
                  <a:srgbClr val="7030A0"/>
                </a:solidFill>
              </a:rPr>
              <a:t>.authenticator</a:t>
            </a:r>
            <a:r>
              <a:rPr lang="en-US" dirty="0">
                <a:solidFill>
                  <a:srgbClr val="7030A0"/>
                </a:solidFill>
              </a:rPr>
              <a:t>(</a:t>
            </a:r>
            <a:r>
              <a:rPr lang="en-US" dirty="0" err="1">
                <a:solidFill>
                  <a:srgbClr val="7030A0"/>
                </a:solidFill>
              </a:rPr>
              <a:t>Authenticator.getDefault</a:t>
            </a:r>
            <a:r>
              <a:rPr lang="en-US" dirty="0">
                <a:solidFill>
                  <a:srgbClr val="7030A0"/>
                </a:solidFill>
              </a:rPr>
              <a:t>())</a:t>
            </a:r>
          </a:p>
          <a:p>
            <a:r>
              <a:rPr lang="en-US" b="1" dirty="0">
                <a:solidFill>
                  <a:srgbClr val="7030A0"/>
                </a:solidFill>
              </a:rPr>
              <a:t>.</a:t>
            </a:r>
            <a:r>
              <a:rPr lang="en-US" b="1" dirty="0" err="1">
                <a:solidFill>
                  <a:srgbClr val="7030A0"/>
                </a:solidFill>
              </a:rPr>
              <a:t>connectTimeout</a:t>
            </a:r>
            <a:r>
              <a:rPr lang="en-US" dirty="0">
                <a:solidFill>
                  <a:srgbClr val="7030A0"/>
                </a:solidFill>
              </a:rPr>
              <a:t>(</a:t>
            </a:r>
            <a:r>
              <a:rPr lang="en-US" dirty="0" err="1">
                <a:solidFill>
                  <a:srgbClr val="7030A0"/>
                </a:solidFill>
              </a:rPr>
              <a:t>Duration.ofSeconds</a:t>
            </a:r>
            <a:r>
              <a:rPr lang="en-US" dirty="0">
                <a:solidFill>
                  <a:srgbClr val="7030A0"/>
                </a:solidFill>
              </a:rPr>
              <a:t>(30))</a:t>
            </a:r>
          </a:p>
          <a:p>
            <a:r>
              <a:rPr lang="en-US" b="1" dirty="0">
                <a:solidFill>
                  <a:srgbClr val="7030A0"/>
                </a:solidFill>
              </a:rPr>
              <a:t>.</a:t>
            </a:r>
            <a:r>
              <a:rPr lang="en-US" b="1" dirty="0" err="1">
                <a:solidFill>
                  <a:srgbClr val="7030A0"/>
                </a:solidFill>
              </a:rPr>
              <a:t>cookieHandler</a:t>
            </a:r>
            <a:r>
              <a:rPr lang="en-US" dirty="0">
                <a:solidFill>
                  <a:srgbClr val="7030A0"/>
                </a:solidFill>
              </a:rPr>
              <a:t>(</a:t>
            </a:r>
            <a:r>
              <a:rPr lang="en-US" dirty="0" err="1">
                <a:solidFill>
                  <a:srgbClr val="7030A0"/>
                </a:solidFill>
              </a:rPr>
              <a:t>CookieHandler.getDefault</a:t>
            </a:r>
            <a:r>
              <a:rPr lang="en-US" dirty="0">
                <a:solidFill>
                  <a:srgbClr val="7030A0"/>
                </a:solidFill>
              </a:rPr>
              <a:t>())</a:t>
            </a:r>
          </a:p>
          <a:p>
            <a:r>
              <a:rPr lang="en-US" b="1" dirty="0">
                <a:solidFill>
                  <a:srgbClr val="7030A0"/>
                </a:solidFill>
              </a:rPr>
              <a:t>.executor</a:t>
            </a:r>
            <a:r>
              <a:rPr lang="en-US" dirty="0">
                <a:solidFill>
                  <a:srgbClr val="7030A0"/>
                </a:solidFill>
              </a:rPr>
              <a:t>(</a:t>
            </a:r>
            <a:r>
              <a:rPr lang="en-US" dirty="0" err="1">
                <a:solidFill>
                  <a:srgbClr val="7030A0"/>
                </a:solidFill>
              </a:rPr>
              <a:t>Executors.newFixedThreadPool</a:t>
            </a:r>
            <a:r>
              <a:rPr lang="en-US" dirty="0">
                <a:solidFill>
                  <a:srgbClr val="7030A0"/>
                </a:solidFill>
              </a:rPr>
              <a:t>(2))</a:t>
            </a:r>
          </a:p>
          <a:p>
            <a:r>
              <a:rPr lang="en-US" dirty="0">
                <a:solidFill>
                  <a:srgbClr val="7030A0"/>
                </a:solidFill>
              </a:rPr>
              <a:t>.</a:t>
            </a:r>
            <a:r>
              <a:rPr lang="en-US" b="1" dirty="0" err="1">
                <a:solidFill>
                  <a:srgbClr val="7030A0"/>
                </a:solidFill>
              </a:rPr>
              <a:t>followRedirects</a:t>
            </a:r>
            <a:r>
              <a:rPr lang="en-US" dirty="0">
                <a:solidFill>
                  <a:srgbClr val="7030A0"/>
                </a:solidFill>
              </a:rPr>
              <a:t>(</a:t>
            </a:r>
            <a:r>
              <a:rPr lang="en-US" dirty="0" err="1">
                <a:solidFill>
                  <a:srgbClr val="7030A0"/>
                </a:solidFill>
              </a:rPr>
              <a:t>Redirect.NEVER</a:t>
            </a:r>
            <a:r>
              <a:rPr lang="en-US" dirty="0">
                <a:solidFill>
                  <a:srgbClr val="7030A0"/>
                </a:solidFill>
              </a:rPr>
              <a:t>)</a:t>
            </a:r>
          </a:p>
          <a:p>
            <a:r>
              <a:rPr lang="en-US" b="1" dirty="0">
                <a:solidFill>
                  <a:srgbClr val="7030A0"/>
                </a:solidFill>
              </a:rPr>
              <a:t>.</a:t>
            </a:r>
            <a:r>
              <a:rPr lang="en-US" b="1" dirty="0" err="1">
                <a:solidFill>
                  <a:srgbClr val="7030A0"/>
                </a:solidFill>
              </a:rPr>
              <a:t>connectTimeout</a:t>
            </a:r>
            <a:r>
              <a:rPr lang="en-US" dirty="0">
                <a:solidFill>
                  <a:srgbClr val="7030A0"/>
                </a:solidFill>
              </a:rPr>
              <a:t>(</a:t>
            </a:r>
            <a:r>
              <a:rPr lang="en-US" dirty="0" err="1">
                <a:solidFill>
                  <a:srgbClr val="7030A0"/>
                </a:solidFill>
              </a:rPr>
              <a:t>Duration.ofSeconds</a:t>
            </a:r>
            <a:r>
              <a:rPr lang="en-US" dirty="0">
                <a:solidFill>
                  <a:srgbClr val="7030A0"/>
                </a:solidFill>
              </a:rPr>
              <a:t>(5))</a:t>
            </a:r>
          </a:p>
          <a:p>
            <a:r>
              <a:rPr lang="en-US" b="1" dirty="0">
                <a:solidFill>
                  <a:srgbClr val="7030A0"/>
                </a:solidFill>
              </a:rPr>
              <a:t>.priority</a:t>
            </a:r>
            <a:r>
              <a:rPr lang="en-US" dirty="0">
                <a:solidFill>
                  <a:srgbClr val="7030A0"/>
                </a:solidFill>
              </a:rPr>
              <a:t>(1) </a:t>
            </a:r>
            <a:endParaRPr lang="en-US" dirty="0" smtClean="0">
              <a:solidFill>
                <a:srgbClr val="7030A0"/>
              </a:solidFill>
            </a:endParaRPr>
          </a:p>
          <a:p>
            <a:r>
              <a:rPr lang="en-US" b="1" dirty="0" smtClean="0">
                <a:solidFill>
                  <a:srgbClr val="7030A0"/>
                </a:solidFill>
              </a:rPr>
              <a:t>.</a:t>
            </a:r>
            <a:r>
              <a:rPr lang="en-US" b="1" dirty="0">
                <a:solidFill>
                  <a:srgbClr val="7030A0"/>
                </a:solidFill>
              </a:rPr>
              <a:t>proxy</a:t>
            </a:r>
            <a:r>
              <a:rPr lang="en-US" dirty="0">
                <a:solidFill>
                  <a:srgbClr val="7030A0"/>
                </a:solidFill>
              </a:rPr>
              <a:t>(</a:t>
            </a:r>
            <a:r>
              <a:rPr lang="en-US" dirty="0" err="1">
                <a:solidFill>
                  <a:srgbClr val="7030A0"/>
                </a:solidFill>
              </a:rPr>
              <a:t>ProxySelector.getDefault</a:t>
            </a:r>
            <a:r>
              <a:rPr lang="en-US" dirty="0">
                <a:solidFill>
                  <a:srgbClr val="7030A0"/>
                </a:solidFill>
              </a:rPr>
              <a:t>())</a:t>
            </a:r>
          </a:p>
          <a:p>
            <a:r>
              <a:rPr lang="en-US" b="1" dirty="0">
                <a:solidFill>
                  <a:srgbClr val="7030A0"/>
                </a:solidFill>
              </a:rPr>
              <a:t>.</a:t>
            </a:r>
            <a:r>
              <a:rPr lang="en-US" b="1" dirty="0" err="1">
                <a:solidFill>
                  <a:srgbClr val="7030A0"/>
                </a:solidFill>
              </a:rPr>
              <a:t>sslContext</a:t>
            </a:r>
            <a:r>
              <a:rPr lang="en-US" dirty="0">
                <a:solidFill>
                  <a:srgbClr val="7030A0"/>
                </a:solidFill>
              </a:rPr>
              <a:t>(</a:t>
            </a:r>
            <a:r>
              <a:rPr lang="en-US" dirty="0" err="1">
                <a:solidFill>
                  <a:srgbClr val="7030A0"/>
                </a:solidFill>
              </a:rPr>
              <a:t>SSLContext.getDefault</a:t>
            </a:r>
            <a:r>
              <a:rPr lang="en-US" dirty="0">
                <a:solidFill>
                  <a:srgbClr val="7030A0"/>
                </a:solidFill>
              </a:rPr>
              <a:t>())</a:t>
            </a:r>
          </a:p>
          <a:p>
            <a:r>
              <a:rPr lang="en-US" dirty="0">
                <a:solidFill>
                  <a:srgbClr val="7030A0"/>
                </a:solidFill>
              </a:rPr>
              <a:t>.</a:t>
            </a:r>
            <a:r>
              <a:rPr lang="en-US" b="1" dirty="0">
                <a:solidFill>
                  <a:srgbClr val="7030A0"/>
                </a:solidFill>
              </a:rPr>
              <a:t>version</a:t>
            </a:r>
            <a:r>
              <a:rPr lang="en-US" dirty="0">
                <a:solidFill>
                  <a:srgbClr val="7030A0"/>
                </a:solidFill>
              </a:rPr>
              <a:t>(Version.HTTP_2)</a:t>
            </a:r>
          </a:p>
          <a:p>
            <a:r>
              <a:rPr lang="en-US" b="1" dirty="0">
                <a:solidFill>
                  <a:srgbClr val="7030A0"/>
                </a:solidFill>
              </a:rPr>
              <a:t>.</a:t>
            </a:r>
            <a:r>
              <a:rPr lang="en-US" b="1" dirty="0" err="1">
                <a:solidFill>
                  <a:srgbClr val="7030A0"/>
                </a:solidFill>
              </a:rPr>
              <a:t>sslParameters</a:t>
            </a:r>
            <a:r>
              <a:rPr lang="en-US" dirty="0">
                <a:solidFill>
                  <a:srgbClr val="7030A0"/>
                </a:solidFill>
              </a:rPr>
              <a:t>(new </a:t>
            </a:r>
            <a:r>
              <a:rPr lang="en-US" dirty="0" err="1">
                <a:solidFill>
                  <a:srgbClr val="7030A0"/>
                </a:solidFill>
              </a:rPr>
              <a:t>SSLParameters</a:t>
            </a:r>
            <a:r>
              <a:rPr lang="en-US" dirty="0">
                <a:solidFill>
                  <a:srgbClr val="7030A0"/>
                </a:solidFill>
              </a:rPr>
              <a:t>())</a:t>
            </a:r>
          </a:p>
          <a:p>
            <a:r>
              <a:rPr lang="en-US" dirty="0">
                <a:solidFill>
                  <a:srgbClr val="7030A0"/>
                </a:solidFill>
              </a:rPr>
              <a:t>.build();</a:t>
            </a:r>
          </a:p>
        </p:txBody>
      </p:sp>
    </p:spTree>
    <p:extLst>
      <p:ext uri="{BB962C8B-B14F-4D97-AF65-F5344CB8AC3E}">
        <p14:creationId xmlns:p14="http://schemas.microsoft.com/office/powerpoint/2010/main" val="2279823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4778427" cy="646331"/>
          </a:xfrm>
          <a:prstGeom prst="rect">
            <a:avLst/>
          </a:prstGeom>
        </p:spPr>
        <p:txBody>
          <a:bodyPr wrap="square">
            <a:spAutoFit/>
          </a:bodyPr>
          <a:lstStyle/>
          <a:p>
            <a:r>
              <a:rPr lang="en-US" sz="3600" dirty="0" err="1" smtClean="0">
                <a:solidFill>
                  <a:schemeClr val="accent6">
                    <a:lumMod val="50000"/>
                  </a:schemeClr>
                </a:solidFill>
              </a:rPr>
              <a:t>BodyPublisher</a:t>
            </a:r>
            <a:endParaRPr lang="en-US" sz="3600" i="1" dirty="0">
              <a:solidFill>
                <a:srgbClr val="00B050"/>
              </a:solidFill>
            </a:endParaRPr>
          </a:p>
        </p:txBody>
      </p:sp>
      <p:sp>
        <p:nvSpPr>
          <p:cNvPr id="21" name="TextBox 20"/>
          <p:cNvSpPr txBox="1"/>
          <p:nvPr/>
        </p:nvSpPr>
        <p:spPr>
          <a:xfrm>
            <a:off x="461204" y="3393905"/>
            <a:ext cx="562010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t>ofString</a:t>
            </a:r>
            <a:r>
              <a:rPr lang="en-US" dirty="0" smtClean="0"/>
              <a:t>(String </a:t>
            </a:r>
            <a:r>
              <a:rPr lang="en-US" dirty="0"/>
              <a:t>body</a:t>
            </a:r>
            <a:r>
              <a:rPr lang="en-US" dirty="0" smtClean="0"/>
              <a:t>)</a:t>
            </a:r>
          </a:p>
          <a:p>
            <a:pPr marL="285750" indent="-285750">
              <a:buFont typeface="Wingdings" panose="05000000000000000000" pitchFamily="2" charset="2"/>
              <a:buChar char="Ø"/>
            </a:pPr>
            <a:r>
              <a:rPr lang="en-US" dirty="0" err="1" smtClean="0"/>
              <a:t>ofByteArray</a:t>
            </a:r>
            <a:r>
              <a:rPr lang="en-US" dirty="0" smtClean="0"/>
              <a:t>(byte</a:t>
            </a:r>
            <a:r>
              <a:rPr lang="en-US" dirty="0"/>
              <a:t>[] </a:t>
            </a:r>
            <a:r>
              <a:rPr lang="en-US" dirty="0" err="1"/>
              <a:t>buf</a:t>
            </a:r>
            <a:r>
              <a:rPr lang="en-US" dirty="0" smtClean="0"/>
              <a:t>)</a:t>
            </a:r>
          </a:p>
          <a:p>
            <a:pPr marL="285750" indent="-285750">
              <a:buFont typeface="Wingdings" panose="05000000000000000000" pitchFamily="2" charset="2"/>
              <a:buChar char="Ø"/>
            </a:pPr>
            <a:r>
              <a:rPr lang="en-US" dirty="0" err="1" smtClean="0"/>
              <a:t>ofFile</a:t>
            </a:r>
            <a:r>
              <a:rPr lang="en-US" dirty="0" smtClean="0"/>
              <a:t>(Path </a:t>
            </a:r>
            <a:r>
              <a:rPr lang="en-US" dirty="0"/>
              <a:t>p</a:t>
            </a:r>
            <a:r>
              <a:rPr lang="en-US" dirty="0" smtClean="0"/>
              <a:t>)</a:t>
            </a:r>
          </a:p>
          <a:p>
            <a:pPr marL="285750" indent="-285750">
              <a:buFont typeface="Wingdings" panose="05000000000000000000" pitchFamily="2" charset="2"/>
              <a:buChar char="Ø"/>
            </a:pPr>
            <a:r>
              <a:rPr lang="en-US" dirty="0" err="1"/>
              <a:t>ofInputStream</a:t>
            </a:r>
            <a:r>
              <a:rPr lang="en-US" dirty="0"/>
              <a:t>(Supplier&lt;? extends </a:t>
            </a:r>
            <a:r>
              <a:rPr lang="en-US" dirty="0" err="1"/>
              <a:t>InputStream</a:t>
            </a:r>
            <a:r>
              <a:rPr lang="en-US" dirty="0"/>
              <a:t>&gt; s</a:t>
            </a:r>
            <a:r>
              <a:rPr lang="en-US" dirty="0" smtClean="0"/>
              <a:t>)</a:t>
            </a:r>
          </a:p>
          <a:p>
            <a:pPr marL="285750" indent="-285750">
              <a:buFont typeface="Wingdings" panose="05000000000000000000" pitchFamily="2" charset="2"/>
              <a:buChar char="Ø"/>
            </a:pPr>
            <a:r>
              <a:rPr lang="en-US" dirty="0" err="1"/>
              <a:t>noBody</a:t>
            </a:r>
            <a:r>
              <a:rPr lang="en-US" dirty="0" smtClean="0"/>
              <a:t>() </a:t>
            </a:r>
          </a:p>
          <a:p>
            <a:pPr marL="285750" indent="-285750">
              <a:buFont typeface="Wingdings" panose="05000000000000000000" pitchFamily="2" charset="2"/>
              <a:buChar char="Ø"/>
            </a:pPr>
            <a:endParaRPr lang="en-US" dirty="0" smtClean="0">
              <a:solidFill>
                <a:srgbClr val="FF0000"/>
              </a:solidFill>
            </a:endParaRP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
        <p:nvSpPr>
          <p:cNvPr id="8" name="Rectangle 7"/>
          <p:cNvSpPr/>
          <p:nvPr/>
        </p:nvSpPr>
        <p:spPr>
          <a:xfrm rot="20187607">
            <a:off x="8486931" y="1236331"/>
            <a:ext cx="3477234" cy="369332"/>
          </a:xfrm>
          <a:prstGeom prst="rect">
            <a:avLst/>
          </a:prstGeom>
        </p:spPr>
        <p:txBody>
          <a:bodyPr wrap="none">
            <a:spAutoFit/>
          </a:bodyPr>
          <a:lstStyle/>
          <a:p>
            <a:r>
              <a:rPr lang="en-US" u="sng" dirty="0" err="1">
                <a:solidFill>
                  <a:srgbClr val="00B0F0"/>
                </a:solidFill>
                <a:latin typeface="Consolas" panose="020B0609020204030204" pitchFamily="49" charset="0"/>
              </a:rPr>
              <a:t>I_HttpClientBodyPublishers</a:t>
            </a:r>
            <a:endParaRPr lang="en-US" dirty="0">
              <a:solidFill>
                <a:srgbClr val="00B0F0"/>
              </a:solidFill>
            </a:endParaRPr>
          </a:p>
        </p:txBody>
      </p:sp>
      <p:sp>
        <p:nvSpPr>
          <p:cNvPr id="2" name="Rectangle 1"/>
          <p:cNvSpPr/>
          <p:nvPr/>
        </p:nvSpPr>
        <p:spPr>
          <a:xfrm>
            <a:off x="461204" y="2875623"/>
            <a:ext cx="3477234" cy="369332"/>
          </a:xfrm>
          <a:prstGeom prst="rect">
            <a:avLst/>
          </a:prstGeom>
        </p:spPr>
        <p:txBody>
          <a:bodyPr wrap="none">
            <a:spAutoFit/>
          </a:bodyPr>
          <a:lstStyle/>
          <a:p>
            <a:r>
              <a:rPr lang="en-US" dirty="0">
                <a:solidFill>
                  <a:srgbClr val="3F5FBF"/>
                </a:solidFill>
                <a:latin typeface="Consolas" panose="020B0609020204030204" pitchFamily="49" charset="0"/>
              </a:rPr>
              <a:t>Pre-defined </a:t>
            </a:r>
            <a:r>
              <a:rPr lang="en-US" dirty="0" err="1">
                <a:solidFill>
                  <a:srgbClr val="3F5FBF"/>
                </a:solidFill>
                <a:latin typeface="Consolas" panose="020B0609020204030204" pitchFamily="49" charset="0"/>
              </a:rPr>
              <a:t>BodyPublishers</a:t>
            </a:r>
            <a:endParaRPr lang="en-US" dirty="0">
              <a:solidFill>
                <a:srgbClr val="3F5FBF"/>
              </a:solidFill>
              <a:latin typeface="Consolas" panose="020B0609020204030204" pitchFamily="49" charset="0"/>
            </a:endParaRPr>
          </a:p>
        </p:txBody>
      </p:sp>
      <p:sp>
        <p:nvSpPr>
          <p:cNvPr id="5" name="Rectangle 4"/>
          <p:cNvSpPr/>
          <p:nvPr/>
        </p:nvSpPr>
        <p:spPr>
          <a:xfrm>
            <a:off x="461204" y="1684512"/>
            <a:ext cx="6096000" cy="923330"/>
          </a:xfrm>
          <a:prstGeom prst="rect">
            <a:avLst/>
          </a:prstGeom>
        </p:spPr>
        <p:txBody>
          <a:bodyPr>
            <a:spAutoFit/>
          </a:bodyPr>
          <a:lstStyle/>
          <a:p>
            <a:r>
              <a:rPr lang="en-US" dirty="0">
                <a:solidFill>
                  <a:srgbClr val="404040"/>
                </a:solidFill>
                <a:latin typeface="RobotoMono-Regular"/>
              </a:rPr>
              <a:t>POST(</a:t>
            </a:r>
            <a:r>
              <a:rPr lang="en-US" dirty="0" err="1">
                <a:solidFill>
                  <a:srgbClr val="404040"/>
                </a:solidFill>
                <a:latin typeface="RobotoMono-Regular"/>
              </a:rPr>
              <a:t>BodyPublisher</a:t>
            </a:r>
            <a:r>
              <a:rPr lang="en-US" dirty="0">
                <a:solidFill>
                  <a:srgbClr val="404040"/>
                </a:solidFill>
                <a:latin typeface="RobotoMono-Regular"/>
              </a:rPr>
              <a:t> publisher)</a:t>
            </a:r>
          </a:p>
          <a:p>
            <a:r>
              <a:rPr lang="en-US" dirty="0">
                <a:solidFill>
                  <a:srgbClr val="404040"/>
                </a:solidFill>
                <a:latin typeface="RobotoMono-Regular"/>
              </a:rPr>
              <a:t>PUT(</a:t>
            </a:r>
            <a:r>
              <a:rPr lang="en-US" dirty="0" err="1">
                <a:solidFill>
                  <a:srgbClr val="404040"/>
                </a:solidFill>
                <a:latin typeface="RobotoMono-Regular"/>
              </a:rPr>
              <a:t>BodyPublisher</a:t>
            </a:r>
            <a:r>
              <a:rPr lang="en-US" dirty="0">
                <a:solidFill>
                  <a:srgbClr val="404040"/>
                </a:solidFill>
                <a:latin typeface="RobotoMono-Regular"/>
              </a:rPr>
              <a:t> publisher)</a:t>
            </a:r>
          </a:p>
          <a:p>
            <a:r>
              <a:rPr lang="en-US" dirty="0">
                <a:solidFill>
                  <a:srgbClr val="404040"/>
                </a:solidFill>
                <a:latin typeface="RobotoMono-Regular"/>
              </a:rPr>
              <a:t>method(String method, </a:t>
            </a:r>
            <a:r>
              <a:rPr lang="en-US" dirty="0" err="1">
                <a:solidFill>
                  <a:srgbClr val="404040"/>
                </a:solidFill>
                <a:latin typeface="RobotoMono-Regular"/>
              </a:rPr>
              <a:t>BodyPublisher</a:t>
            </a:r>
            <a:r>
              <a:rPr lang="en-US" dirty="0">
                <a:solidFill>
                  <a:srgbClr val="404040"/>
                </a:solidFill>
                <a:latin typeface="RobotoMono-Regular"/>
              </a:rPr>
              <a:t> publisher)</a:t>
            </a:r>
            <a:endParaRPr lang="en-US" dirty="0"/>
          </a:p>
        </p:txBody>
      </p:sp>
      <p:sp>
        <p:nvSpPr>
          <p:cNvPr id="9" name="Rectangle 8"/>
          <p:cNvSpPr/>
          <p:nvPr/>
        </p:nvSpPr>
        <p:spPr>
          <a:xfrm>
            <a:off x="461204" y="1102097"/>
            <a:ext cx="8751623" cy="369332"/>
          </a:xfrm>
          <a:prstGeom prst="rect">
            <a:avLst/>
          </a:prstGeom>
        </p:spPr>
        <p:txBody>
          <a:bodyPr wrap="square">
            <a:spAutoFit/>
          </a:bodyPr>
          <a:lstStyle/>
          <a:p>
            <a:r>
              <a:rPr lang="en-US" dirty="0" smtClean="0">
                <a:solidFill>
                  <a:srgbClr val="3F5FBF"/>
                </a:solidFill>
                <a:latin typeface="Consolas" panose="020B0609020204030204" pitchFamily="49" charset="0"/>
              </a:rPr>
              <a:t>POST, PUT, PATCH, method - used </a:t>
            </a:r>
            <a:r>
              <a:rPr lang="en-US" dirty="0">
                <a:solidFill>
                  <a:srgbClr val="3F5FBF"/>
                </a:solidFill>
                <a:latin typeface="Consolas" panose="020B0609020204030204" pitchFamily="49" charset="0"/>
              </a:rPr>
              <a:t>as </a:t>
            </a:r>
            <a:r>
              <a:rPr lang="en-US" dirty="0" smtClean="0">
                <a:solidFill>
                  <a:srgbClr val="3F5FBF"/>
                </a:solidFill>
                <a:latin typeface="Consolas" panose="020B0609020204030204" pitchFamily="49" charset="0"/>
              </a:rPr>
              <a:t>a PAYLOAD </a:t>
            </a:r>
            <a:r>
              <a:rPr lang="en-US" dirty="0">
                <a:solidFill>
                  <a:srgbClr val="3F5FBF"/>
                </a:solidFill>
                <a:latin typeface="Consolas" panose="020B0609020204030204" pitchFamily="49" charset="0"/>
              </a:rPr>
              <a:t>as being BODY PUBLISHER</a:t>
            </a:r>
            <a:endParaRPr lang="en-US" dirty="0"/>
          </a:p>
        </p:txBody>
      </p:sp>
      <p:pic>
        <p:nvPicPr>
          <p:cNvPr id="11" name="Picture 10"/>
          <p:cNvPicPr>
            <a:picLocks noChangeAspect="1"/>
          </p:cNvPicPr>
          <p:nvPr/>
        </p:nvPicPr>
        <p:blipFill>
          <a:blip r:embed="rId2"/>
          <a:stretch>
            <a:fillRect/>
          </a:stretch>
        </p:blipFill>
        <p:spPr>
          <a:xfrm>
            <a:off x="3509204" y="5571877"/>
            <a:ext cx="6424919" cy="916415"/>
          </a:xfrm>
          <a:prstGeom prst="rect">
            <a:avLst/>
          </a:prstGeom>
        </p:spPr>
      </p:pic>
      <p:sp>
        <p:nvSpPr>
          <p:cNvPr id="36" name="Rectangle 35"/>
          <p:cNvSpPr/>
          <p:nvPr/>
        </p:nvSpPr>
        <p:spPr>
          <a:xfrm>
            <a:off x="461204" y="5167431"/>
            <a:ext cx="2464136" cy="369332"/>
          </a:xfrm>
          <a:prstGeom prst="rect">
            <a:avLst/>
          </a:prstGeom>
        </p:spPr>
        <p:txBody>
          <a:bodyPr wrap="none">
            <a:spAutoFit/>
          </a:bodyPr>
          <a:lstStyle/>
          <a:p>
            <a:r>
              <a:rPr lang="en-US" dirty="0" smtClean="0">
                <a:solidFill>
                  <a:srgbClr val="3F5FBF"/>
                </a:solidFill>
                <a:latin typeface="Consolas" panose="020B0609020204030204" pitchFamily="49" charset="0"/>
              </a:rPr>
              <a:t>Request with Body </a:t>
            </a:r>
            <a:endParaRPr lang="en-US" dirty="0">
              <a:solidFill>
                <a:srgbClr val="3F5FBF"/>
              </a:solidFill>
              <a:latin typeface="Consolas" panose="020B0609020204030204" pitchFamily="49" charset="0"/>
            </a:endParaRPr>
          </a:p>
        </p:txBody>
      </p:sp>
      <p:sp>
        <p:nvSpPr>
          <p:cNvPr id="7" name="Rectangle 1"/>
          <p:cNvSpPr>
            <a:spLocks noChangeArrowheads="1"/>
          </p:cNvSpPr>
          <p:nvPr/>
        </p:nvSpPr>
        <p:spPr bwMode="auto">
          <a:xfrm>
            <a:off x="5566698" y="2862076"/>
            <a:ext cx="6604372"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171717"/>
                </a:solidFill>
                <a:effectLst/>
                <a:latin typeface="Courier New" panose="02070309020205020404" pitchFamily="49" charset="0"/>
              </a:rPr>
              <a:t>BodyPublisher</a:t>
            </a:r>
            <a:r>
              <a:rPr kumimoji="0" lang="en-US" altLang="en-US" sz="1400" b="0" i="0" u="none" strike="noStrike" cap="none" normalizeH="0" baseline="0" dirty="0" smtClean="0">
                <a:ln>
                  <a:noFill/>
                </a:ln>
                <a:solidFill>
                  <a:srgbClr val="171717"/>
                </a:solidFill>
                <a:effectLst/>
                <a:latin typeface="IBM Plex Sans"/>
              </a:rPr>
              <a:t> is a sub-interface of </a:t>
            </a:r>
            <a:r>
              <a:rPr kumimoji="0" lang="en-US" altLang="en-US" sz="14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Flow.Publisher</a:t>
            </a:r>
            <a:r>
              <a:rPr kumimoji="0" lang="en-US" altLang="en-US" sz="1400" b="0" i="0" u="none" strike="noStrike" cap="none" normalizeH="0" baseline="0" dirty="0" smtClean="0">
                <a:ln>
                  <a:noFill/>
                </a:ln>
                <a:solidFill>
                  <a:srgbClr val="171717"/>
                </a:solidFill>
                <a:effectLst/>
                <a:latin typeface="IBM Plex Sans"/>
              </a:rPr>
              <a:t>, introduced in Java 9.</a:t>
            </a:r>
          </a:p>
          <a:p>
            <a:r>
              <a:rPr kumimoji="0" lang="en-US" altLang="en-US" sz="1400" b="0" i="0" u="none" strike="noStrike" cap="none" normalizeH="0" baseline="0" dirty="0" smtClean="0">
                <a:ln>
                  <a:noFill/>
                </a:ln>
                <a:solidFill>
                  <a:srgbClr val="171717"/>
                </a:solidFill>
                <a:effectLst/>
                <a:latin typeface="IBM Plex Sans"/>
              </a:rPr>
              <a:t> Similarly, </a:t>
            </a:r>
            <a:r>
              <a:rPr kumimoji="0" lang="en-US" altLang="en-US" sz="14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BodySubscriber</a:t>
            </a:r>
            <a:r>
              <a:rPr kumimoji="0" lang="en-US" altLang="en-US" sz="1400" b="0" i="0" u="none" strike="noStrike" cap="none" normalizeH="0" baseline="0" dirty="0" smtClean="0">
                <a:ln>
                  <a:noFill/>
                </a:ln>
                <a:solidFill>
                  <a:srgbClr val="171717"/>
                </a:solidFill>
                <a:effectLst/>
                <a:latin typeface="IBM Plex Sans"/>
              </a:rPr>
              <a:t> is a sub-interface of </a:t>
            </a:r>
            <a:r>
              <a:rPr kumimoji="0" lang="en-US" altLang="en-US" sz="14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Flow.Subscriber</a:t>
            </a:r>
            <a:r>
              <a:rPr kumimoji="0" lang="en-US" altLang="en-US" sz="1400" b="0" i="0" u="none" strike="noStrike" cap="none" normalizeH="0" baseline="0" dirty="0" smtClean="0">
                <a:ln>
                  <a:noFill/>
                </a:ln>
                <a:solidFill>
                  <a:srgbClr val="171717"/>
                </a:solidFill>
                <a:effectLst/>
                <a:latin typeface="IBM Plex Sans"/>
              </a:rPr>
              <a:t>. </a:t>
            </a:r>
          </a:p>
          <a:p>
            <a:r>
              <a:rPr lang="en-US" sz="1400" dirty="0" smtClean="0">
                <a:solidFill>
                  <a:srgbClr val="171717"/>
                </a:solidFill>
                <a:latin typeface="IBM Plex Sans"/>
              </a:rPr>
              <a:t>This </a:t>
            </a:r>
            <a:r>
              <a:rPr lang="en-US" sz="1400" dirty="0">
                <a:solidFill>
                  <a:srgbClr val="171717"/>
                </a:solidFill>
                <a:latin typeface="IBM Plex Sans"/>
              </a:rPr>
              <a:t>means that these interfaces are aligned with the </a:t>
            </a:r>
            <a:r>
              <a:rPr lang="en-US" sz="1400" b="1" dirty="0">
                <a:solidFill>
                  <a:srgbClr val="171717"/>
                </a:solidFill>
                <a:latin typeface="IBM Plex Sans"/>
              </a:rPr>
              <a:t>reactive streams approach</a:t>
            </a:r>
            <a:r>
              <a:rPr lang="en-US" sz="1400" dirty="0">
                <a:solidFill>
                  <a:srgbClr val="171717"/>
                </a:solidFill>
                <a:latin typeface="IBM Plex Sans"/>
              </a:rPr>
              <a:t>, </a:t>
            </a:r>
            <a:endParaRPr lang="en-US" sz="1400" dirty="0" smtClean="0">
              <a:solidFill>
                <a:srgbClr val="171717"/>
              </a:solidFill>
              <a:latin typeface="IBM Plex Sans"/>
            </a:endParaRPr>
          </a:p>
          <a:p>
            <a:r>
              <a:rPr lang="en-US" sz="1400" dirty="0" smtClean="0">
                <a:solidFill>
                  <a:srgbClr val="171717"/>
                </a:solidFill>
                <a:latin typeface="IBM Plex Sans"/>
              </a:rPr>
              <a:t>which </a:t>
            </a:r>
            <a:r>
              <a:rPr lang="en-US" sz="1400" dirty="0">
                <a:solidFill>
                  <a:srgbClr val="171717"/>
                </a:solidFill>
                <a:latin typeface="IBM Plex Sans"/>
              </a:rPr>
              <a:t>is suitable for asynchronously sending requests using HTTP/2.</a:t>
            </a: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50922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4778427" cy="646331"/>
          </a:xfrm>
          <a:prstGeom prst="rect">
            <a:avLst/>
          </a:prstGeom>
        </p:spPr>
        <p:txBody>
          <a:bodyPr wrap="square">
            <a:spAutoFit/>
          </a:bodyPr>
          <a:lstStyle/>
          <a:p>
            <a:r>
              <a:rPr lang="en-US" sz="3600" dirty="0" smtClean="0">
                <a:solidFill>
                  <a:schemeClr val="accent6">
                    <a:lumMod val="50000"/>
                  </a:schemeClr>
                </a:solidFill>
              </a:rPr>
              <a:t>Headers </a:t>
            </a:r>
            <a:r>
              <a:rPr lang="en-US" sz="3600" dirty="0">
                <a:solidFill>
                  <a:schemeClr val="accent6">
                    <a:lumMod val="50000"/>
                  </a:schemeClr>
                </a:solidFill>
              </a:rPr>
              <a:t>&amp; Cookies</a:t>
            </a:r>
            <a:endParaRPr lang="en-US" sz="3600" i="1" dirty="0">
              <a:solidFill>
                <a:srgbClr val="00B050"/>
              </a:solidFill>
            </a:endParaRPr>
          </a:p>
        </p:txBody>
      </p:sp>
      <p:sp>
        <p:nvSpPr>
          <p:cNvPr id="2" name="Rectangle 1"/>
          <p:cNvSpPr/>
          <p:nvPr/>
        </p:nvSpPr>
        <p:spPr>
          <a:xfrm>
            <a:off x="545284" y="4003850"/>
            <a:ext cx="6718827" cy="369332"/>
          </a:xfrm>
          <a:prstGeom prst="rect">
            <a:avLst/>
          </a:prstGeom>
        </p:spPr>
        <p:txBody>
          <a:bodyPr wrap="none">
            <a:spAutoFit/>
          </a:bodyPr>
          <a:lstStyle/>
          <a:p>
            <a:r>
              <a:rPr lang="en-US" dirty="0">
                <a:solidFill>
                  <a:srgbClr val="3F5FBF"/>
                </a:solidFill>
                <a:latin typeface="Consolas" panose="020B0609020204030204" pitchFamily="49" charset="0"/>
              </a:rPr>
              <a:t>Headers</a:t>
            </a:r>
            <a:r>
              <a:rPr lang="en-US" dirty="0" smtClean="0"/>
              <a:t>  - </a:t>
            </a:r>
            <a:r>
              <a:rPr lang="en-US" dirty="0" smtClean="0">
                <a:solidFill>
                  <a:srgbClr val="3F5FBF"/>
                </a:solidFill>
                <a:latin typeface="Consolas" panose="020B0609020204030204" pitchFamily="49" charset="0"/>
              </a:rPr>
              <a:t> </a:t>
            </a:r>
            <a:r>
              <a:rPr lang="en-US" dirty="0"/>
              <a:t>e.g. host-name is mandatory, we pass it automatically, ...</a:t>
            </a:r>
            <a:endParaRPr lang="en-US" dirty="0">
              <a:solidFill>
                <a:srgbClr val="3F5FBF"/>
              </a:solidFill>
              <a:latin typeface="Consolas" panose="020B0609020204030204" pitchFamily="49" charset="0"/>
            </a:endParaRPr>
          </a:p>
        </p:txBody>
      </p:sp>
      <p:sp>
        <p:nvSpPr>
          <p:cNvPr id="9" name="Rectangle 8"/>
          <p:cNvSpPr/>
          <p:nvPr/>
        </p:nvSpPr>
        <p:spPr>
          <a:xfrm>
            <a:off x="545284" y="1101160"/>
            <a:ext cx="8751623" cy="369332"/>
          </a:xfrm>
          <a:prstGeom prst="rect">
            <a:avLst/>
          </a:prstGeom>
        </p:spPr>
        <p:txBody>
          <a:bodyPr wrap="square">
            <a:spAutoFit/>
          </a:bodyPr>
          <a:lstStyle/>
          <a:p>
            <a:r>
              <a:rPr lang="en-US" dirty="0">
                <a:solidFill>
                  <a:srgbClr val="3F5FBF"/>
                </a:solidFill>
                <a:latin typeface="Consolas" panose="020B0609020204030204" pitchFamily="49" charset="0"/>
              </a:rPr>
              <a:t>Cookies </a:t>
            </a:r>
            <a:r>
              <a:rPr lang="en-US" dirty="0" smtClean="0">
                <a:solidFill>
                  <a:srgbClr val="3F5FBF"/>
                </a:solidFill>
                <a:latin typeface="Consolas" panose="020B0609020204030204" pitchFamily="49" charset="0"/>
              </a:rPr>
              <a:t>– are persistent, used to </a:t>
            </a:r>
            <a:r>
              <a:rPr lang="en-US" dirty="0">
                <a:solidFill>
                  <a:srgbClr val="3F5FBF"/>
                </a:solidFill>
                <a:latin typeface="Consolas" panose="020B0609020204030204" pitchFamily="49" charset="0"/>
              </a:rPr>
              <a:t>manage state, token, </a:t>
            </a:r>
            <a:r>
              <a:rPr lang="en-US" dirty="0" err="1" smtClean="0">
                <a:solidFill>
                  <a:srgbClr val="3F5FBF"/>
                </a:solidFill>
                <a:latin typeface="Consolas" panose="020B0609020204030204" pitchFamily="49" charset="0"/>
              </a:rPr>
              <a:t>etc</a:t>
            </a:r>
            <a:r>
              <a:rPr lang="en-US" dirty="0" smtClean="0">
                <a:solidFill>
                  <a:srgbClr val="3F5FBF"/>
                </a:solidFill>
                <a:latin typeface="Consolas" panose="020B0609020204030204" pitchFamily="49" charset="0"/>
              </a:rPr>
              <a:t> …  </a:t>
            </a:r>
            <a:endParaRPr lang="en-US" dirty="0">
              <a:solidFill>
                <a:srgbClr val="3F5FBF"/>
              </a:solidFill>
              <a:latin typeface="Consolas" panose="020B0609020204030204" pitchFamily="49" charset="0"/>
            </a:endParaRPr>
          </a:p>
        </p:txBody>
      </p:sp>
      <p:sp>
        <p:nvSpPr>
          <p:cNvPr id="7" name="Rectangle 6"/>
          <p:cNvSpPr/>
          <p:nvPr/>
        </p:nvSpPr>
        <p:spPr>
          <a:xfrm rot="20947748">
            <a:off x="7735231" y="5798897"/>
            <a:ext cx="4363695" cy="369332"/>
          </a:xfrm>
          <a:prstGeom prst="rect">
            <a:avLst/>
          </a:prstGeom>
        </p:spPr>
        <p:txBody>
          <a:bodyPr wrap="none">
            <a:spAutoFit/>
          </a:bodyPr>
          <a:lstStyle/>
          <a:p>
            <a:r>
              <a:rPr lang="en-US" dirty="0" err="1" smtClean="0">
                <a:solidFill>
                  <a:srgbClr val="00B0F0"/>
                </a:solidFill>
                <a:latin typeface="Consolas" panose="020B0609020204030204" pitchFamily="49" charset="0"/>
              </a:rPr>
              <a:t>J_HttpClientCookiesAndHeadersDemo</a:t>
            </a:r>
            <a:endParaRPr lang="en-US" dirty="0">
              <a:solidFill>
                <a:srgbClr val="00B0F0"/>
              </a:solidFill>
            </a:endParaRPr>
          </a:p>
        </p:txBody>
      </p:sp>
      <p:pic>
        <p:nvPicPr>
          <p:cNvPr id="12" name="Picture 11"/>
          <p:cNvPicPr>
            <a:picLocks noChangeAspect="1"/>
          </p:cNvPicPr>
          <p:nvPr/>
        </p:nvPicPr>
        <p:blipFill>
          <a:blip r:embed="rId2"/>
          <a:stretch>
            <a:fillRect/>
          </a:stretch>
        </p:blipFill>
        <p:spPr>
          <a:xfrm>
            <a:off x="7264111" y="1713005"/>
            <a:ext cx="4375201" cy="1881219"/>
          </a:xfrm>
          <a:prstGeom prst="rect">
            <a:avLst/>
          </a:prstGeom>
        </p:spPr>
      </p:pic>
      <p:sp>
        <p:nvSpPr>
          <p:cNvPr id="13" name="Rectangle 12"/>
          <p:cNvSpPr/>
          <p:nvPr/>
        </p:nvSpPr>
        <p:spPr>
          <a:xfrm>
            <a:off x="609649" y="4619457"/>
            <a:ext cx="11287432" cy="1600438"/>
          </a:xfrm>
          <a:prstGeom prst="rect">
            <a:avLst/>
          </a:prstGeom>
        </p:spPr>
        <p:txBody>
          <a:bodyPr wrap="square">
            <a:spAutoFit/>
          </a:bodyPr>
          <a:lstStyle/>
          <a:p>
            <a:r>
              <a:rPr lang="en-US" sz="1400" dirty="0" err="1">
                <a:solidFill>
                  <a:srgbClr val="000000"/>
                </a:solidFill>
                <a:latin typeface="Consolas" panose="020B0609020204030204" pitchFamily="49" charset="0"/>
              </a:rPr>
              <a:t>HttpRequest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httpRequest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HttpRequest.</a:t>
            </a:r>
            <a:r>
              <a:rPr lang="en-US" sz="1400" i="1" dirty="0" err="1">
                <a:solidFill>
                  <a:srgbClr val="000000"/>
                </a:solidFill>
                <a:latin typeface="Consolas" panose="020B0609020204030204" pitchFamily="49" charset="0"/>
              </a:rPr>
              <a:t>newBuilder</a:t>
            </a:r>
            <a:r>
              <a:rPr lang="en-US" sz="1400" i="1" dirty="0">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URI.create</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"http://jsonvat.com/"</a:t>
            </a:r>
            <a:r>
              <a:rPr lang="en-US" sz="1400" i="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.header</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"Accept"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"text/html"</a:t>
            </a:r>
            <a:r>
              <a:rPr lang="en-US" sz="1400" dirty="0">
                <a:solidFill>
                  <a:srgbClr val="000000"/>
                </a:solidFill>
                <a:latin typeface="Consolas" panose="020B0609020204030204" pitchFamily="49" charset="0"/>
              </a:rPr>
              <a:t>).header(</a:t>
            </a:r>
            <a:r>
              <a:rPr lang="en-US" sz="1400" dirty="0">
                <a:solidFill>
                  <a:srgbClr val="2A00FF"/>
                </a:solidFill>
                <a:latin typeface="Consolas" panose="020B0609020204030204" pitchFamily="49" charset="0"/>
              </a:rPr>
              <a:t>"content-language"</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en</a:t>
            </a:r>
            <a:r>
              <a:rPr lang="en-US" sz="1400" dirty="0">
                <a:solidFill>
                  <a:srgbClr val="2A00FF"/>
                </a:solidFill>
                <a:latin typeface="Consolas" panose="020B0609020204030204" pitchFamily="49" charset="0"/>
              </a:rPr>
              <a:t>-us</a:t>
            </a:r>
            <a:r>
              <a:rPr lang="en-US" sz="1400" dirty="0" smtClean="0">
                <a:solidFill>
                  <a:srgbClr val="2A00FF"/>
                </a:solidFill>
                <a:latin typeface="Consolas" panose="020B0609020204030204" pitchFamily="49" charset="0"/>
              </a:rPr>
              <a:t>"</a:t>
            </a:r>
            <a:r>
              <a:rPr lang="en-US" sz="1400" dirty="0" smtClean="0">
                <a:solidFill>
                  <a:srgbClr val="000000"/>
                </a:solidFill>
                <a:latin typeface="Consolas" panose="020B0609020204030204" pitchFamily="49" charset="0"/>
              </a:rPr>
              <a:t>)</a:t>
            </a:r>
          </a:p>
          <a:p>
            <a:r>
              <a:rPr lang="en-US" sz="1400" b="1" dirty="0" smtClean="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headers</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"User-Agent"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"Java"</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"Cache-Control"</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"no-transform"</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"Cache-Control"</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"no-store"</a:t>
            </a:r>
            <a:r>
              <a:rPr lang="en-US" sz="1400" dirty="0">
                <a:solidFill>
                  <a:srgbClr val="000000"/>
                </a:solidFill>
                <a:latin typeface="Consolas" panose="020B0609020204030204" pitchFamily="49" charset="0"/>
              </a:rPr>
              <a:t>)</a:t>
            </a:r>
          </a:p>
          <a:p>
            <a:r>
              <a:rPr lang="en-US" sz="1400" dirty="0">
                <a:solidFill>
                  <a:srgbClr val="3F7F5F"/>
                </a:solidFill>
                <a:latin typeface="Consolas" panose="020B0609020204030204" pitchFamily="49" charset="0"/>
              </a:rPr>
              <a:t>// to replace header</a:t>
            </a:r>
          </a:p>
          <a:p>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setHeader</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"Accept"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"application/</a:t>
            </a:r>
            <a:r>
              <a:rPr lang="en-US" sz="1400" dirty="0" err="1">
                <a:solidFill>
                  <a:srgbClr val="2A00FF"/>
                </a:solidFill>
                <a:latin typeface="Consolas" panose="020B0609020204030204" pitchFamily="49" charset="0"/>
              </a:rPr>
              <a:t>json</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.POST(</a:t>
            </a:r>
            <a:r>
              <a:rPr lang="en-US" sz="1400" dirty="0" err="1">
                <a:solidFill>
                  <a:srgbClr val="000000"/>
                </a:solidFill>
                <a:latin typeface="Consolas" panose="020B0609020204030204" pitchFamily="49" charset="0"/>
              </a:rPr>
              <a:t>BodyPublishers.</a:t>
            </a:r>
            <a:r>
              <a:rPr lang="en-US" sz="1400" i="1" dirty="0" err="1">
                <a:solidFill>
                  <a:srgbClr val="000000"/>
                </a:solidFill>
                <a:latin typeface="Consolas" panose="020B0609020204030204" pitchFamily="49" charset="0"/>
              </a:rPr>
              <a:t>ofString</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"some body </a:t>
            </a:r>
            <a:r>
              <a:rPr lang="en-US" sz="1400" i="1" dirty="0" err="1">
                <a:solidFill>
                  <a:srgbClr val="2A00FF"/>
                </a:solidFill>
                <a:latin typeface="Consolas" panose="020B0609020204030204" pitchFamily="49" charset="0"/>
              </a:rPr>
              <a:t>infor</a:t>
            </a:r>
            <a:r>
              <a:rPr lang="en-US" sz="1400" i="1" dirty="0">
                <a:solidFill>
                  <a:srgbClr val="2A00FF"/>
                </a:solidFill>
                <a:latin typeface="Consolas" panose="020B0609020204030204" pitchFamily="49" charset="0"/>
              </a:rPr>
              <a:t> form"</a:t>
            </a:r>
            <a:r>
              <a:rPr lang="en-US" sz="1400"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.build();</a:t>
            </a:r>
            <a:endParaRPr lang="en-US" sz="1400" dirty="0"/>
          </a:p>
        </p:txBody>
      </p:sp>
      <p:sp>
        <p:nvSpPr>
          <p:cNvPr id="14" name="Rectangle 13"/>
          <p:cNvSpPr/>
          <p:nvPr/>
        </p:nvSpPr>
        <p:spPr>
          <a:xfrm>
            <a:off x="595179" y="1582369"/>
            <a:ext cx="6450873" cy="369332"/>
          </a:xfrm>
          <a:prstGeom prst="rect">
            <a:avLst/>
          </a:prstGeom>
        </p:spPr>
        <p:txBody>
          <a:bodyPr wrap="square">
            <a:spAutoFit/>
          </a:bodyPr>
          <a:lstStyle/>
          <a:p>
            <a:r>
              <a:rPr lang="en-US" dirty="0" err="1">
                <a:solidFill>
                  <a:srgbClr val="404040"/>
                </a:solidFill>
                <a:latin typeface="RobotoMono-Regular"/>
              </a:rPr>
              <a:t>HttpClient.Builder</a:t>
            </a:r>
            <a:r>
              <a:rPr lang="en-US" dirty="0">
                <a:solidFill>
                  <a:srgbClr val="404040"/>
                </a:solidFill>
                <a:latin typeface="RobotoMono-Regular"/>
              </a:rPr>
              <a:t>::</a:t>
            </a:r>
            <a:r>
              <a:rPr lang="en-US" dirty="0" err="1">
                <a:solidFill>
                  <a:srgbClr val="404040"/>
                </a:solidFill>
                <a:latin typeface="RobotoMono-Regular"/>
              </a:rPr>
              <a:t>setCookieHandler</a:t>
            </a:r>
            <a:r>
              <a:rPr lang="en-US" dirty="0">
                <a:solidFill>
                  <a:srgbClr val="404040"/>
                </a:solidFill>
                <a:latin typeface="RobotoMono-Regular"/>
              </a:rPr>
              <a:t>(</a:t>
            </a:r>
            <a:r>
              <a:rPr lang="en-US" dirty="0" err="1">
                <a:solidFill>
                  <a:srgbClr val="404040"/>
                </a:solidFill>
                <a:latin typeface="RobotoMono-Regular"/>
              </a:rPr>
              <a:t>CookieHandler</a:t>
            </a:r>
            <a:r>
              <a:rPr lang="en-US" dirty="0">
                <a:solidFill>
                  <a:srgbClr val="404040"/>
                </a:solidFill>
                <a:latin typeface="RobotoMono-Regular"/>
              </a:rPr>
              <a:t> handler)</a:t>
            </a:r>
            <a:endParaRPr lang="en-US" dirty="0"/>
          </a:p>
        </p:txBody>
      </p:sp>
      <p:sp>
        <p:nvSpPr>
          <p:cNvPr id="15" name="Rectangle 14"/>
          <p:cNvSpPr/>
          <p:nvPr/>
        </p:nvSpPr>
        <p:spPr>
          <a:xfrm>
            <a:off x="595179" y="2084295"/>
            <a:ext cx="7663413" cy="738664"/>
          </a:xfrm>
          <a:prstGeom prst="rect">
            <a:avLst/>
          </a:prstGeom>
        </p:spPr>
        <p:txBody>
          <a:bodyPr wrap="square">
            <a:spAutoFit/>
          </a:bodyPr>
          <a:lstStyle/>
          <a:p>
            <a:r>
              <a:rPr lang="en-US" sz="1400" dirty="0" err="1">
                <a:solidFill>
                  <a:srgbClr val="000000"/>
                </a:solidFill>
                <a:latin typeface="Consolas" panose="020B0609020204030204" pitchFamily="49" charset="0"/>
              </a:rPr>
              <a:t>CookieManager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cookieManager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CookieManager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CookiePolicy.</a:t>
            </a:r>
            <a:r>
              <a:rPr lang="en-US" sz="1400" b="1" i="1" dirty="0" err="1">
                <a:solidFill>
                  <a:srgbClr val="0000C0"/>
                </a:solidFill>
                <a:latin typeface="Consolas" panose="020B0609020204030204" pitchFamily="49" charset="0"/>
              </a:rPr>
              <a:t>ACCEPT_ALL</a:t>
            </a:r>
            <a:r>
              <a:rPr lang="en-US" sz="1400" b="1" i="1" dirty="0">
                <a:solidFill>
                  <a:srgbClr val="000000"/>
                </a:solidFill>
                <a:latin typeface="Consolas" panose="020B0609020204030204" pitchFamily="49" charset="0"/>
              </a:rPr>
              <a:t>);</a:t>
            </a:r>
          </a:p>
          <a:p>
            <a:r>
              <a:rPr lang="en-US" sz="1400" i="1" dirty="0" err="1">
                <a:solidFill>
                  <a:srgbClr val="0000C0"/>
                </a:solidFill>
                <a:latin typeface="Consolas" panose="020B0609020204030204" pitchFamily="49" charset="0"/>
              </a:rPr>
              <a:t>httpClient</a:t>
            </a:r>
            <a:r>
              <a:rPr lang="en-US" sz="1400" i="1" dirty="0">
                <a:solidFill>
                  <a:srgbClr val="000000"/>
                </a:solidFill>
                <a:latin typeface="Consolas" panose="020B0609020204030204" pitchFamily="49" charset="0"/>
              </a:rPr>
              <a:t> = </a:t>
            </a:r>
            <a:r>
              <a:rPr lang="en-US" sz="1400" i="1" dirty="0" err="1">
                <a:solidFill>
                  <a:srgbClr val="000000"/>
                </a:solidFill>
                <a:latin typeface="Consolas" panose="020B0609020204030204" pitchFamily="49" charset="0"/>
              </a:rPr>
              <a:t>HttpClient.newBuilder</a:t>
            </a:r>
            <a:r>
              <a:rPr lang="en-US" sz="1400" i="1" dirty="0">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cookieHandler</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cookieManager</a:t>
            </a:r>
            <a:r>
              <a:rPr lang="en-US" sz="1400" i="1" dirty="0">
                <a:solidFill>
                  <a:srgbClr val="000000"/>
                </a:solidFill>
                <a:latin typeface="Consolas" panose="020B0609020204030204" pitchFamily="49" charset="0"/>
              </a:rPr>
              <a:t>).build();</a:t>
            </a:r>
            <a:endParaRPr lang="en-US" sz="1400" dirty="0"/>
          </a:p>
        </p:txBody>
      </p:sp>
      <p:sp>
        <p:nvSpPr>
          <p:cNvPr id="16" name="Rectangle 15"/>
          <p:cNvSpPr/>
          <p:nvPr/>
        </p:nvSpPr>
        <p:spPr>
          <a:xfrm>
            <a:off x="595179" y="3253960"/>
            <a:ext cx="9472363" cy="307777"/>
          </a:xfrm>
          <a:prstGeom prst="rect">
            <a:avLst/>
          </a:prstGeom>
        </p:spPr>
        <p:txBody>
          <a:bodyPr wrap="square">
            <a:spAutoFit/>
          </a:bodyPr>
          <a:lstStyle/>
          <a:p>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cookieManager</a:t>
            </a:r>
            <a:r>
              <a:rPr lang="en-US" sz="1400" b="1" i="1" dirty="0" err="1">
                <a:solidFill>
                  <a:srgbClr val="000000"/>
                </a:solidFill>
                <a:latin typeface="Consolas" panose="020B0609020204030204" pitchFamily="49" charset="0"/>
              </a:rPr>
              <a:t>.getCookieStore</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getCookies</a:t>
            </a:r>
            <a:r>
              <a:rPr lang="en-US" sz="1400" b="1" i="1" dirty="0">
                <a:solidFill>
                  <a:srgbClr val="000000"/>
                </a:solidFill>
                <a:latin typeface="Consolas" panose="020B0609020204030204" pitchFamily="49" charset="0"/>
              </a:rPr>
              <a:t>());</a:t>
            </a:r>
            <a:endParaRPr lang="en-US" sz="1400" dirty="0"/>
          </a:p>
        </p:txBody>
      </p:sp>
      <p:sp>
        <p:nvSpPr>
          <p:cNvPr id="37" name="Rectangle 36"/>
          <p:cNvSpPr/>
          <p:nvPr/>
        </p:nvSpPr>
        <p:spPr>
          <a:xfrm>
            <a:off x="518179" y="2976934"/>
            <a:ext cx="6096000" cy="307777"/>
          </a:xfrm>
          <a:prstGeom prst="rect">
            <a:avLst/>
          </a:prstGeom>
        </p:spPr>
        <p:txBody>
          <a:bodyPr>
            <a:spAutoFit/>
          </a:bodyPr>
          <a:lstStyle/>
          <a:p>
            <a:r>
              <a:rPr lang="en-US" sz="1400" dirty="0" smtClean="0"/>
              <a:t>  //</a:t>
            </a:r>
            <a:r>
              <a:rPr lang="en-US" sz="1400" b="1" dirty="0" err="1" smtClean="0"/>
              <a:t>CookieStore</a:t>
            </a:r>
            <a:r>
              <a:rPr lang="en-US" sz="1400" dirty="0"/>
              <a:t>:  Default in-memory  implementation</a:t>
            </a:r>
          </a:p>
        </p:txBody>
      </p:sp>
    </p:spTree>
    <p:extLst>
      <p:ext uri="{BB962C8B-B14F-4D97-AF65-F5344CB8AC3E}">
        <p14:creationId xmlns:p14="http://schemas.microsoft.com/office/powerpoint/2010/main" val="4076416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14319</TotalTime>
  <Words>3887</Words>
  <Application>Microsoft Office PowerPoint</Application>
  <PresentationFormat>Widescreen</PresentationFormat>
  <Paragraphs>370</Paragraphs>
  <Slides>16</Slides>
  <Notes>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Arial</vt:lpstr>
      <vt:lpstr>Calibri</vt:lpstr>
      <vt:lpstr>Calibri Light</vt:lpstr>
      <vt:lpstr>Cambria</vt:lpstr>
      <vt:lpstr>Candara Light</vt:lpstr>
      <vt:lpstr>Consolas</vt:lpstr>
      <vt:lpstr>Courier New</vt:lpstr>
      <vt:lpstr>Gotham-Bold</vt:lpstr>
      <vt:lpstr>Gotham-Book</vt:lpstr>
      <vt:lpstr>Gotham-Light</vt:lpstr>
      <vt:lpstr>Gotham-Medium</vt:lpstr>
      <vt:lpstr>IBM Plex Sans</vt:lpstr>
      <vt:lpstr>MV Boli</vt:lpstr>
      <vt:lpstr>RobotoMono-Regular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1411</cp:revision>
  <dcterms:created xsi:type="dcterms:W3CDTF">2020-07-14T16:59:29Z</dcterms:created>
  <dcterms:modified xsi:type="dcterms:W3CDTF">2021-09-19T07:42:45Z</dcterms:modified>
</cp:coreProperties>
</file>