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274" r:id="rId3"/>
    <p:sldId id="285" r:id="rId4"/>
    <p:sldId id="284" r:id="rId5"/>
    <p:sldId id="288" r:id="rId6"/>
    <p:sldId id="289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84767" autoAdjust="0"/>
  </p:normalViewPr>
  <p:slideViewPr>
    <p:cSldViewPr snapToGrid="0">
      <p:cViewPr varScale="1">
        <p:scale>
          <a:sx n="73" d="100"/>
          <a:sy n="73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4668-6769-4D63-A6FC-E13EFE781D4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9B4A-50AD-4921-98D2-3767FE82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 can be found at </a:t>
            </a:r>
            <a:r>
              <a:rPr lang="en-US" i="1" dirty="0" smtClean="0"/>
              <a:t>http://www.JSLint.com/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composed of: Values, Operators, Expressions, Keywords, and Comments.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programs (and JavaScript statements) are often called JavaScript code.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x, y, z;    // Statement 1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 5;          // Statement 2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 6;          // Statement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 * 10; //Statement 4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uses the </a:t>
            </a:r>
            <a:r>
              <a:rPr lang="en-US" dirty="0" err="1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combination of values, variables, and operators, which computes to a value. E.g. 5 * 10    or x * 10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containers for storing data values.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JavaScript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names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JavaScript identifiers are case-sensitive.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variable in JavaScript is called "declaring" a variable.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Unicode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UTF-8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list of characters with unique decimal numbers (code points). A = 65, B = 66, C = 67, ....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list of decimal numbers represent the string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ahello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97 104 101 108 108 111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how these numbers are translated into binary numbers to be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computer: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 encoding will store "hello" like this (binary): 01101000 01100101 01101100 01101100  01101111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numbers into binary 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characters to numbers.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5F33-1F9F-4F40-8427-7E6F6192A6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ats@seznam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azatsatklichov/Java-Features" TargetMode="External"/><Relationship Id="rId4" Type="http://schemas.openxmlformats.org/officeDocument/2006/relationships/hyperlink" Target="http://sahet.net/htm/jav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vm.github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Google Shape;128;p1"/>
          <p:cNvSpPr txBox="1">
            <a:spLocks noGrp="1"/>
          </p:cNvSpPr>
          <p:nvPr>
            <p:ph type="subTitle" idx="4294967295"/>
          </p:nvPr>
        </p:nvSpPr>
        <p:spPr>
          <a:xfrm>
            <a:off x="385876" y="5332120"/>
            <a:ext cx="7452360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Azat Satklichov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3"/>
              </a:rPr>
              <a:t>azats@seznam.cz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sahet.net/htm/java.html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github.com/azatsatklichov/Java-Features</a:t>
            </a:r>
            <a:r>
              <a:rPr lang="en-US" sz="1800" dirty="0" smtClean="0"/>
              <a:t> </a:t>
            </a:r>
            <a:endParaRPr sz="1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004" y="4526012"/>
            <a:ext cx="2000250" cy="2000250"/>
          </a:xfrm>
          <a:prstGeom prst="rect">
            <a:avLst/>
          </a:prstGeom>
        </p:spPr>
      </p:pic>
      <p:sp>
        <p:nvSpPr>
          <p:cNvPr id="26" name="Google Shape;126;p1"/>
          <p:cNvSpPr txBox="1">
            <a:spLocks/>
          </p:cNvSpPr>
          <p:nvPr/>
        </p:nvSpPr>
        <p:spPr>
          <a:xfrm>
            <a:off x="952254" y="2408893"/>
            <a:ext cx="9098280" cy="664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800" b="1" smtClean="0">
                <a:solidFill>
                  <a:srgbClr val="00B050"/>
                </a:solidFill>
              </a:rPr>
              <a:t>Java Features 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92013" y="3245853"/>
            <a:ext cx="2872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 README.md  ;) as well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344364" y="872113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smtClean="0"/>
              <a:t>Stream API Improvements </a:t>
            </a:r>
          </a:p>
          <a:p>
            <a:pPr algn="l"/>
            <a:r>
              <a:rPr lang="en-US" i="1" dirty="0" smtClean="0"/>
              <a:t> </a:t>
            </a:r>
          </a:p>
          <a:p>
            <a:pPr algn="l"/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49469" y="1611004"/>
            <a:ext cx="54995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0" dirty="0">
                <a:solidFill>
                  <a:srgbClr val="00488A"/>
                </a:solidFill>
                <a:latin typeface="Courier"/>
              </a:rPr>
              <a:t>//</a:t>
            </a:r>
            <a:r>
              <a:rPr lang="en-US" altLang="en-US" sz="800" dirty="0">
                <a:solidFill>
                  <a:srgbClr val="395DA1"/>
                </a:solidFill>
                <a:latin typeface="Consolas" panose="020B0609020204030204" pitchFamily="49" charset="0"/>
              </a:rPr>
              <a:t>prevent </a:t>
            </a:r>
            <a:r>
              <a:rPr lang="en-US" altLang="en-US" sz="8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NullPointerExceptions</a:t>
            </a:r>
            <a:endParaRPr lang="en-US" altLang="en-US" sz="800" dirty="0">
              <a:latin typeface="Arial" panose="020B0604020202020204" pitchFamily="34" charset="0"/>
            </a:endParaRPr>
          </a:p>
          <a:p>
            <a:r>
              <a:rPr lang="en-US" altLang="en-US" sz="1200" b="1" dirty="0" err="1" smtClean="0">
                <a:solidFill>
                  <a:srgbClr val="00488A"/>
                </a:solidFill>
                <a:latin typeface="Courier"/>
              </a:rPr>
              <a:t>Stream.ofNullable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(), </a:t>
            </a:r>
            <a:r>
              <a:rPr lang="en-US" altLang="en-US" sz="1200" b="1" dirty="0" err="1">
                <a:solidFill>
                  <a:srgbClr val="00488A"/>
                </a:solidFill>
                <a:latin typeface="Courier"/>
              </a:rPr>
              <a:t>Stream.empty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;</a:t>
            </a: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800" dirty="0" smtClean="0">
                <a:solidFill>
                  <a:srgbClr val="00488A"/>
                </a:solidFill>
                <a:latin typeface="Courier"/>
              </a:rPr>
              <a:t>//more</a:t>
            </a:r>
            <a:r>
              <a:rPr lang="en-US" altLang="en-US" sz="8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endParaRPr lang="en-US" altLang="en-US" sz="800" dirty="0">
              <a:latin typeface="Arial" panose="020B0604020202020204" pitchFamily="34" charset="0"/>
            </a:endParaRPr>
          </a:p>
          <a:p>
            <a:r>
              <a:rPr lang="en-US" altLang="en-US" sz="1200" b="1" dirty="0" err="1" smtClean="0">
                <a:solidFill>
                  <a:srgbClr val="00488A"/>
                </a:solidFill>
                <a:latin typeface="Courier"/>
              </a:rPr>
              <a:t>takeWhile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[while true]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, </a:t>
            </a:r>
            <a:r>
              <a:rPr lang="en-US" altLang="en-US" sz="1200" b="1" dirty="0" err="1" smtClean="0">
                <a:solidFill>
                  <a:srgbClr val="00488A"/>
                </a:solidFill>
                <a:latin typeface="Courier"/>
              </a:rPr>
              <a:t>dropWhile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[drops until true]</a:t>
            </a:r>
          </a:p>
          <a:p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800" dirty="0">
                <a:solidFill>
                  <a:srgbClr val="00488A"/>
                </a:solidFill>
                <a:latin typeface="Courier"/>
              </a:rPr>
              <a:t>//more</a:t>
            </a:r>
            <a:r>
              <a:rPr lang="en-US" altLang="en-US" sz="800" dirty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endParaRPr lang="en-US" altLang="en-US" sz="800" dirty="0">
              <a:latin typeface="Arial" panose="020B0604020202020204" pitchFamily="34" charset="0"/>
            </a:endParaRPr>
          </a:p>
          <a:p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.iterate() 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[</a:t>
            </a:r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predicate as 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parameter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]</a:t>
            </a:r>
          </a:p>
          <a:p>
            <a:endParaRPr lang="en-US" altLang="en-US" sz="1200" b="1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>
                <a:solidFill>
                  <a:srgbClr val="7357C5"/>
                </a:solidFill>
                <a:latin typeface="Consolas" panose="020B0609020204030204" pitchFamily="49" charset="0"/>
              </a:rPr>
              <a:t>@Deprecated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forRemoval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since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"9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e.g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java.lang.Object#finalize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javax.net.ssl.HandshakeCompletedEvent#getPeerCertificateChain</a:t>
            </a:r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424F69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0F2107"/>
              </a:solidFill>
              <a:latin typeface="Consolas" panose="020B0609020204030204" pitchFamily="49" charset="0"/>
            </a:endParaRPr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8961" y="228599"/>
            <a:ext cx="66469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getList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altLang="en-US" sz="1200" dirty="0" smtClean="0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stream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==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? </a:t>
            </a:r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empty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1B1622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1B1622"/>
                </a:solidFill>
                <a:latin typeface="Consolas" panose="020B0609020204030204" pitchFamily="49" charset="0"/>
              </a:rPr>
              <a:t> count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ofNullable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1B1622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 //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//or 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Apache </a:t>
            </a:r>
            <a:r>
              <a:rPr lang="en-US" altLang="en-US" sz="1200" dirty="0" err="1" smtClean="0">
                <a:solidFill>
                  <a:srgbClr val="2B91AF"/>
                </a:solidFill>
                <a:latin typeface="inherit"/>
              </a:rPr>
              <a:t>CollectionUtils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org.apache.commons.collections4.</a:t>
            </a:r>
            <a:r>
              <a:rPr lang="en-US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CollectionUtils.emptyIfNull</a:t>
            </a:r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(list).stream()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//Java8 </a:t>
            </a:r>
            <a:r>
              <a:rPr lang="en-US" altLang="en-US" sz="1200" dirty="0" err="1" smtClean="0"/>
              <a:t>Optional.ofNullable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stream </a:t>
            </a:r>
            <a:r>
              <a:rPr lang="en-US" altLang="en-US" sz="1200" dirty="0" smtClean="0">
                <a:solidFill>
                  <a:srgbClr val="3C45E7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ofNullable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orElse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"z"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takeWhile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 //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abc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d</a:t>
            </a: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"z"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dropWhile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;//z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"z"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takeWhile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isBlank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;//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abc</a:t>
            </a:r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"z"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dropWhile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isBlank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;// d  z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IntStream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iterate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altLang="en-US" sz="1200" dirty="0">
                <a:latin typeface="Arial" panose="020B0604020202020204" pitchFamily="34" charset="0"/>
              </a:rPr>
              <a:t>//04812162024</a:t>
            </a: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581714" y="228599"/>
            <a:ext cx="67343" cy="645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85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213245" y="270137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JAVA 9</a:t>
            </a:r>
          </a:p>
          <a:p>
            <a:pPr algn="l"/>
            <a:r>
              <a:rPr lang="en-US" b="1" i="1" dirty="0" smtClean="0"/>
              <a:t> </a:t>
            </a:r>
          </a:p>
          <a:p>
            <a:pPr algn="l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640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54268" y="367099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smtClean="0"/>
              <a:t>Optional &amp; other Improvements  </a:t>
            </a:r>
          </a:p>
          <a:p>
            <a:pPr algn="l"/>
            <a:r>
              <a:rPr lang="en-US" i="1" dirty="0" smtClean="0"/>
              <a:t> </a:t>
            </a:r>
          </a:p>
          <a:p>
            <a:pPr algn="l"/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49469" y="1272853"/>
            <a:ext cx="54995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stream(), </a:t>
            </a:r>
            <a:r>
              <a:rPr lang="en-US" altLang="en-US" sz="1200" b="1" dirty="0" err="1">
                <a:solidFill>
                  <a:srgbClr val="00488A"/>
                </a:solidFill>
                <a:latin typeface="Courier"/>
              </a:rPr>
              <a:t>ifPresentOrElse</a:t>
            </a:r>
            <a:r>
              <a:rPr lang="en-US" altLang="en-US" sz="1200" b="1" dirty="0">
                <a:solidFill>
                  <a:srgbClr val="00488A"/>
                </a:solidFill>
                <a:latin typeface="Courier"/>
              </a:rPr>
              <a:t>(), or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 </a:t>
            </a:r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8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NEW Java9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Javadoc HTML5 way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javadoc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-d C:/JAVA_doc_new -html5 _IntroJava9.java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Jshell</a:t>
            </a:r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Diagnostic tools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: </a:t>
            </a: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Jcmd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, </a:t>
            </a: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jinfo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, </a:t>
            </a: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jmap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, </a:t>
            </a: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jstat</a:t>
            </a:r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  <a:hlinkClick r:id="rId2"/>
              </a:rPr>
              <a:t>https://visualvm.github.io</a:t>
            </a:r>
            <a:endParaRPr lang="en-US" altLang="en-US" sz="1200" dirty="0" smtClean="0">
              <a:solidFill>
                <a:srgbClr val="424F69"/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pPr marL="171450" indent="-171450">
              <a:buFontTx/>
              <a:buChar char="-"/>
            </a:pPr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Multirelease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: </a:t>
            </a:r>
          </a:p>
          <a:p>
            <a:r>
              <a:rPr lang="en-US" altLang="en-US" sz="1200" dirty="0" smtClean="0">
                <a:solidFill>
                  <a:srgbClr val="170591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err="1" smtClean="0">
                <a:solidFill>
                  <a:srgbClr val="170591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sz="1200" dirty="0" smtClean="0">
                <a:solidFill>
                  <a:srgbClr val="1705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170591"/>
                </a:solidFill>
                <a:latin typeface="Consolas" panose="020B0609020204030204" pitchFamily="49" charset="0"/>
              </a:rPr>
              <a:t>--release 7 JRelease7.java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en-US" sz="1200" dirty="0" err="1" smtClean="0">
                <a:solidFill>
                  <a:srgbClr val="170591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sz="1200" dirty="0" smtClean="0">
                <a:solidFill>
                  <a:srgbClr val="1705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170591"/>
                </a:solidFill>
                <a:latin typeface="Consolas" panose="020B0609020204030204" pitchFamily="49" charset="0"/>
              </a:rPr>
              <a:t>--release 9 </a:t>
            </a:r>
            <a:r>
              <a:rPr lang="en-US" altLang="en-US" sz="1200" dirty="0" smtClean="0">
                <a:solidFill>
                  <a:srgbClr val="170591"/>
                </a:solidFill>
                <a:latin typeface="Consolas" panose="020B0609020204030204" pitchFamily="49" charset="0"/>
              </a:rPr>
              <a:t>JRelease9.java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1200" dirty="0">
              <a:solidFill>
                <a:srgbClr val="17059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6583" y="243097"/>
            <a:ext cx="67154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200" dirty="0" smtClean="0">
              <a:solidFill>
                <a:srgbClr val="1B1622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list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asList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empty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empty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1B1622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1B1622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filteredListJava9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flatMap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b="1" dirty="0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collect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Collectors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toList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 //[A, B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1B1622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ifPresentOrElse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"Value: "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"Not Present."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 //[A, B]</a:t>
            </a: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smtClean="0">
                <a:solidFill>
                  <a:srgbClr val="1B1622"/>
                </a:solidFill>
                <a:latin typeface="Consolas" panose="020B0609020204030204" pitchFamily="49" charset="0"/>
              </a:rPr>
              <a:t>optional1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"Rimini"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B7EB7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supplierString</a:t>
            </a:r>
            <a:r>
              <a:rPr lang="en-US" altLang="en-US" sz="1200" dirty="0" smtClean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"Not Present"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1B1622"/>
                </a:solidFill>
                <a:latin typeface="Consolas" panose="020B0609020204030204" pitchFamily="49" charset="0"/>
              </a:rPr>
              <a:t>optional1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smtClean="0">
                <a:solidFill>
                  <a:srgbClr val="1B1622"/>
                </a:solidFill>
                <a:latin typeface="Consolas" panose="020B0609020204030204" pitchFamily="49" charset="0"/>
              </a:rPr>
              <a:t>optional1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smtClean="0">
                <a:solidFill>
                  <a:srgbClr val="425991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supplierString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1B1622"/>
                </a:solidFill>
                <a:latin typeface="Consolas" panose="020B0609020204030204" pitchFamily="49" charset="0"/>
              </a:rPr>
              <a:t>optional1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smtClean="0">
                <a:solidFill>
                  <a:srgbClr val="425991"/>
                </a:solidFill>
                <a:latin typeface="Consolas" panose="020B0609020204030204" pitchFamily="49" charset="0"/>
              </a:rPr>
              <a:t>ifPresent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 smtClean="0">
                <a:solidFill>
                  <a:srgbClr val="B40CCB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"Value: "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i="1" dirty="0" smtClean="0">
                <a:solidFill>
                  <a:srgbClr val="B40CCB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;//</a:t>
            </a:r>
            <a:r>
              <a:rPr lang="en-US" altLang="en-US" sz="1200" dirty="0" smtClean="0">
                <a:latin typeface="Arial" panose="020B0604020202020204" pitchFamily="34" charset="0"/>
              </a:rPr>
              <a:t>Value: Rimini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latin typeface="Arial" panose="020B0604020202020204" pitchFamily="34" charset="0"/>
            </a:endParaRPr>
          </a:p>
          <a:p>
            <a:endParaRPr lang="en-US" altLang="en-US" sz="2800" dirty="0" smtClean="0">
              <a:latin typeface="Arial" panose="020B0604020202020204" pitchFamily="34" charset="0"/>
            </a:endParaRP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09240" y="270137"/>
            <a:ext cx="67343" cy="645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85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76" y="1657197"/>
            <a:ext cx="3953479" cy="4464105"/>
          </a:xfrm>
          <a:prstGeom prst="rect">
            <a:avLst/>
          </a:prstGeom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344363" y="211802"/>
            <a:ext cx="3126423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//Java 9//11 – modular, JEE removed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java --list-modules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31" y="1023078"/>
            <a:ext cx="549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Root certificate - </a:t>
            </a:r>
            <a:r>
              <a:rPr lang="en-US" altLang="en-US" sz="1200" b="1" dirty="0" err="1">
                <a:solidFill>
                  <a:srgbClr val="395DA1"/>
                </a:solidFill>
                <a:latin typeface="Consolas" panose="020B0609020204030204" pitchFamily="49" charset="0"/>
              </a:rPr>
              <a:t>cacerts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: With Java 10, Oracle has open-sourced the root certificates in Oracle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6583" y="243097"/>
            <a:ext cx="67154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TRY: &gt; cd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cd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C:\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apps\Java\jdk-14\lib\security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keytool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-list -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keystore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cacerts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changeit</a:t>
            </a:r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09240" y="270137"/>
            <a:ext cx="67343" cy="645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85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213245" y="270137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JAVA 10 – Last free version of JDK</a:t>
            </a:r>
          </a:p>
          <a:p>
            <a:pPr algn="l"/>
            <a:r>
              <a:rPr lang="en-US" b="1" i="1" dirty="0" smtClean="0"/>
              <a:t> </a:t>
            </a:r>
          </a:p>
          <a:p>
            <a:pPr algn="l"/>
            <a:endParaRPr lang="en-US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245" y="1669409"/>
            <a:ext cx="54995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 smtClean="0">
                <a:solidFill>
                  <a:srgbClr val="395DA1"/>
                </a:solidFill>
                <a:latin typeface="Consolas" panose="020B0609020204030204" pitchFamily="49" charset="0"/>
              </a:rPr>
              <a:t>Optional class improvement: </a:t>
            </a:r>
          </a:p>
          <a:p>
            <a:r>
              <a:rPr lang="en-US" altLang="en-US" sz="1200" b="1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b="1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- 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java.util.Optional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java.util.OptionalDouble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java.util.OptionalInt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and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java.util.OptionalLong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each got</a:t>
            </a:r>
            <a:b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a 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new method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en-US" sz="1200" dirty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Unmodifiable collections – </a:t>
            </a:r>
            <a:r>
              <a:rPr lang="en-US" altLang="en-US" sz="1200" b="1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copyOf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() on List, Set, Map and </a:t>
            </a:r>
          </a:p>
          <a:p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Collectors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toUnmodifiableList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3926" y="1058705"/>
            <a:ext cx="703560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OptionalInt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opInt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OptionalInt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12345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424F6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Value via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200" dirty="0" err="1">
                <a:solidFill>
                  <a:srgbClr val="424F69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() = "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opInt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());/</a:t>
            </a:r>
            <a:r>
              <a:rPr lang="en-US" altLang="en-US" sz="1100" dirty="0">
                <a:latin typeface="Consolas" panose="020B0609020204030204" pitchFamily="49" charset="0"/>
              </a:rPr>
              <a:t>/</a:t>
            </a:r>
            <a:r>
              <a:rPr lang="en-US" altLang="en-US" sz="1100" dirty="0" err="1" smtClean="0">
                <a:latin typeface="Consolas" panose="020B0609020204030204" pitchFamily="49" charset="0"/>
              </a:rPr>
              <a:t>NoSuchElementException</a:t>
            </a:r>
            <a:endParaRPr lang="en-US" altLang="en-US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0B7EB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0B7EB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B7EB7"/>
                </a:solidFill>
                <a:latin typeface="Consolas" panose="020B0609020204030204" pitchFamily="49" charset="0"/>
              </a:rPr>
              <a:t>//existing one </a:t>
            </a:r>
            <a:endParaRPr lang="en-US" altLang="en-US" sz="1200" dirty="0">
              <a:solidFill>
                <a:srgbClr val="0B7EB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rgbClr val="0B7EB7"/>
                </a:solidFill>
                <a:latin typeface="Consolas" panose="020B0609020204030204" pitchFamily="49" charset="0"/>
              </a:rPr>
              <a:t>IntStream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average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(//)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(()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dirty="0" err="1">
                <a:solidFill>
                  <a:srgbClr val="17059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"Array is empty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1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MAP.put</a:t>
            </a:r>
            <a:r>
              <a:rPr lang="en-US" alt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entry.getKey</a:t>
            </a:r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(), </a:t>
            </a:r>
            <a:r>
              <a:rPr lang="en-US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ImmutableSet.copyOf</a:t>
            </a:r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entry.getValue</a:t>
            </a:r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()));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BF6024"/>
                </a:solidFill>
                <a:latin typeface="Consolas" panose="020B0609020204030204" pitchFamily="49" charset="0"/>
              </a:rPr>
              <a:t>put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entry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BF6024"/>
                </a:solidFill>
                <a:latin typeface="Consolas" panose="020B0609020204030204" pitchFamily="49" charset="0"/>
              </a:rPr>
              <a:t>getKey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copyOf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entry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getValue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evenList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ints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filter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%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==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collect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Collectors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toUnmodifiableList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evenList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;//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UnsupportedOperationException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92670" y="283625"/>
            <a:ext cx="67343" cy="645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85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252074" y="283625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JAVA 11 – LTS Release after Java 8(2019), next is 17</a:t>
            </a:r>
          </a:p>
          <a:p>
            <a:pPr algn="l"/>
            <a:r>
              <a:rPr lang="en-US" b="1" i="1" dirty="0" smtClean="0"/>
              <a:t> </a:t>
            </a:r>
          </a:p>
          <a:p>
            <a:pPr algn="l"/>
            <a:endParaRPr lang="en-US" b="1" i="1" dirty="0"/>
          </a:p>
          <a:p>
            <a:pPr algn="l"/>
            <a:endParaRPr lang="en-US" b="1" i="1" dirty="0" smtClean="0"/>
          </a:p>
          <a:p>
            <a:pPr marL="342900" indent="-342900" algn="l">
              <a:buFontTx/>
              <a:buChar char="-"/>
            </a:pPr>
            <a:endParaRPr lang="en-US" sz="1800" b="1" i="1" dirty="0" smtClean="0"/>
          </a:p>
          <a:p>
            <a:pPr marL="342900" indent="-342900" algn="l">
              <a:buFontTx/>
              <a:buChar char="-"/>
            </a:pPr>
            <a:endParaRPr lang="en-US" sz="1800" b="1" i="1" dirty="0"/>
          </a:p>
          <a:p>
            <a:pPr marL="342900" indent="-342900" algn="l">
              <a:buFontTx/>
              <a:buChar char="-"/>
            </a:pPr>
            <a:endParaRPr lang="en-US" sz="1800" b="1" i="1" dirty="0" smtClean="0"/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Launch Single Source File without explicitly compiling </a:t>
            </a:r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Run Shebang file</a:t>
            </a:r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Java Flight Recorder (Events, </a:t>
            </a:r>
            <a:r>
              <a:rPr lang="en-US" sz="1800" b="1" i="1" dirty="0" err="1" smtClean="0"/>
              <a:t>Dataflows</a:t>
            </a:r>
            <a:r>
              <a:rPr lang="en-US" sz="1800" b="1" i="1" dirty="0" smtClean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String methods</a:t>
            </a:r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Files </a:t>
            </a:r>
            <a:r>
              <a:rPr lang="en-US" sz="1800" b="1" i="1" dirty="0" err="1" smtClean="0"/>
              <a:t>readString</a:t>
            </a:r>
            <a:r>
              <a:rPr lang="en-US" sz="1800" b="1" i="1" dirty="0" smtClean="0"/>
              <a:t>, </a:t>
            </a:r>
            <a:r>
              <a:rPr lang="en-US" sz="1800" b="1" i="1" dirty="0" err="1" smtClean="0"/>
              <a:t>writeString</a:t>
            </a:r>
            <a:endParaRPr lang="en-US" sz="1800" b="1" i="1" dirty="0" smtClean="0"/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New TLS crypto - ChaCha20, ..</a:t>
            </a:r>
            <a:endParaRPr lang="en-US" sz="18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786737" y="1540632"/>
            <a:ext cx="703560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&gt;java A_LaunchingSingleFileSourceFiles.java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075" y="1171300"/>
            <a:ext cx="501387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Oracle JDK was licensed under Oracle Binary Code License Agreement.  Stable and more performant.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OpenJDK</a:t>
            </a:r>
            <a:r>
              <a:rPr lang="en-US" sz="1400" dirty="0" smtClean="0"/>
              <a:t> has the GNU General Public License (GNU GPL) version 2 with a linking </a:t>
            </a:r>
            <a:r>
              <a:rPr lang="en-US" sz="1200" dirty="0" smtClean="0"/>
              <a:t>exception. </a:t>
            </a:r>
            <a:r>
              <a:rPr lang="en-US" sz="1200" dirty="0" err="1"/>
              <a:t>OpenJDK</a:t>
            </a:r>
            <a:r>
              <a:rPr lang="en-US" sz="1200" dirty="0"/>
              <a:t>, in contrast, will deliver releases more often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400" dirty="0"/>
              <a:t>There is no real technical difference between the two since the build process for the Oracle JDK is based on that of </a:t>
            </a:r>
            <a:r>
              <a:rPr lang="en-US" sz="1400" dirty="0" err="1"/>
              <a:t>OpenJDK</a:t>
            </a:r>
            <a:r>
              <a:rPr lang="en-US" sz="1400" dirty="0"/>
              <a:t>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6736" y="2340851"/>
            <a:ext cx="553019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395DA1"/>
                </a:solidFill>
                <a:latin typeface="Consolas" panose="020B0609020204030204" pitchFamily="49" charset="0"/>
              </a:rPr>
              <a:t>For more about Java 1-15 Features:  </a:t>
            </a:r>
          </a:p>
          <a:p>
            <a:endParaRPr lang="en-US" altLang="en-US" sz="1400" dirty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r>
              <a:rPr lang="en-US" altLang="en-US" sz="14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1400" dirty="0">
                <a:solidFill>
                  <a:srgbClr val="395DA1"/>
                </a:solidFill>
                <a:latin typeface="Consolas" panose="020B0609020204030204" pitchFamily="49" charset="0"/>
              </a:rPr>
              <a:t>://github.com/azatsatklichov/Java-Features</a:t>
            </a:r>
          </a:p>
        </p:txBody>
      </p:sp>
    </p:spTree>
    <p:extLst>
      <p:ext uri="{BB962C8B-B14F-4D97-AF65-F5344CB8AC3E}">
        <p14:creationId xmlns:p14="http://schemas.microsoft.com/office/powerpoint/2010/main" val="29622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" y="10067"/>
            <a:ext cx="7292069" cy="49769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619999" y="2258328"/>
            <a:ext cx="432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4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sz="4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2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10721</TotalTime>
  <Words>1028</Words>
  <Application>Microsoft Office PowerPoint</Application>
  <PresentationFormat>Widescreen</PresentationFormat>
  <Paragraphs>193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</vt:lpstr>
      <vt:lpstr>inherit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 of Using AssertThat Over Other Assert Methods</dc:title>
  <dc:creator>Azat Satklichov</dc:creator>
  <cp:lastModifiedBy>Azat Satklichov</cp:lastModifiedBy>
  <cp:revision>855</cp:revision>
  <dcterms:created xsi:type="dcterms:W3CDTF">2020-07-14T16:59:29Z</dcterms:created>
  <dcterms:modified xsi:type="dcterms:W3CDTF">2021-04-06T19:22:42Z</dcterms:modified>
</cp:coreProperties>
</file>