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92" r:id="rId2"/>
    <p:sldId id="274" r:id="rId3"/>
    <p:sldId id="285" r:id="rId4"/>
    <p:sldId id="284" r:id="rId5"/>
    <p:sldId id="288" r:id="rId6"/>
    <p:sldId id="289" r:id="rId7"/>
    <p:sldId id="29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7" autoAdjust="0"/>
    <p:restoredTop sz="84767" autoAdjust="0"/>
  </p:normalViewPr>
  <p:slideViewPr>
    <p:cSldViewPr snapToGrid="0">
      <p:cViewPr varScale="1">
        <p:scale>
          <a:sx n="97" d="100"/>
          <a:sy n="97" d="100"/>
        </p:scale>
        <p:origin x="13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D84668-6769-4D63-A6FC-E13EFE781D4F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79B4A-50AD-4921-98D2-3767FE8280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627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JSLint</a:t>
            </a:r>
            <a:r>
              <a:rPr lang="en-US" dirty="0" smtClean="0"/>
              <a:t> can be found at </a:t>
            </a:r>
            <a:r>
              <a:rPr lang="en-US" i="1" dirty="0" smtClean="0"/>
              <a:t>http://www.JSLint.com/</a:t>
            </a:r>
            <a:r>
              <a:rPr lang="en-US" dirty="0" smtClean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statements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composed of: Values, Operators, Expressions, Keywords, and Comments.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programs (and JavaScript statements) are often called JavaScript code. 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x, y, z;    // Statement 1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 5;          // Statement 2</a:t>
            </a:r>
            <a:b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 6;          // Statement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x  =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 * 10; //Statement 4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uses the </a:t>
            </a:r>
            <a:r>
              <a:rPr lang="en-US" dirty="0" err="1" smtClean="0"/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keyword to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declare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variables.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combination of values, variables, and operators, which computes to a value. E.g. 5 * 10    or x * 10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JavaScript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are containers for storing data values.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JavaScript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variables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must be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identified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unique names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JavaScript identifiers are case-sensitive.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Creating a variable in JavaScript is called "declaring" a variable.</a:t>
            </a:r>
          </a:p>
          <a:p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carName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;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Difference Between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Unicode is a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UTF-8 is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Unicode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a list of characters with unique decimal numbers (code points). A = 65, B = 66, C = 67, ....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list of decimal numbers represent the string “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ahello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": 97 104 101 108 108 111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how these numbers are translated into binary numbers to be 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stored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in a computer: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UTF-8 encoding will store "hello" like this (binary): 01101000 01100101 01101100 01101100  01101111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Encoding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numbers into binary .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 sets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translates characters to numbers.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003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979B4A-50AD-4921-98D2-3767FE82802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399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536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404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392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847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1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0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35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63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604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880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698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325F33-1F9F-4F40-8427-7E6F6192A6B1}" type="datetimeFigureOut">
              <a:rPr lang="en-US" smtClean="0"/>
              <a:t>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267C1-98B4-449F-9CA8-AB05E471A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2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zats@seznam.c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hyperlink" Target="https://github.com/azatsatklichov/Java-Features" TargetMode="External"/><Relationship Id="rId4" Type="http://schemas.openxmlformats.org/officeDocument/2006/relationships/hyperlink" Target="http://sahet.net/htm/java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visualvm.github.i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Google Shape;128;p1"/>
          <p:cNvSpPr txBox="1">
            <a:spLocks noGrp="1"/>
          </p:cNvSpPr>
          <p:nvPr>
            <p:ph type="subTitle" idx="4294967295"/>
          </p:nvPr>
        </p:nvSpPr>
        <p:spPr>
          <a:xfrm>
            <a:off x="385876" y="5332120"/>
            <a:ext cx="7452360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dirty="0" smtClean="0"/>
              <a:t>Azat Satklichov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3"/>
              </a:rPr>
              <a:t>azats@seznam.cz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 smtClean="0">
                <a:hlinkClick r:id="rId4"/>
              </a:rPr>
              <a:t>http</a:t>
            </a:r>
            <a:r>
              <a:rPr lang="en-US" sz="1800" dirty="0">
                <a:hlinkClick r:id="rId4"/>
              </a:rPr>
              <a:t>://</a:t>
            </a:r>
            <a:r>
              <a:rPr lang="en-US" sz="1800" dirty="0" smtClean="0">
                <a:hlinkClick r:id="rId4"/>
              </a:rPr>
              <a:t>sahet.net/htm/java.html</a:t>
            </a:r>
            <a:r>
              <a:rPr lang="en-US" sz="1800" dirty="0" smtClean="0"/>
              <a:t>,</a:t>
            </a:r>
          </a:p>
          <a:p>
            <a:pPr marL="0" lvl="0" indent="0">
              <a:spcBef>
                <a:spcPts val="0"/>
              </a:spcBef>
              <a:buSzPts val="2400"/>
              <a:buNone/>
            </a:pPr>
            <a:r>
              <a:rPr lang="en-US" sz="1800" dirty="0">
                <a:hlinkClick r:id="rId5"/>
              </a:rPr>
              <a:t>https://</a:t>
            </a:r>
            <a:r>
              <a:rPr lang="en-US" sz="1800" dirty="0" smtClean="0">
                <a:hlinkClick r:id="rId5"/>
              </a:rPr>
              <a:t>github.com/azatsatklichov/Java-Features</a:t>
            </a:r>
            <a:r>
              <a:rPr lang="en-US" sz="1800" dirty="0" smtClean="0"/>
              <a:t> </a:t>
            </a:r>
            <a:endParaRPr sz="1800" dirty="0"/>
          </a:p>
        </p:txBody>
      </p:sp>
      <p:pic>
        <p:nvPicPr>
          <p:cNvPr id="25" name="Picture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10004" y="4526012"/>
            <a:ext cx="2000250" cy="2000250"/>
          </a:xfrm>
          <a:prstGeom prst="rect">
            <a:avLst/>
          </a:prstGeom>
        </p:spPr>
      </p:pic>
      <p:sp>
        <p:nvSpPr>
          <p:cNvPr id="26" name="Google Shape;126;p1"/>
          <p:cNvSpPr txBox="1">
            <a:spLocks/>
          </p:cNvSpPr>
          <p:nvPr/>
        </p:nvSpPr>
        <p:spPr>
          <a:xfrm>
            <a:off x="952254" y="2408893"/>
            <a:ext cx="9098280" cy="66479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b" anchorCtr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4800" b="1" smtClean="0">
                <a:solidFill>
                  <a:srgbClr val="00B050"/>
                </a:solidFill>
              </a:rPr>
              <a:t>Java Features </a:t>
            </a:r>
            <a:endParaRPr lang="en-US" sz="48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7738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344364" y="872113"/>
            <a:ext cx="5304693" cy="26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smtClean="0"/>
              <a:t>Stream API Improvements </a:t>
            </a:r>
          </a:p>
          <a:p>
            <a:pPr algn="l"/>
            <a:r>
              <a:rPr lang="en-US" i="1" dirty="0" smtClean="0"/>
              <a:t> </a:t>
            </a:r>
          </a:p>
          <a:p>
            <a:pPr algn="l"/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49469" y="1611004"/>
            <a:ext cx="5499588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800" dirty="0">
                <a:solidFill>
                  <a:srgbClr val="00488A"/>
                </a:solidFill>
                <a:latin typeface="Courier"/>
              </a:rPr>
              <a:t>//</a:t>
            </a:r>
            <a:r>
              <a:rPr lang="en-US" altLang="en-US" sz="800" dirty="0">
                <a:solidFill>
                  <a:srgbClr val="395DA1"/>
                </a:solidFill>
                <a:latin typeface="Consolas" panose="020B0609020204030204" pitchFamily="49" charset="0"/>
              </a:rPr>
              <a:t>prevent </a:t>
            </a:r>
            <a:r>
              <a:rPr lang="en-US" altLang="en-US" sz="8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NullPointerExceptions</a:t>
            </a:r>
            <a:endParaRPr lang="en-US" altLang="en-US" sz="800" dirty="0">
              <a:latin typeface="Arial" panose="020B0604020202020204" pitchFamily="34" charset="0"/>
            </a:endParaRPr>
          </a:p>
          <a:p>
            <a:r>
              <a:rPr lang="en-US" altLang="en-US" sz="1200" b="1" dirty="0" err="1" smtClean="0">
                <a:solidFill>
                  <a:srgbClr val="00488A"/>
                </a:solidFill>
                <a:latin typeface="Courier"/>
              </a:rPr>
              <a:t>Stream.ofNullable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(), </a:t>
            </a:r>
            <a:r>
              <a:rPr lang="en-US" altLang="en-US" sz="1200" b="1" dirty="0" err="1">
                <a:solidFill>
                  <a:srgbClr val="00488A"/>
                </a:solidFill>
                <a:latin typeface="Courier"/>
              </a:rPr>
              <a:t>Stream.empty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()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;</a:t>
            </a: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800" dirty="0" smtClean="0">
                <a:solidFill>
                  <a:srgbClr val="00488A"/>
                </a:solidFill>
                <a:latin typeface="Courier"/>
              </a:rPr>
              <a:t>//more</a:t>
            </a:r>
            <a:r>
              <a:rPr lang="en-US" altLang="en-US" sz="8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endParaRPr lang="en-US" altLang="en-US" sz="800" dirty="0">
              <a:latin typeface="Arial" panose="020B0604020202020204" pitchFamily="34" charset="0"/>
            </a:endParaRPr>
          </a:p>
          <a:p>
            <a:r>
              <a:rPr lang="en-US" altLang="en-US" sz="1200" b="1" dirty="0" err="1" smtClean="0">
                <a:solidFill>
                  <a:srgbClr val="00488A"/>
                </a:solidFill>
                <a:latin typeface="Courier"/>
              </a:rPr>
              <a:t>takeWhile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()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[while true]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, </a:t>
            </a:r>
            <a:r>
              <a:rPr lang="en-US" altLang="en-US" sz="1200" b="1" dirty="0" err="1" smtClean="0">
                <a:solidFill>
                  <a:srgbClr val="00488A"/>
                </a:solidFill>
                <a:latin typeface="Courier"/>
              </a:rPr>
              <a:t>dropWhile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()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[drops until true]</a:t>
            </a:r>
          </a:p>
          <a:p>
            <a:endParaRPr lang="en-US" altLang="en-US" sz="1200" b="1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800" dirty="0">
                <a:solidFill>
                  <a:srgbClr val="00488A"/>
                </a:solidFill>
                <a:latin typeface="Courier"/>
              </a:rPr>
              <a:t>//more</a:t>
            </a:r>
            <a:r>
              <a:rPr lang="en-US" altLang="en-US" sz="800" dirty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endParaRPr lang="en-US" altLang="en-US" sz="800" dirty="0">
              <a:latin typeface="Arial" panose="020B0604020202020204" pitchFamily="34" charset="0"/>
            </a:endParaRPr>
          </a:p>
          <a:p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.iterate() 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[</a:t>
            </a:r>
            <a:r>
              <a:rPr lang="en-US" altLang="en-US" sz="12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hasNext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predicate as 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parameter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]</a:t>
            </a:r>
          </a:p>
          <a:p>
            <a:endParaRPr lang="en-US" altLang="en-US" sz="1200" b="1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b="1" dirty="0">
              <a:solidFill>
                <a:srgbClr val="00488A"/>
              </a:solidFill>
              <a:latin typeface="Courier"/>
            </a:endParaRPr>
          </a:p>
          <a:p>
            <a:endParaRPr lang="en-US" altLang="en-US" sz="1200" b="1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>
                <a:solidFill>
                  <a:srgbClr val="7357C5"/>
                </a:solidFill>
                <a:latin typeface="Consolas" panose="020B0609020204030204" pitchFamily="49" charset="0"/>
              </a:rPr>
              <a:t>@Deprecated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forRemoval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since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"9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en-US" sz="12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e.g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java.lang.Object#finalize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javax.net.ssl.HandshakeCompletedEvent#getPeerCertificateChain</a:t>
            </a:r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424F69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0F2107"/>
              </a:solidFill>
              <a:latin typeface="Consolas" panose="020B0609020204030204" pitchFamily="49" charset="0"/>
            </a:endParaRPr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endParaRPr lang="en-US" altLang="en-US" sz="1200" b="1" dirty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endParaRPr lang="en-US" sz="1200" dirty="0">
              <a:solidFill>
                <a:srgbClr val="0F467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758961" y="228599"/>
            <a:ext cx="66469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dirty="0">
                <a:solidFill>
                  <a:srgbClr val="0B7EB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ll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getList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();  </a:t>
            </a:r>
          </a:p>
          <a:p>
            <a:r>
              <a:rPr lang="en-US" altLang="en-US" sz="1200" dirty="0" smtClean="0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stream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ll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==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null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? </a:t>
            </a:r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empty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: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ll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err="1">
                <a:solidFill>
                  <a:srgbClr val="1B1622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1B1622"/>
                </a:solidFill>
                <a:latin typeface="Consolas" panose="020B0609020204030204" pitchFamily="49" charset="0"/>
              </a:rPr>
              <a:t> count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ofNullable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ll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BF6024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1B1622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 //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0</a:t>
            </a: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//or 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Apache </a:t>
            </a:r>
            <a:r>
              <a:rPr lang="en-US" altLang="en-US" sz="1200" dirty="0" err="1" smtClean="0">
                <a:solidFill>
                  <a:srgbClr val="2B91AF"/>
                </a:solidFill>
                <a:latin typeface="inherit"/>
              </a:rPr>
              <a:t>CollectionUtils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org.apache.commons.collections4.</a:t>
            </a:r>
            <a:r>
              <a:rPr lang="en-US" altLang="en-US" sz="1200" b="1" dirty="0">
                <a:solidFill>
                  <a:srgbClr val="3F7F5F"/>
                </a:solidFill>
                <a:latin typeface="Consolas" panose="020B0609020204030204" pitchFamily="49" charset="0"/>
              </a:rPr>
              <a:t>CollectionUtils.emptyIfNull</a:t>
            </a:r>
            <a:r>
              <a:rPr lang="en-US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(list).stream()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//Java8 </a:t>
            </a:r>
            <a:r>
              <a:rPr lang="en-US" altLang="en-US" sz="1200" dirty="0" err="1" smtClean="0"/>
              <a:t>Optional.ofNullable</a:t>
            </a:r>
            <a:endParaRPr lang="en-US" altLang="en-US" sz="1200" dirty="0" smtClean="0"/>
          </a:p>
          <a:p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stream </a:t>
            </a:r>
            <a:r>
              <a:rPr lang="en-US" altLang="en-US" sz="1200" dirty="0" smtClean="0">
                <a:solidFill>
                  <a:srgbClr val="3C45E7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ofNullable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 smtClean="0">
                <a:solidFill>
                  <a:srgbClr val="3C45E7"/>
                </a:solidFill>
                <a:latin typeface="Consolas" panose="020B0609020204030204" pitchFamily="49" charset="0"/>
              </a:rPr>
              <a:t>ll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orElse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"c"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"d"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"z"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takeWhile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 //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abc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d</a:t>
            </a: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"c"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"d"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"z"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dropWhile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isEmpty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;//z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"c"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"d"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"z"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takeWhile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isBlank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;//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abc</a:t>
            </a:r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"c"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"d"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 "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"z"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dropWhile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s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!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isBlank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;// d  z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IntStream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iterate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100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forEach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r>
              <a:rPr lang="en-US" altLang="en-US" sz="1200" dirty="0">
                <a:latin typeface="Arial" panose="020B0604020202020204" pitchFamily="34" charset="0"/>
              </a:rPr>
              <a:t>//04812162024</a:t>
            </a:r>
          </a:p>
          <a:p>
            <a:endParaRPr lang="en-US" sz="1200" dirty="0">
              <a:solidFill>
                <a:srgbClr val="0F467D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581714" y="228599"/>
            <a:ext cx="67343" cy="645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85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8" name="Subtitle 2"/>
          <p:cNvSpPr txBox="1">
            <a:spLocks/>
          </p:cNvSpPr>
          <p:nvPr/>
        </p:nvSpPr>
        <p:spPr>
          <a:xfrm>
            <a:off x="213245" y="270137"/>
            <a:ext cx="5304693" cy="26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JAVA 9</a:t>
            </a:r>
          </a:p>
          <a:p>
            <a:pPr algn="l"/>
            <a:r>
              <a:rPr lang="en-US" b="1" i="1" dirty="0" smtClean="0"/>
              <a:t> </a:t>
            </a:r>
          </a:p>
          <a:p>
            <a:pPr algn="l"/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764018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454268" y="367099"/>
            <a:ext cx="5304693" cy="26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i="1" dirty="0" smtClean="0"/>
              <a:t>Optional &amp; other Improvements  </a:t>
            </a:r>
          </a:p>
          <a:p>
            <a:pPr algn="l"/>
            <a:r>
              <a:rPr lang="en-US" i="1" dirty="0" smtClean="0"/>
              <a:t> </a:t>
            </a:r>
          </a:p>
          <a:p>
            <a:pPr algn="l"/>
            <a:endParaRPr 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149469" y="1272853"/>
            <a:ext cx="549958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stream(), </a:t>
            </a:r>
            <a:r>
              <a:rPr lang="en-US" altLang="en-US" sz="1200" b="1" dirty="0" err="1">
                <a:solidFill>
                  <a:srgbClr val="00488A"/>
                </a:solidFill>
                <a:latin typeface="Courier"/>
              </a:rPr>
              <a:t>ifPresentOrElse</a:t>
            </a:r>
            <a:r>
              <a:rPr lang="en-US" altLang="en-US" sz="1200" b="1" dirty="0">
                <a:solidFill>
                  <a:srgbClr val="00488A"/>
                </a:solidFill>
                <a:latin typeface="Courier"/>
              </a:rPr>
              <a:t>(), or</a:t>
            </a: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() </a:t>
            </a:r>
            <a:endParaRPr lang="en-US" altLang="en-US" sz="1200" b="1" dirty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8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--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NEW Java9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Javadoc HTML5 way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javadoc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-d C:/JAVA_doc_new -html5 _IntroJava9.java</a:t>
            </a:r>
            <a:endParaRPr lang="en-US" altLang="en-US" sz="12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pPr marL="171450" indent="-171450">
              <a:buFontTx/>
              <a:buChar char="-"/>
            </a:pP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Jshell</a:t>
            </a:r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pPr marL="171450" indent="-171450">
              <a:buFontTx/>
              <a:buChar char="-"/>
            </a:pPr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pPr marL="171450" indent="-171450">
              <a:buFontTx/>
              <a:buChar char="-"/>
            </a:pPr>
            <a:r>
              <a:rPr lang="en-US" altLang="en-US" sz="1200" b="1" dirty="0" smtClean="0">
                <a:solidFill>
                  <a:srgbClr val="00488A"/>
                </a:solidFill>
                <a:latin typeface="Courier"/>
              </a:rPr>
              <a:t>Diagnostic tools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: </a:t>
            </a: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Jcmd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, </a:t>
            </a: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jinfo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, </a:t>
            </a: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jmap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, </a:t>
            </a: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jstat</a:t>
            </a:r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pPr marL="171450" indent="-171450">
              <a:buFontTx/>
              <a:buChar char="-"/>
            </a:pP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  <a:hlinkClick r:id="rId2"/>
              </a:rPr>
              <a:t>https://visualvm.github.io</a:t>
            </a:r>
            <a:endParaRPr lang="en-US" altLang="en-US" sz="1200" dirty="0" smtClean="0">
              <a:solidFill>
                <a:srgbClr val="424F69"/>
              </a:solidFill>
              <a:latin typeface="Consolas" panose="020B0609020204030204" pitchFamily="49" charset="0"/>
            </a:endParaRPr>
          </a:p>
          <a:p>
            <a:pPr marL="171450" indent="-171450">
              <a:buFontTx/>
              <a:buChar char="-"/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pPr marL="171450" indent="-171450">
              <a:buFontTx/>
              <a:buChar char="-"/>
            </a:pPr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pPr marL="171450" indent="-171450">
              <a:buFontTx/>
              <a:buChar char="-"/>
            </a:pPr>
            <a:r>
              <a:rPr lang="en-US" altLang="en-US" sz="1200" dirty="0" err="1" smtClean="0">
                <a:solidFill>
                  <a:srgbClr val="00488A"/>
                </a:solidFill>
                <a:latin typeface="Courier"/>
              </a:rPr>
              <a:t>Multirelease</a:t>
            </a:r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: </a:t>
            </a:r>
          </a:p>
          <a:p>
            <a:r>
              <a:rPr lang="en-US" altLang="en-US" sz="1200" dirty="0" smtClean="0">
                <a:solidFill>
                  <a:srgbClr val="170591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 err="1" smtClean="0">
                <a:solidFill>
                  <a:srgbClr val="170591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sz="1200" dirty="0" smtClean="0">
                <a:solidFill>
                  <a:srgbClr val="1705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170591"/>
                </a:solidFill>
                <a:latin typeface="Consolas" panose="020B0609020204030204" pitchFamily="49" charset="0"/>
              </a:rPr>
              <a:t>--release 7 JRelease7.java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US" altLang="en-US" sz="1200" dirty="0" err="1" smtClean="0">
                <a:solidFill>
                  <a:srgbClr val="170591"/>
                </a:solidFill>
                <a:latin typeface="Consolas" panose="020B0609020204030204" pitchFamily="49" charset="0"/>
              </a:rPr>
              <a:t>javac</a:t>
            </a:r>
            <a:r>
              <a:rPr lang="en-US" altLang="en-US" sz="1200" dirty="0" smtClean="0">
                <a:solidFill>
                  <a:srgbClr val="17059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170591"/>
                </a:solidFill>
                <a:latin typeface="Consolas" panose="020B0609020204030204" pitchFamily="49" charset="0"/>
              </a:rPr>
              <a:t>--release 9 </a:t>
            </a:r>
            <a:r>
              <a:rPr lang="en-US" altLang="en-US" sz="1200" dirty="0" smtClean="0">
                <a:solidFill>
                  <a:srgbClr val="170591"/>
                </a:solidFill>
                <a:latin typeface="Consolas" panose="020B0609020204030204" pitchFamily="49" charset="0"/>
              </a:rPr>
              <a:t>JRelease9.java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1200" dirty="0">
              <a:solidFill>
                <a:srgbClr val="170591"/>
              </a:solidFill>
              <a:latin typeface="Consolas" panose="020B0609020204030204" pitchFamily="49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sz="1200" dirty="0">
              <a:solidFill>
                <a:srgbClr val="0F467D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6583" y="243097"/>
            <a:ext cx="671541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en-US" sz="1200" dirty="0" smtClean="0">
              <a:solidFill>
                <a:srgbClr val="1B1622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>
                <a:solidFill>
                  <a:srgbClr val="0B7EB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&gt;&gt; 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list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Arrays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asList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empty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empty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"B"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1B1622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1B1622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latin typeface="Arial" panose="020B0604020202020204" pitchFamily="34" charset="0"/>
            </a:endParaRPr>
          </a:p>
          <a:p>
            <a:r>
              <a:rPr lang="en-US" altLang="en-US" sz="1200" dirty="0">
                <a:solidFill>
                  <a:srgbClr val="0B7EB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filteredListJava9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 smtClean="0">
                <a:solidFill>
                  <a:srgbClr val="3C45E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425991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flatMap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altLang="en-US" sz="1200" b="1" dirty="0">
                <a:solidFill>
                  <a:srgbClr val="425991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BF6024"/>
                </a:solidFill>
                <a:latin typeface="Consolas" panose="020B0609020204030204" pitchFamily="49" charset="0"/>
              </a:rPr>
              <a:t>collect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Collectors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toList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 //[A, B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err="1">
                <a:solidFill>
                  <a:srgbClr val="1B1622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ifPresentOrElse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"Value: "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"Not Present."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 //[A, B]</a:t>
            </a: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 smtClean="0">
                <a:solidFill>
                  <a:srgbClr val="1B1622"/>
                </a:solidFill>
                <a:latin typeface="Consolas" panose="020B0609020204030204" pitchFamily="49" charset="0"/>
              </a:rPr>
              <a:t>optional1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"Rimini"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0B7EB7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String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&gt;&gt; </a:t>
            </a:r>
            <a:r>
              <a:rPr lang="en-US" altLang="en-US" sz="1200" dirty="0" err="1" smtClean="0">
                <a:solidFill>
                  <a:srgbClr val="3C45E7"/>
                </a:solidFill>
                <a:latin typeface="Consolas" panose="020B0609020204030204" pitchFamily="49" charset="0"/>
              </a:rPr>
              <a:t>supplierString</a:t>
            </a:r>
            <a:r>
              <a:rPr lang="en-US" altLang="en-US" sz="1200" dirty="0" smtClean="0">
                <a:solidFill>
                  <a:srgbClr val="3C45E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Optional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"Not Present"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1B1622"/>
                </a:solidFill>
                <a:latin typeface="Consolas" panose="020B0609020204030204" pitchFamily="49" charset="0"/>
              </a:rPr>
              <a:t>optional1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smtClean="0">
                <a:solidFill>
                  <a:srgbClr val="1B1622"/>
                </a:solidFill>
                <a:latin typeface="Consolas" panose="020B0609020204030204" pitchFamily="49" charset="0"/>
              </a:rPr>
              <a:t>optional1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smtClean="0">
                <a:solidFill>
                  <a:srgbClr val="425991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 smtClean="0">
                <a:solidFill>
                  <a:srgbClr val="3C45E7"/>
                </a:solidFill>
                <a:latin typeface="Consolas" panose="020B0609020204030204" pitchFamily="49" charset="0"/>
              </a:rPr>
              <a:t>supplierString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1B1622"/>
                </a:solidFill>
                <a:latin typeface="Consolas" panose="020B0609020204030204" pitchFamily="49" charset="0"/>
              </a:rPr>
              <a:t>optional1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smtClean="0">
                <a:solidFill>
                  <a:srgbClr val="425991"/>
                </a:solidFill>
                <a:latin typeface="Consolas" panose="020B0609020204030204" pitchFamily="49" charset="0"/>
              </a:rPr>
              <a:t>ifPresent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 smtClean="0">
                <a:solidFill>
                  <a:srgbClr val="B40CCB"/>
                </a:solidFill>
                <a:latin typeface="Consolas" panose="020B0609020204030204" pitchFamily="49" charset="0"/>
              </a:rPr>
              <a:t>x </a:t>
            </a:r>
            <a:r>
              <a:rPr lang="en-US" altLang="en-US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425991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"Value: " 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i="1" dirty="0" smtClean="0">
                <a:solidFill>
                  <a:srgbClr val="B40CCB"/>
                </a:solidFill>
                <a:latin typeface="Consolas" panose="020B0609020204030204" pitchFamily="49" charset="0"/>
              </a:rPr>
              <a:t>x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;//</a:t>
            </a:r>
            <a:r>
              <a:rPr lang="en-US" altLang="en-US" sz="1200" dirty="0" smtClean="0">
                <a:latin typeface="Arial" panose="020B0604020202020204" pitchFamily="34" charset="0"/>
              </a:rPr>
              <a:t>Value: Rimini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latin typeface="Arial" panose="020B0604020202020204" pitchFamily="34" charset="0"/>
            </a:endParaRPr>
          </a:p>
          <a:p>
            <a:endParaRPr lang="en-US" altLang="en-US" sz="2800" dirty="0" smtClean="0">
              <a:latin typeface="Arial" panose="020B0604020202020204" pitchFamily="34" charset="0"/>
            </a:endParaRPr>
          </a:p>
          <a:p>
            <a:endParaRPr lang="en-US" sz="1200" dirty="0">
              <a:solidFill>
                <a:srgbClr val="0F467D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09240" y="270137"/>
            <a:ext cx="67343" cy="645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85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904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276" y="1657197"/>
            <a:ext cx="3953479" cy="4464105"/>
          </a:xfrm>
          <a:prstGeom prst="rect">
            <a:avLst/>
          </a:prstGeom>
        </p:spPr>
      </p:pic>
      <p:sp>
        <p:nvSpPr>
          <p:cNvPr id="5" name="Rectangle 20"/>
          <p:cNvSpPr>
            <a:spLocks noChangeArrowheads="1"/>
          </p:cNvSpPr>
          <p:nvPr/>
        </p:nvSpPr>
        <p:spPr bwMode="auto">
          <a:xfrm>
            <a:off x="344363" y="211802"/>
            <a:ext cx="3126423" cy="6771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//Java 9//11 – modular, JEE removed 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000" b="0" i="0" u="none" strike="noStrike" cap="none" normalizeH="0" baseline="0" dirty="0" smtClean="0">
                <a:ln>
                  <a:noFill/>
                </a:ln>
                <a:solidFill>
                  <a:srgbClr val="170591"/>
                </a:solidFill>
                <a:effectLst/>
                <a:latin typeface="Consolas" panose="020B0609020204030204" pitchFamily="49" charset="0"/>
              </a:rPr>
              <a:t>java --list-modules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319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4731" y="1023078"/>
            <a:ext cx="5499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Root certificate - </a:t>
            </a:r>
            <a:r>
              <a:rPr lang="en-US" altLang="en-US" sz="1200" b="1" dirty="0" err="1">
                <a:solidFill>
                  <a:srgbClr val="395DA1"/>
                </a:solidFill>
                <a:latin typeface="Consolas" panose="020B0609020204030204" pitchFamily="49" charset="0"/>
              </a:rPr>
              <a:t>cacerts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: With Java 10, Oracle has open-sourced the root certificates in Oracle</a:t>
            </a:r>
            <a:endParaRPr lang="en-US" altLang="en-US" sz="28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76583" y="243097"/>
            <a:ext cx="67154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TRY: &gt; cd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cd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C:\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apps\Java\jdk-14\lib\security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keytool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-list -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keystore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cacerts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/>
            </a:r>
            <a:b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</a:b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* </a:t>
            </a:r>
            <a:r>
              <a:rPr lang="en-US" altLang="en-US" sz="1200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changeit</a:t>
            </a:r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09240" y="270137"/>
            <a:ext cx="67343" cy="645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85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213245" y="270137"/>
            <a:ext cx="5304693" cy="26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JAVA 10 – Last free version of JDK</a:t>
            </a:r>
          </a:p>
          <a:p>
            <a:pPr algn="l"/>
            <a:r>
              <a:rPr lang="en-US" b="1" i="1" dirty="0" smtClean="0"/>
              <a:t> </a:t>
            </a:r>
          </a:p>
          <a:p>
            <a:pPr algn="l"/>
            <a:endParaRPr lang="en-US" b="1" i="1" dirty="0"/>
          </a:p>
        </p:txBody>
      </p:sp>
      <p:sp>
        <p:nvSpPr>
          <p:cNvPr id="38" name="TextBox 37"/>
          <p:cNvSpPr txBox="1"/>
          <p:nvPr/>
        </p:nvSpPr>
        <p:spPr>
          <a:xfrm>
            <a:off x="213245" y="1669409"/>
            <a:ext cx="549958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200" b="1" dirty="0" smtClean="0">
                <a:solidFill>
                  <a:srgbClr val="395DA1"/>
                </a:solidFill>
                <a:latin typeface="Consolas" panose="020B0609020204030204" pitchFamily="49" charset="0"/>
              </a:rPr>
              <a:t>Optional class improvement: </a:t>
            </a:r>
          </a:p>
          <a:p>
            <a:r>
              <a:rPr lang="en-US" altLang="en-US" sz="1200" b="1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orElseThrow</a:t>
            </a:r>
            <a:r>
              <a:rPr lang="en-US" altLang="en-US" sz="1200" b="1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- 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java.util.Optional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java.util.OptionalDouble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java.util.OptionalInt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and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java.util.OptionalLong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 each got</a:t>
            </a:r>
            <a:b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</a:b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 a </a:t>
            </a:r>
            <a:r>
              <a:rPr lang="en-US" altLang="en-US" sz="1200" dirty="0">
                <a:solidFill>
                  <a:srgbClr val="395DA1"/>
                </a:solidFill>
                <a:latin typeface="Consolas" panose="020B0609020204030204" pitchFamily="49" charset="0"/>
              </a:rPr>
              <a:t>new method </a:t>
            </a:r>
            <a:r>
              <a:rPr lang="en-US" altLang="en-US" sz="1200" dirty="0" err="1">
                <a:solidFill>
                  <a:srgbClr val="395DA1"/>
                </a:solidFill>
                <a:latin typeface="Consolas" panose="020B0609020204030204" pitchFamily="49" charset="0"/>
              </a:rPr>
              <a:t>orElseThrow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altLang="en-US" sz="1200" dirty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Unmodifiable collections – </a:t>
            </a:r>
            <a:r>
              <a:rPr lang="en-US" altLang="en-US" sz="1200" b="1" dirty="0" err="1" smtClean="0">
                <a:solidFill>
                  <a:srgbClr val="395DA1"/>
                </a:solidFill>
                <a:latin typeface="Consolas" panose="020B0609020204030204" pitchFamily="49" charset="0"/>
              </a:rPr>
              <a:t>copyOf</a:t>
            </a:r>
            <a:r>
              <a:rPr lang="en-US" altLang="en-US" sz="12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() on List, Set, Map and </a:t>
            </a:r>
          </a:p>
          <a:p>
            <a:r>
              <a:rPr lang="en-US" altLang="en-US" sz="1200" dirty="0" err="1" smtClean="0">
                <a:solidFill>
                  <a:srgbClr val="0F467D"/>
                </a:solidFill>
                <a:latin typeface="Consolas" panose="020B0609020204030204" pitchFamily="49" charset="0"/>
              </a:rPr>
              <a:t>Collectors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toUnmodifiableList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endParaRPr lang="en-US" altLang="en-US" sz="1200" dirty="0" smtClean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altLang="en-US" sz="1200" dirty="0">
              <a:solidFill>
                <a:srgbClr val="00488A"/>
              </a:solidFill>
              <a:latin typeface="Courier"/>
            </a:endParaRPr>
          </a:p>
          <a:p>
            <a:r>
              <a:rPr lang="en-US" altLang="en-US" sz="1200" dirty="0" smtClean="0">
                <a:solidFill>
                  <a:srgbClr val="00488A"/>
                </a:solidFill>
                <a:latin typeface="Courier"/>
              </a:rPr>
              <a:t> </a:t>
            </a:r>
          </a:p>
          <a:p>
            <a:r>
              <a:rPr lang="en-US" altLang="en-US" sz="1200" dirty="0" smtClean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endParaRPr lang="en-US" altLang="en-US" sz="2800" dirty="0">
              <a:latin typeface="Arial" panose="020B0604020202020204" pitchFamily="34" charset="0"/>
            </a:endParaRPr>
          </a:p>
          <a:p>
            <a:endParaRPr lang="en-US" altLang="en-US" sz="1200" dirty="0" smtClean="0">
              <a:solidFill>
                <a:srgbClr val="00488A"/>
              </a:solidFill>
              <a:latin typeface="Courier"/>
            </a:endParaRPr>
          </a:p>
          <a:p>
            <a:endParaRPr lang="en-US" sz="1200" dirty="0">
              <a:solidFill>
                <a:srgbClr val="0F467D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43926" y="1058705"/>
            <a:ext cx="7035605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OptionalInt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opInt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OptionalInt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12345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System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i="1" dirty="0" err="1">
                <a:solidFill>
                  <a:srgbClr val="660E7A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println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err="1">
                <a:solidFill>
                  <a:srgbClr val="424F69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Value via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 </a:t>
            </a:r>
            <a:r>
              <a:rPr lang="en-US" altLang="en-US" sz="1200" dirty="0" err="1">
                <a:solidFill>
                  <a:srgbClr val="424F69"/>
                </a:solidFill>
                <a:latin typeface="Consolas" panose="020B0609020204030204" pitchFamily="49" charset="0"/>
              </a:rPr>
              <a:t>orElseThrow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() = "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+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opInt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orElseThrow</a:t>
            </a:r>
            <a:r>
              <a:rPr lang="en-US" altLang="en-US" sz="1200" dirty="0">
                <a:solidFill>
                  <a:srgbClr val="425991"/>
                </a:solidFill>
                <a:latin typeface="Consolas" panose="020B0609020204030204" pitchFamily="49" charset="0"/>
              </a:rPr>
              <a:t>());/</a:t>
            </a:r>
            <a:r>
              <a:rPr lang="en-US" altLang="en-US" sz="1100" dirty="0">
                <a:latin typeface="Consolas" panose="020B0609020204030204" pitchFamily="49" charset="0"/>
              </a:rPr>
              <a:t>/</a:t>
            </a:r>
            <a:r>
              <a:rPr lang="en-US" altLang="en-US" sz="1100" dirty="0" err="1" smtClean="0">
                <a:latin typeface="Consolas" panose="020B0609020204030204" pitchFamily="49" charset="0"/>
              </a:rPr>
              <a:t>NoSuchElementException</a:t>
            </a:r>
            <a:endParaRPr lang="en-US" altLang="en-US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0B7EB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0B7EB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0B7EB7"/>
                </a:solidFill>
                <a:latin typeface="Consolas" panose="020B0609020204030204" pitchFamily="49" charset="0"/>
              </a:rPr>
              <a:t>//existing one </a:t>
            </a:r>
            <a:endParaRPr lang="en-US" altLang="en-US" sz="1200" dirty="0">
              <a:solidFill>
                <a:srgbClr val="0B7EB7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 smtClean="0">
                <a:solidFill>
                  <a:srgbClr val="0B7EB7"/>
                </a:solidFill>
                <a:latin typeface="Consolas" panose="020B0609020204030204" pitchFamily="49" charset="0"/>
              </a:rPr>
              <a:t>IntStream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 smtClean="0">
                <a:solidFill>
                  <a:srgbClr val="7010C5"/>
                </a:solidFill>
                <a:latin typeface="Consolas" panose="020B0609020204030204" pitchFamily="49" charset="0"/>
              </a:rPr>
              <a:t>of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 smtClean="0">
                <a:solidFill>
                  <a:srgbClr val="33333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BF6024"/>
                </a:solidFill>
                <a:latin typeface="Consolas" panose="020B0609020204030204" pitchFamily="49" charset="0"/>
              </a:rPr>
              <a:t>average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(//)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orElseThrow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(()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 </a:t>
            </a:r>
            <a:r>
              <a:rPr lang="en-US" altLang="en-US" sz="1200" dirty="0" err="1">
                <a:solidFill>
                  <a:srgbClr val="170591"/>
                </a:solidFill>
                <a:latin typeface="Consolas" panose="020B0609020204030204" pitchFamily="49" charset="0"/>
              </a:rPr>
              <a:t>IllegalArgumentException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>
                <a:solidFill>
                  <a:srgbClr val="424F69"/>
                </a:solidFill>
                <a:latin typeface="Consolas" panose="020B0609020204030204" pitchFamily="49" charset="0"/>
              </a:rPr>
              <a:t>"Array is empty</a:t>
            </a:r>
            <a:r>
              <a:rPr lang="en-US" altLang="en-US" sz="1200" dirty="0" smtClean="0">
                <a:solidFill>
                  <a:srgbClr val="424F69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 smtClean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2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//</a:t>
            </a:r>
            <a:r>
              <a:rPr lang="en-US" altLang="en-US" sz="1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MAP.put</a:t>
            </a:r>
            <a:r>
              <a:rPr lang="en-US" altLang="en-US" sz="1200" dirty="0" smtClean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 smtClean="0">
                <a:solidFill>
                  <a:srgbClr val="3F7F5F"/>
                </a:solidFill>
                <a:latin typeface="Consolas" panose="020B0609020204030204" pitchFamily="49" charset="0"/>
              </a:rPr>
              <a:t>entry.getKey</a:t>
            </a:r>
            <a:r>
              <a:rPr lang="en-US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(), </a:t>
            </a:r>
            <a:r>
              <a:rPr lang="en-US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ImmutableSet.copyOf</a:t>
            </a:r>
            <a:r>
              <a:rPr lang="en-US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3F7F5F"/>
                </a:solidFill>
                <a:latin typeface="Consolas" panose="020B0609020204030204" pitchFamily="49" charset="0"/>
              </a:rPr>
              <a:t>entry.getValue</a:t>
            </a:r>
            <a:r>
              <a:rPr lang="en-US" altLang="en-US" sz="1200" dirty="0">
                <a:solidFill>
                  <a:srgbClr val="3F7F5F"/>
                </a:solidFill>
                <a:latin typeface="Consolas" panose="020B0609020204030204" pitchFamily="49" charset="0"/>
              </a:rPr>
              <a:t>()));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b="1" i="1" dirty="0" err="1" smtClean="0">
                <a:solidFill>
                  <a:srgbClr val="660E7A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BF6024"/>
                </a:solidFill>
                <a:latin typeface="Consolas" panose="020B0609020204030204" pitchFamily="49" charset="0"/>
              </a:rPr>
              <a:t>put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 smtClean="0">
                <a:solidFill>
                  <a:srgbClr val="3C45E7"/>
                </a:solidFill>
                <a:latin typeface="Consolas" panose="020B0609020204030204" pitchFamily="49" charset="0"/>
              </a:rPr>
              <a:t>entry</a:t>
            </a:r>
            <a:r>
              <a:rPr lang="en-US" altLang="en-US" sz="1200" dirty="0" err="1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 smtClean="0">
                <a:solidFill>
                  <a:srgbClr val="BF6024"/>
                </a:solidFill>
                <a:latin typeface="Consolas" panose="020B0609020204030204" pitchFamily="49" charset="0"/>
              </a:rPr>
              <a:t>getKey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1200" dirty="0" err="1">
                <a:solidFill>
                  <a:srgbClr val="0B7EB7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copyOf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entry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getValue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()))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 smtClean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B7EB7"/>
                </a:solidFill>
                <a:latin typeface="Consolas" panose="020B0609020204030204" pitchFamily="49" charset="0"/>
              </a:rPr>
              <a:t>List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&gt;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evenList</a:t>
            </a:r>
            <a:r>
              <a:rPr lang="en-US" altLang="en-US" sz="1200" dirty="0">
                <a:solidFill>
                  <a:srgbClr val="3C45E7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ints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425991"/>
                </a:solidFill>
                <a:latin typeface="Consolas" panose="020B0609020204030204" pitchFamily="49" charset="0"/>
              </a:rPr>
              <a:t>stream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BF6024"/>
                </a:solidFill>
                <a:latin typeface="Consolas" panose="020B0609020204030204" pitchFamily="49" charset="0"/>
              </a:rPr>
              <a:t>filter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 </a:t>
            </a:r>
            <a:r>
              <a:rPr lang="en-US" altLang="en-US" sz="1200" i="1" dirty="0" err="1">
                <a:solidFill>
                  <a:srgbClr val="B40CCB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200" i="1" dirty="0">
                <a:solidFill>
                  <a:srgbClr val="B40CCB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%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== 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>
                <a:solidFill>
                  <a:srgbClr val="BF6024"/>
                </a:solidFill>
                <a:latin typeface="Consolas" panose="020B0609020204030204" pitchFamily="49" charset="0"/>
              </a:rPr>
              <a:t>collect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Collectors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b="1" dirty="0" err="1">
                <a:solidFill>
                  <a:srgbClr val="7010C5"/>
                </a:solidFill>
                <a:latin typeface="Consolas" panose="020B0609020204030204" pitchFamily="49" charset="0"/>
              </a:rPr>
              <a:t>toUnmodifiableList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())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 err="1">
                <a:solidFill>
                  <a:srgbClr val="3C45E7"/>
                </a:solidFill>
                <a:latin typeface="Consolas" panose="020B0609020204030204" pitchFamily="49" charset="0"/>
              </a:rPr>
              <a:t>evenList</a:t>
            </a:r>
            <a:r>
              <a:rPr lang="en-US" altLang="en-US" sz="1200" dirty="0" err="1">
                <a:solidFill>
                  <a:srgbClr val="333333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200" dirty="0" err="1">
                <a:solidFill>
                  <a:srgbClr val="BF6024"/>
                </a:solidFill>
                <a:latin typeface="Consolas" panose="020B0609020204030204" pitchFamily="49" charset="0"/>
              </a:rPr>
              <a:t>add</a:t>
            </a:r>
            <a:r>
              <a:rPr lang="en-US" altLang="en-US" sz="1200" dirty="0">
                <a:solidFill>
                  <a:srgbClr val="0F2107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1200" b="1" dirty="0">
                <a:solidFill>
                  <a:srgbClr val="33333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1200" dirty="0" smtClean="0">
                <a:solidFill>
                  <a:srgbClr val="0F2107"/>
                </a:solidFill>
                <a:latin typeface="Consolas" panose="020B0609020204030204" pitchFamily="49" charset="0"/>
              </a:rPr>
              <a:t>)</a:t>
            </a:r>
            <a:r>
              <a:rPr lang="en-US" altLang="en-US" sz="1200" dirty="0" smtClean="0">
                <a:solidFill>
                  <a:srgbClr val="333333"/>
                </a:solidFill>
                <a:latin typeface="Consolas" panose="020B0609020204030204" pitchFamily="49" charset="0"/>
              </a:rPr>
              <a:t>;//</a:t>
            </a: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200" dirty="0" err="1">
                <a:solidFill>
                  <a:srgbClr val="0F467D"/>
                </a:solidFill>
                <a:latin typeface="Consolas" panose="020B0609020204030204" pitchFamily="49" charset="0"/>
              </a:rPr>
              <a:t>UnsupportedOperationException</a:t>
            </a:r>
            <a:endParaRPr lang="en-US" altLang="en-US" sz="12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771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-138499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 flipH="1">
            <a:off x="5492670" y="283625"/>
            <a:ext cx="67343" cy="64535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Rectangle 10"/>
          <p:cNvSpPr>
            <a:spLocks noChangeArrowheads="1"/>
          </p:cNvSpPr>
          <p:nvPr/>
        </p:nvSpPr>
        <p:spPr bwMode="auto">
          <a:xfrm>
            <a:off x="0" y="85471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7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2" name="Rectangle 1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4" name="Rectangle 1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5" name="Rectangle 1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Subtitle 2"/>
          <p:cNvSpPr txBox="1">
            <a:spLocks/>
          </p:cNvSpPr>
          <p:nvPr/>
        </p:nvSpPr>
        <p:spPr>
          <a:xfrm>
            <a:off x="252074" y="283625"/>
            <a:ext cx="5304693" cy="2669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 smtClean="0">
                <a:solidFill>
                  <a:schemeClr val="accent6">
                    <a:lumMod val="50000"/>
                  </a:schemeClr>
                </a:solidFill>
              </a:rPr>
              <a:t>JAVA 11 – LTS Release after Java 8(2019), next is 17</a:t>
            </a:r>
          </a:p>
          <a:p>
            <a:pPr algn="l"/>
            <a:r>
              <a:rPr lang="en-US" b="1" i="1" dirty="0" smtClean="0"/>
              <a:t> </a:t>
            </a:r>
          </a:p>
          <a:p>
            <a:pPr algn="l"/>
            <a:endParaRPr lang="en-US" b="1" i="1" dirty="0"/>
          </a:p>
          <a:p>
            <a:pPr algn="l"/>
            <a:endParaRPr lang="en-US" b="1" i="1" dirty="0" smtClean="0"/>
          </a:p>
          <a:p>
            <a:pPr marL="342900" indent="-342900" algn="l">
              <a:buFontTx/>
              <a:buChar char="-"/>
            </a:pPr>
            <a:endParaRPr lang="en-US" sz="1800" b="1" i="1" dirty="0" smtClean="0"/>
          </a:p>
          <a:p>
            <a:pPr marL="342900" indent="-342900" algn="l">
              <a:buFontTx/>
              <a:buChar char="-"/>
            </a:pPr>
            <a:endParaRPr lang="en-US" sz="1800" b="1" i="1" dirty="0"/>
          </a:p>
          <a:p>
            <a:pPr marL="342900" indent="-342900" algn="l">
              <a:buFontTx/>
              <a:buChar char="-"/>
            </a:pPr>
            <a:endParaRPr lang="en-US" sz="1800" b="1" i="1" dirty="0" smtClean="0"/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Launch Single Source File without explicitly compiling </a:t>
            </a:r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Run Shebang file</a:t>
            </a:r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Java Flight Recorder (Events, </a:t>
            </a:r>
            <a:r>
              <a:rPr lang="en-US" sz="1800" b="1" i="1" dirty="0" err="1" smtClean="0"/>
              <a:t>Dataflows</a:t>
            </a:r>
            <a:r>
              <a:rPr lang="en-US" sz="1800" b="1" i="1" dirty="0" smtClean="0"/>
              <a:t>)</a:t>
            </a:r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String methods</a:t>
            </a:r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Files </a:t>
            </a:r>
            <a:r>
              <a:rPr lang="en-US" sz="1800" b="1" i="1" dirty="0" err="1" smtClean="0"/>
              <a:t>readString</a:t>
            </a:r>
            <a:r>
              <a:rPr lang="en-US" sz="1800" b="1" i="1" dirty="0" smtClean="0"/>
              <a:t>, </a:t>
            </a:r>
            <a:r>
              <a:rPr lang="en-US" sz="1800" b="1" i="1" dirty="0" err="1" smtClean="0"/>
              <a:t>writeString</a:t>
            </a:r>
            <a:endParaRPr lang="en-US" sz="1800" b="1" i="1" dirty="0" smtClean="0"/>
          </a:p>
          <a:p>
            <a:pPr marL="342900" indent="-342900" algn="l">
              <a:buFontTx/>
              <a:buChar char="-"/>
            </a:pPr>
            <a:r>
              <a:rPr lang="en-US" sz="1800" b="1" i="1" dirty="0" smtClean="0"/>
              <a:t>New TLS crypto - ChaCha20, ..</a:t>
            </a:r>
            <a:endParaRPr lang="en-US" sz="1800" b="1" i="1" dirty="0"/>
          </a:p>
        </p:txBody>
      </p:sp>
      <p:sp>
        <p:nvSpPr>
          <p:cNvPr id="39" name="TextBox 38"/>
          <p:cNvSpPr txBox="1"/>
          <p:nvPr/>
        </p:nvSpPr>
        <p:spPr>
          <a:xfrm>
            <a:off x="5786737" y="1540632"/>
            <a:ext cx="7035605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F467D"/>
                </a:solidFill>
                <a:latin typeface="Consolas" panose="020B0609020204030204" pitchFamily="49" charset="0"/>
              </a:rPr>
              <a:t>&gt;java A_LaunchingSingleFileSourceFiles.java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  <a:t/>
            </a:r>
            <a:br>
              <a:rPr lang="en-US" altLang="en-US" sz="2800" dirty="0">
                <a:solidFill>
                  <a:srgbClr val="333333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800" dirty="0">
              <a:latin typeface="Arial" panose="020B0604020202020204" pitchFamily="34" charset="0"/>
            </a:endParaRPr>
          </a:p>
        </p:txBody>
      </p:sp>
      <p:sp>
        <p:nvSpPr>
          <p:cNvPr id="40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6"/>
          <p:cNvSpPr>
            <a:spLocks noChangeArrowheads="1"/>
          </p:cNvSpPr>
          <p:nvPr/>
        </p:nvSpPr>
        <p:spPr bwMode="auto">
          <a:xfrm>
            <a:off x="152400" y="1963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52075" y="1171300"/>
            <a:ext cx="501387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Oracle JDK was licensed under Oracle Binary Code License Agreement.  Stable and more performant. </a:t>
            </a:r>
          </a:p>
          <a:p>
            <a:endParaRPr lang="en-US" sz="1400" dirty="0" smtClean="0"/>
          </a:p>
          <a:p>
            <a:r>
              <a:rPr lang="en-US" sz="1400" dirty="0" err="1" smtClean="0"/>
              <a:t>OpenJDK</a:t>
            </a:r>
            <a:r>
              <a:rPr lang="en-US" sz="1400" dirty="0" smtClean="0"/>
              <a:t> has the GNU General Public License (GNU GPL) version 2 with a linking </a:t>
            </a:r>
            <a:r>
              <a:rPr lang="en-US" sz="1200" dirty="0" smtClean="0"/>
              <a:t>exception. </a:t>
            </a:r>
            <a:r>
              <a:rPr lang="en-US" sz="1200" dirty="0" err="1"/>
              <a:t>OpenJDK</a:t>
            </a:r>
            <a:r>
              <a:rPr lang="en-US" sz="1200" dirty="0"/>
              <a:t>, in contrast, will deliver releases more often</a:t>
            </a:r>
            <a:r>
              <a:rPr lang="en-US" sz="1200" dirty="0" smtClean="0"/>
              <a:t>.</a:t>
            </a:r>
          </a:p>
          <a:p>
            <a:endParaRPr lang="en-US" sz="1200" dirty="0"/>
          </a:p>
          <a:p>
            <a:r>
              <a:rPr lang="en-US" sz="1400" dirty="0"/>
              <a:t>There is no real technical difference between the two since the build process for the Oracle JDK is based on that of </a:t>
            </a:r>
            <a:r>
              <a:rPr lang="en-US" sz="1400" dirty="0" err="1"/>
              <a:t>OpenJDK</a:t>
            </a:r>
            <a:r>
              <a:rPr lang="en-US" sz="1400" dirty="0"/>
              <a:t>.</a:t>
            </a:r>
          </a:p>
        </p:txBody>
      </p:sp>
      <p:sp>
        <p:nvSpPr>
          <p:cNvPr id="47" name="Rectangle 46"/>
          <p:cNvSpPr/>
          <p:nvPr/>
        </p:nvSpPr>
        <p:spPr>
          <a:xfrm>
            <a:off x="5786736" y="2340851"/>
            <a:ext cx="5530193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 smtClean="0">
                <a:solidFill>
                  <a:srgbClr val="395DA1"/>
                </a:solidFill>
                <a:latin typeface="Consolas" panose="020B0609020204030204" pitchFamily="49" charset="0"/>
              </a:rPr>
              <a:t>For more about Java 1-15 Features:  </a:t>
            </a:r>
          </a:p>
          <a:p>
            <a:endParaRPr lang="en-US" altLang="en-US" sz="1400" dirty="0">
              <a:solidFill>
                <a:srgbClr val="395DA1"/>
              </a:solidFill>
              <a:latin typeface="Consolas" panose="020B0609020204030204" pitchFamily="49" charset="0"/>
            </a:endParaRPr>
          </a:p>
          <a:p>
            <a:r>
              <a:rPr lang="en-US" altLang="en-US" sz="1400" dirty="0" smtClean="0">
                <a:solidFill>
                  <a:srgbClr val="395DA1"/>
                </a:solidFill>
                <a:latin typeface="Consolas" panose="020B0609020204030204" pitchFamily="49" charset="0"/>
              </a:rPr>
              <a:t>https</a:t>
            </a:r>
            <a:r>
              <a:rPr lang="en-US" altLang="en-US" sz="1400" dirty="0">
                <a:solidFill>
                  <a:srgbClr val="395DA1"/>
                </a:solidFill>
                <a:latin typeface="Consolas" panose="020B0609020204030204" pitchFamily="49" charset="0"/>
              </a:rPr>
              <a:t>://github.com/azatsatklichov/Java-Features</a:t>
            </a:r>
          </a:p>
        </p:txBody>
      </p:sp>
    </p:spTree>
    <p:extLst>
      <p:ext uri="{BB962C8B-B14F-4D97-AF65-F5344CB8AC3E}">
        <p14:creationId xmlns:p14="http://schemas.microsoft.com/office/powerpoint/2010/main" val="2962288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/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tangle 6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7"/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9" y="10067"/>
            <a:ext cx="7292069" cy="4976949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7619999" y="2258328"/>
            <a:ext cx="43236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0" indent="-228600" eaLnBrk="0" fontAlgn="base" hangingPunct="0">
              <a:spcBef>
                <a:spcPct val="0"/>
              </a:spcBef>
              <a:spcAft>
                <a:spcPct val="0"/>
              </a:spcAft>
              <a:buSzPts val="1400"/>
              <a:defRPr/>
            </a:pPr>
            <a:r>
              <a:rPr lang="en-US" sz="4800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 </a:t>
            </a:r>
            <a:r>
              <a:rPr lang="en-US" sz="4800" b="1" dirty="0" smtClean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02780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10721</TotalTime>
  <Words>1023</Words>
  <Application>Microsoft Office PowerPoint</Application>
  <PresentationFormat>Widescreen</PresentationFormat>
  <Paragraphs>192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Courier</vt:lpstr>
      <vt:lpstr>inherit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Broadcom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Benefit of Using AssertThat Over Other Assert Methods</dc:title>
  <dc:creator>Azat Satklichov</dc:creator>
  <cp:lastModifiedBy>Azat Satklichov</cp:lastModifiedBy>
  <cp:revision>854</cp:revision>
  <dcterms:created xsi:type="dcterms:W3CDTF">2020-07-14T16:59:29Z</dcterms:created>
  <dcterms:modified xsi:type="dcterms:W3CDTF">2021-02-21T09:54:07Z</dcterms:modified>
</cp:coreProperties>
</file>