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21" r:id="rId2"/>
    <p:sldId id="330" r:id="rId3"/>
    <p:sldId id="344" r:id="rId4"/>
    <p:sldId id="353" r:id="rId5"/>
    <p:sldId id="350" r:id="rId6"/>
    <p:sldId id="343" r:id="rId7"/>
    <p:sldId id="358" r:id="rId8"/>
    <p:sldId id="351" r:id="rId9"/>
    <p:sldId id="354" r:id="rId10"/>
    <p:sldId id="359" r:id="rId11"/>
    <p:sldId id="355" r:id="rId12"/>
    <p:sldId id="366" r:id="rId13"/>
    <p:sldId id="367" r:id="rId14"/>
    <p:sldId id="368" r:id="rId15"/>
    <p:sldId id="370" r:id="rId16"/>
    <p:sldId id="281" r:id="rId17"/>
    <p:sldId id="364" r:id="rId18"/>
    <p:sldId id="365" r:id="rId19"/>
    <p:sldId id="356" r:id="rId20"/>
    <p:sldId id="357" r:id="rId21"/>
    <p:sldId id="374" r:id="rId22"/>
    <p:sldId id="375" r:id="rId23"/>
    <p:sldId id="377" r:id="rId24"/>
    <p:sldId id="378" r:id="rId25"/>
    <p:sldId id="376" r:id="rId26"/>
    <p:sldId id="372" r:id="rId27"/>
    <p:sldId id="373" r:id="rId28"/>
    <p:sldId id="332" r:id="rId29"/>
    <p:sldId id="334" r:id="rId30"/>
    <p:sldId id="335" r:id="rId31"/>
    <p:sldId id="336" r:id="rId32"/>
    <p:sldId id="345" r:id="rId33"/>
    <p:sldId id="337" r:id="rId34"/>
    <p:sldId id="346" r:id="rId35"/>
    <p:sldId id="338" r:id="rId36"/>
    <p:sldId id="347" r:id="rId37"/>
    <p:sldId id="339" r:id="rId38"/>
    <p:sldId id="340" r:id="rId39"/>
    <p:sldId id="371" r:id="rId40"/>
    <p:sldId id="317" r:id="rId41"/>
    <p:sldId id="318" r:id="rId42"/>
    <p:sldId id="319" r:id="rId43"/>
    <p:sldId id="320" r:id="rId44"/>
    <p:sldId id="323" r:id="rId45"/>
    <p:sldId id="324" r:id="rId46"/>
    <p:sldId id="325" r:id="rId47"/>
    <p:sldId id="326" r:id="rId48"/>
    <p:sldId id="315" r:id="rId49"/>
    <p:sldId id="322" r:id="rId50"/>
    <p:sldId id="33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4" autoAdjust="0"/>
    <p:restoredTop sz="61512" autoAdjust="0"/>
  </p:normalViewPr>
  <p:slideViewPr>
    <p:cSldViewPr snapToGrid="0">
      <p:cViewPr varScale="1">
        <p:scale>
          <a:sx n="71" d="100"/>
          <a:sy n="71" d="100"/>
        </p:scale>
        <p:origin x="25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oracle.com/en/java/javase/14/docs/api/java.base/java/util/Collection.html" TargetMode="External"/><Relationship Id="rId13" Type="http://schemas.openxmlformats.org/officeDocument/2006/relationships/hyperlink" Target="https://docs.oracle.com/en/java/javase/14/docs/api/java.base/java/io/BufferedReader.html#lines()" TargetMode="External"/><Relationship Id="rId18" Type="http://schemas.openxmlformats.org/officeDocument/2006/relationships/hyperlink" Target="https://docs.oracle.com/en/java/javase/14/docs/api/java.base/java/util/jar/JarFile.html#stream()" TargetMode="External"/><Relationship Id="rId3" Type="http://schemas.openxmlformats.org/officeDocument/2006/relationships/hyperlink" Target="https://docs.oracle.com/en/java/javase/14/docs/api/java.base/java/util/stream/Stream.html" TargetMode="External"/><Relationship Id="rId7" Type="http://schemas.openxmlformats.org/officeDocument/2006/relationships/hyperlink" Target="https://docs.oracle.com/en/java/javase/14/docs/api/java.base/java/util/Iterator.html" TargetMode="External"/><Relationship Id="rId12" Type="http://schemas.openxmlformats.org/officeDocument/2006/relationships/hyperlink" Target="https://docs.oracle.com/en/java/javase/14/docs/api/java.base/java/util/stream/Stream.html#iterate(T,java.util.function.UnaryOperator)" TargetMode="External"/><Relationship Id="rId17" Type="http://schemas.openxmlformats.org/officeDocument/2006/relationships/hyperlink" Target="https://docs.oracle.com/en/java/javase/14/docs/api/java.base/java/util/regex/Pattern.html#splitAsStream(java.lang.CharSequence)" TargetMode="External"/><Relationship Id="rId2" Type="http://schemas.openxmlformats.org/officeDocument/2006/relationships/slide" Target="../slides/slide8.xml"/><Relationship Id="rId16" Type="http://schemas.openxmlformats.org/officeDocument/2006/relationships/hyperlink" Target="https://docs.oracle.com/en/java/javase/14/docs/api/java.base/java/util/BitSet.html#stream()" TargetMode="External"/><Relationship Id="rId1" Type="http://schemas.openxmlformats.org/officeDocument/2006/relationships/notesMaster" Target="../notesMasters/notesMaster1.xml"/><Relationship Id="rId6" Type="http://schemas.openxmlformats.org/officeDocument/2006/relationships/hyperlink" Target="https://docs.oracle.com/en/java/javase/14/docs/api/java.base/java/util/stream/DoubleStream.html" TargetMode="External"/><Relationship Id="rId11" Type="http://schemas.openxmlformats.org/officeDocument/2006/relationships/hyperlink" Target="https://docs.oracle.com/en/java/javase/14/docs/api/java.base/java/util/stream/IntStream.html#range(int,int)" TargetMode="External"/><Relationship Id="rId5" Type="http://schemas.openxmlformats.org/officeDocument/2006/relationships/hyperlink" Target="https://docs.oracle.com/en/java/javase/14/docs/api/java.base/java/util/stream/LongStream.html" TargetMode="External"/><Relationship Id="rId15" Type="http://schemas.openxmlformats.org/officeDocument/2006/relationships/hyperlink" Target="https://docs.oracle.com/en/java/javase/14/docs/api/java.base/java/util/Random.html#ints()" TargetMode="External"/><Relationship Id="rId10" Type="http://schemas.openxmlformats.org/officeDocument/2006/relationships/hyperlink" Target="https://docs.oracle.com/en/java/javase/14/docs/api/java.base/java/util/stream/Stream.html#of(T...)" TargetMode="External"/><Relationship Id="rId4" Type="http://schemas.openxmlformats.org/officeDocument/2006/relationships/hyperlink" Target="https://docs.oracle.com/en/java/javase/14/docs/api/java.base/java/util/stream/IntStream.html" TargetMode="External"/><Relationship Id="rId9" Type="http://schemas.openxmlformats.org/officeDocument/2006/relationships/hyperlink" Target="https://docs.oracle.com/en/java/javase/14/docs/api/java.base/java/util/Arrays.html#stream(T%5B%5D)" TargetMode="External"/><Relationship Id="rId14" Type="http://schemas.openxmlformats.org/officeDocument/2006/relationships/hyperlink" Target="https://docs.oracle.com/en/java/javase/14/docs/api/java.base/java/nio/file/Files.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JSLint</a:t>
            </a:r>
            <a:r>
              <a:rPr lang="en-US" dirty="0" smtClean="0"/>
              <a:t> can be found at </a:t>
            </a:r>
            <a:r>
              <a:rPr lang="en-US" i="1" dirty="0" smtClean="0"/>
              <a:t>http://www.JSLint.com/</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statements</a:t>
            </a:r>
            <a:r>
              <a:rPr lang="en-US" sz="1200" b="0" i="0" kern="1200" dirty="0" smtClean="0">
                <a:solidFill>
                  <a:schemeClr val="tx1"/>
                </a:solidFill>
                <a:effectLst/>
                <a:latin typeface="+mn-lt"/>
                <a:ea typeface="+mn-ea"/>
                <a:cs typeface="+mn-cs"/>
              </a:rPr>
              <a:t> are composed of: Values, Operators, Expressions, Keywords, and Comments.</a:t>
            </a:r>
          </a:p>
          <a:p>
            <a:r>
              <a:rPr lang="en-US" sz="1200" b="0" i="0" kern="1200" dirty="0" smtClean="0">
                <a:solidFill>
                  <a:schemeClr val="tx1"/>
                </a:solidFill>
                <a:effectLst/>
                <a:latin typeface="+mn-lt"/>
                <a:ea typeface="+mn-ea"/>
                <a:cs typeface="+mn-cs"/>
              </a:rPr>
              <a:t>JavaScript programs (and JavaScript statements) are often called JavaScript code. </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x, y, z;    // Statement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5;          // Statement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 = 6;          // Statement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var</a:t>
            </a:r>
            <a:r>
              <a:rPr lang="en-US" sz="1200" b="0" i="0" kern="1200" baseline="0" dirty="0" smtClean="0">
                <a:solidFill>
                  <a:schemeClr val="tx1"/>
                </a:solidFill>
                <a:effectLst/>
                <a:latin typeface="+mn-lt"/>
                <a:ea typeface="+mn-ea"/>
                <a:cs typeface="+mn-cs"/>
              </a:rPr>
              <a:t> x  = </a:t>
            </a:r>
            <a:r>
              <a:rPr lang="en-US" sz="1200" b="0" i="0" kern="1200" dirty="0" smtClean="0">
                <a:solidFill>
                  <a:schemeClr val="tx1"/>
                </a:solidFill>
                <a:effectLst/>
                <a:latin typeface="+mn-lt"/>
                <a:ea typeface="+mn-ea"/>
                <a:cs typeface="+mn-cs"/>
              </a:rPr>
              <a:t>5 * 10; //Statement 4</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uses the </a:t>
            </a:r>
            <a:r>
              <a:rPr lang="en-US" dirty="0" err="1" smtClean="0"/>
              <a:t>var</a:t>
            </a:r>
            <a:r>
              <a:rPr lang="en-US" sz="1200" b="0" i="0" kern="1200" dirty="0" smtClean="0">
                <a:solidFill>
                  <a:schemeClr val="tx1"/>
                </a:solidFill>
                <a:effectLst/>
                <a:latin typeface="+mn-lt"/>
                <a:ea typeface="+mn-ea"/>
                <a:cs typeface="+mn-cs"/>
              </a:rPr>
              <a:t> keyword to </a:t>
            </a:r>
            <a:r>
              <a:rPr lang="en-US" sz="1200" b="1" i="0" kern="1200" dirty="0" smtClean="0">
                <a:solidFill>
                  <a:schemeClr val="tx1"/>
                </a:solidFill>
                <a:effectLst/>
                <a:latin typeface="+mn-lt"/>
                <a:ea typeface="+mn-ea"/>
                <a:cs typeface="+mn-cs"/>
              </a:rPr>
              <a:t>declare</a:t>
            </a:r>
            <a:r>
              <a:rPr lang="en-US" sz="1200" b="0" i="0" kern="1200" dirty="0" smtClean="0">
                <a:solidFill>
                  <a:schemeClr val="tx1"/>
                </a:solidFill>
                <a:effectLst/>
                <a:latin typeface="+mn-lt"/>
                <a:ea typeface="+mn-ea"/>
                <a:cs typeface="+mn-cs"/>
              </a:rPr>
              <a:t> variables.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expression</a:t>
            </a:r>
            <a:r>
              <a:rPr lang="en-US" sz="1200" b="0" i="0" kern="1200" dirty="0" smtClean="0">
                <a:solidFill>
                  <a:schemeClr val="tx1"/>
                </a:solidFill>
                <a:effectLst/>
                <a:latin typeface="+mn-lt"/>
                <a:ea typeface="+mn-ea"/>
                <a:cs typeface="+mn-cs"/>
              </a:rPr>
              <a:t> is a combination of values, variables, and operators, which computes to a value. E.g. 5 * 10    or x * 10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containers for storing data values.</a:t>
            </a:r>
          </a:p>
          <a:p>
            <a:r>
              <a:rPr lang="en-US" sz="1200" b="0" i="0" kern="1200" dirty="0" smtClean="0">
                <a:solidFill>
                  <a:schemeClr val="tx1"/>
                </a:solidFill>
                <a:effectLst/>
                <a:latin typeface="+mn-lt"/>
                <a:ea typeface="+mn-ea"/>
                <a:cs typeface="+mn-cs"/>
              </a:rPr>
              <a:t>All 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must be </a:t>
            </a:r>
            <a:r>
              <a:rPr lang="en-US" sz="1200" b="1" i="0" kern="1200" dirty="0" smtClean="0">
                <a:solidFill>
                  <a:schemeClr val="tx1"/>
                </a:solidFill>
                <a:effectLst/>
                <a:latin typeface="+mn-lt"/>
                <a:ea typeface="+mn-ea"/>
                <a:cs typeface="+mn-cs"/>
              </a:rPr>
              <a:t>identified</a:t>
            </a:r>
            <a:r>
              <a:rPr lang="en-US" sz="1200" b="0" i="0" kern="1200" dirty="0" smtClean="0">
                <a:solidFill>
                  <a:schemeClr val="tx1"/>
                </a:solidFill>
                <a:effectLst/>
                <a:latin typeface="+mn-lt"/>
                <a:ea typeface="+mn-ea"/>
                <a:cs typeface="+mn-cs"/>
              </a:rPr>
              <a:t> with </a:t>
            </a:r>
            <a:r>
              <a:rPr lang="en-US" sz="1200" b="1" i="0" kern="1200" dirty="0" smtClean="0">
                <a:solidFill>
                  <a:schemeClr val="tx1"/>
                </a:solidFill>
                <a:effectLst/>
                <a:latin typeface="+mn-lt"/>
                <a:ea typeface="+mn-ea"/>
                <a:cs typeface="+mn-cs"/>
              </a:rPr>
              <a:t>unique names</a:t>
            </a:r>
            <a:r>
              <a:rPr lang="en-US" sz="1200" b="0" i="0" kern="1200" dirty="0" smtClean="0">
                <a:solidFill>
                  <a:schemeClr val="tx1"/>
                </a:solidFill>
                <a:effectLst/>
                <a:latin typeface="+mn-lt"/>
                <a:ea typeface="+mn-ea"/>
                <a:cs typeface="+mn-cs"/>
              </a:rPr>
              <a:t>. JavaScript identifiers are case-sensitive.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a variable in JavaScript is called declaring a variable.</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carName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Difference Between </a:t>
            </a:r>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UTF-8</a:t>
            </a:r>
            <a:r>
              <a:rPr lang="en-US" sz="1200" b="0" i="0" kern="1200" dirty="0" smtClean="0">
                <a:solidFill>
                  <a:schemeClr val="tx1"/>
                </a:solidFill>
                <a:effectLst/>
                <a:latin typeface="+mn-lt"/>
                <a:ea typeface="+mn-ea"/>
                <a:cs typeface="+mn-cs"/>
              </a:rPr>
              <a:t>: Unicode is a </a:t>
            </a:r>
            <a:r>
              <a:rPr lang="en-US" sz="1200" b="1" i="0" kern="1200" dirty="0" smtClean="0">
                <a:solidFill>
                  <a:schemeClr val="tx1"/>
                </a:solidFill>
                <a:effectLst/>
                <a:latin typeface="+mn-lt"/>
                <a:ea typeface="+mn-ea"/>
                <a:cs typeface="+mn-cs"/>
              </a:rPr>
              <a:t>character set</a:t>
            </a:r>
            <a:r>
              <a:rPr lang="en-US" sz="1200" b="0" i="0" kern="1200" dirty="0" smtClean="0">
                <a:solidFill>
                  <a:schemeClr val="tx1"/>
                </a:solidFill>
                <a:effectLst/>
                <a:latin typeface="+mn-lt"/>
                <a:ea typeface="+mn-ea"/>
                <a:cs typeface="+mn-cs"/>
              </a:rPr>
              <a:t>. UTF-8 is </a:t>
            </a:r>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is a list of characters with unique decimal numbers (code points). A = 65, B = 66, C = 67, ....</a:t>
            </a:r>
          </a:p>
          <a:p>
            <a:r>
              <a:rPr lang="en-US" sz="1200" b="0" i="0" kern="1200" dirty="0" smtClean="0">
                <a:solidFill>
                  <a:schemeClr val="tx1"/>
                </a:solidFill>
                <a:effectLst/>
                <a:latin typeface="+mn-lt"/>
                <a:ea typeface="+mn-ea"/>
                <a:cs typeface="+mn-cs"/>
              </a:rPr>
              <a:t>This list of decimal numbers represent the string </a:t>
            </a:r>
            <a:r>
              <a:rPr lang="en-US" sz="1200" b="0" i="0" kern="1200" dirty="0" err="1" smtClean="0">
                <a:solidFill>
                  <a:schemeClr val="tx1"/>
                </a:solidFill>
                <a:effectLst/>
                <a:latin typeface="+mn-lt"/>
                <a:ea typeface="+mn-ea"/>
                <a:cs typeface="+mn-cs"/>
              </a:rPr>
              <a:t>ahello</a:t>
            </a:r>
            <a:r>
              <a:rPr lang="en-US" sz="1200" b="0" i="0" kern="1200" dirty="0" smtClean="0">
                <a:solidFill>
                  <a:schemeClr val="tx1"/>
                </a:solidFill>
                <a:effectLst/>
                <a:latin typeface="+mn-lt"/>
                <a:ea typeface="+mn-ea"/>
                <a:cs typeface="+mn-cs"/>
              </a:rPr>
              <a:t>: 97 104 101 108 108 111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is how these numbers are translated into binary numbers to be </a:t>
            </a:r>
            <a:r>
              <a:rPr lang="en-US" sz="1200" b="1" i="0" kern="1200" dirty="0" smtClean="0">
                <a:solidFill>
                  <a:schemeClr val="tx1"/>
                </a:solidFill>
                <a:effectLst/>
                <a:latin typeface="+mn-lt"/>
                <a:ea typeface="+mn-ea"/>
                <a:cs typeface="+mn-cs"/>
              </a:rPr>
              <a:t>stored</a:t>
            </a:r>
            <a:r>
              <a:rPr lang="en-US" sz="1200" b="0" i="0" kern="1200" dirty="0" smtClean="0">
                <a:solidFill>
                  <a:schemeClr val="tx1"/>
                </a:solidFill>
                <a:effectLst/>
                <a:latin typeface="+mn-lt"/>
                <a:ea typeface="+mn-ea"/>
                <a:cs typeface="+mn-cs"/>
              </a:rPr>
              <a:t> in a computer:</a:t>
            </a:r>
          </a:p>
          <a:p>
            <a:r>
              <a:rPr lang="en-US" sz="1200" b="0" i="0" kern="1200" dirty="0" smtClean="0">
                <a:solidFill>
                  <a:schemeClr val="tx1"/>
                </a:solidFill>
                <a:effectLst/>
                <a:latin typeface="+mn-lt"/>
                <a:ea typeface="+mn-ea"/>
                <a:cs typeface="+mn-cs"/>
              </a:rPr>
              <a:t>UTF-8 encoding will store hello like this (binary): 01101000 01100101 01101100 01101100  01101111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translates numbers into binary . </a:t>
            </a:r>
            <a:r>
              <a:rPr lang="en-US" sz="1200" b="1" i="0" kern="1200" dirty="0" smtClean="0">
                <a:solidFill>
                  <a:schemeClr val="tx1"/>
                </a:solidFill>
                <a:effectLst/>
                <a:latin typeface="+mn-lt"/>
                <a:ea typeface="+mn-ea"/>
                <a:cs typeface="+mn-cs"/>
              </a:rPr>
              <a:t>Character sets</a:t>
            </a:r>
            <a:r>
              <a:rPr lang="en-US" sz="1200" b="0" i="0" kern="1200" dirty="0" smtClean="0">
                <a:solidFill>
                  <a:schemeClr val="tx1"/>
                </a:solidFill>
                <a:effectLst/>
                <a:latin typeface="+mn-lt"/>
                <a:ea typeface="+mn-ea"/>
                <a:cs typeface="+mn-cs"/>
              </a:rPr>
              <a:t> translates characters to numbers.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3606528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262626"/>
                </a:solidFill>
                <a:latin typeface="NewBaskerville-Roman"/>
              </a:rPr>
              <a:t>Two of these points (</a:t>
            </a:r>
            <a:r>
              <a:rPr lang="en-US" b="1" dirty="0" smtClean="0">
                <a:solidFill>
                  <a:srgbClr val="262626"/>
                </a:solidFill>
                <a:latin typeface="NewBaskerville-Roman"/>
              </a:rPr>
              <a:t>no shared mutable data </a:t>
            </a:r>
            <a:r>
              <a:rPr lang="en-US" dirty="0" smtClean="0">
                <a:solidFill>
                  <a:srgbClr val="262626"/>
                </a:solidFill>
                <a:latin typeface="NewBaskerville-Roman"/>
              </a:rPr>
              <a:t>and the </a:t>
            </a:r>
            <a:r>
              <a:rPr lang="en-US" b="1" dirty="0" smtClean="0">
                <a:solidFill>
                  <a:srgbClr val="262626"/>
                </a:solidFill>
                <a:latin typeface="NewBaskerville-Roman"/>
              </a:rPr>
              <a:t>ability to pass methods and functions</a:t>
            </a:r>
            <a:r>
              <a:rPr lang="en-US" dirty="0" smtClean="0">
                <a:solidFill>
                  <a:srgbClr val="262626"/>
                </a:solidFill>
                <a:latin typeface="NewBaskerville-Roman"/>
              </a:rPr>
              <a:t>—code—to other methods) are the cornerstones of what’s generally described as the paradigm of </a:t>
            </a:r>
            <a:r>
              <a:rPr lang="en-US" i="1" dirty="0" smtClean="0">
                <a:solidFill>
                  <a:srgbClr val="FF0000"/>
                </a:solidFill>
                <a:latin typeface="NewBaskerville-Italic"/>
              </a:rPr>
              <a:t>functional programming</a:t>
            </a:r>
            <a:r>
              <a:rPr lang="en-US" dirty="0" smtClean="0">
                <a:solidFill>
                  <a:srgbClr val="262626"/>
                </a:solidFill>
                <a:latin typeface="NewBaskerville-Roman"/>
              </a:rPr>
              <a:t>,</a:t>
            </a:r>
            <a:endParaRPr lang="en-US" dirty="0" smtClean="0"/>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contrast, in the </a:t>
            </a:r>
            <a:r>
              <a:rPr lang="en-US" sz="1200" b="1" i="1" u="none" strike="noStrike" kern="1200" baseline="0" dirty="0" smtClean="0">
                <a:solidFill>
                  <a:schemeClr val="tx1"/>
                </a:solidFill>
                <a:latin typeface="+mn-lt"/>
                <a:ea typeface="+mn-ea"/>
                <a:cs typeface="+mn-cs"/>
              </a:rPr>
              <a:t>imperative programming </a:t>
            </a:r>
            <a:r>
              <a:rPr lang="en-US" sz="1200" b="0" i="0" u="none" strike="noStrike" kern="1200" baseline="0" dirty="0" smtClean="0">
                <a:solidFill>
                  <a:schemeClr val="tx1"/>
                </a:solidFill>
                <a:latin typeface="+mn-lt"/>
                <a:ea typeface="+mn-ea"/>
                <a:cs typeface="+mn-cs"/>
              </a:rPr>
              <a:t>paradigm you typically describe a program</a:t>
            </a:r>
          </a:p>
          <a:p>
            <a:r>
              <a:rPr lang="en-US" sz="1200" b="0" i="0" u="none" strike="noStrike" kern="1200" baseline="0" dirty="0" smtClean="0">
                <a:solidFill>
                  <a:schemeClr val="tx1"/>
                </a:solidFill>
                <a:latin typeface="+mn-lt"/>
                <a:ea typeface="+mn-ea"/>
                <a:cs typeface="+mn-cs"/>
              </a:rPr>
              <a:t>in terms of a sequence of statements that mutate state.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no-shared-</a:t>
            </a:r>
            <a:r>
              <a:rPr lang="en-US" sz="1200" b="1" i="0" u="none" strike="noStrike" kern="1200" baseline="0" dirty="0" err="1" smtClean="0">
                <a:solidFill>
                  <a:schemeClr val="tx1"/>
                </a:solidFill>
                <a:latin typeface="+mn-lt"/>
                <a:ea typeface="+mn-ea"/>
                <a:cs typeface="+mn-cs"/>
              </a:rPr>
              <a:t>mutabledata</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requirement means that a method is perfectly described solely by the way it transforms</a:t>
            </a:r>
          </a:p>
          <a:p>
            <a:r>
              <a:rPr lang="en-US" sz="1200" b="0" i="0" u="none" strike="noStrike" kern="1200" baseline="0" dirty="0" smtClean="0">
                <a:solidFill>
                  <a:schemeClr val="tx1"/>
                </a:solidFill>
                <a:latin typeface="+mn-lt"/>
                <a:ea typeface="+mn-ea"/>
                <a:cs typeface="+mn-cs"/>
              </a:rPr>
              <a:t>arguments to results; in other words, </a:t>
            </a:r>
            <a:r>
              <a:rPr lang="en-US" sz="1200" b="1" i="0" u="none" strike="noStrike" kern="1200" baseline="0" dirty="0" smtClean="0">
                <a:solidFill>
                  <a:schemeClr val="tx1"/>
                </a:solidFill>
                <a:latin typeface="+mn-lt"/>
                <a:ea typeface="+mn-ea"/>
                <a:cs typeface="+mn-cs"/>
              </a:rPr>
              <a:t>it behaves as a mathematical function</a:t>
            </a:r>
            <a:r>
              <a:rPr lang="en-US" sz="1200" b="0" i="0" u="none" strike="noStrike" kern="1200" baseline="0" dirty="0" smtClean="0">
                <a:solidFill>
                  <a:schemeClr val="tx1"/>
                </a:solidFill>
                <a:latin typeface="+mn-lt"/>
                <a:ea typeface="+mn-ea"/>
                <a:cs typeface="+mn-cs"/>
              </a:rPr>
              <a:t> and has </a:t>
            </a:r>
            <a:r>
              <a:rPr lang="en-US" sz="1200" b="1" i="0" u="none" strike="noStrike" kern="1200" baseline="0" dirty="0" smtClean="0">
                <a:solidFill>
                  <a:schemeClr val="tx1"/>
                </a:solidFill>
                <a:latin typeface="+mn-lt"/>
                <a:ea typeface="+mn-ea"/>
                <a:cs typeface="+mn-cs"/>
              </a:rPr>
              <a:t>no (visible) side effects.</a:t>
            </a:r>
            <a:endParaRPr lang="en-US" b="1"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3256834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1567057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Likewise, you might think that anonymous classes are obsolete in the era of</a:t>
            </a:r>
          </a:p>
          <a:p>
            <a:r>
              <a:rPr lang="en-US" sz="1200" b="0" i="0" u="none" strike="noStrike" kern="1200" baseline="0" dirty="0" smtClean="0">
                <a:solidFill>
                  <a:schemeClr val="tx1"/>
                </a:solidFill>
                <a:latin typeface="+mn-lt"/>
                <a:ea typeface="+mn-ea"/>
                <a:cs typeface="+mn-cs"/>
              </a:rPr>
              <a:t>lambdas. This is closer to the truth, but there are a few things you can do with</a:t>
            </a:r>
          </a:p>
          <a:p>
            <a:r>
              <a:rPr lang="en-US" sz="1200" b="0" i="0" u="none" strike="noStrike" kern="1200" baseline="0" dirty="0" smtClean="0">
                <a:solidFill>
                  <a:schemeClr val="tx1"/>
                </a:solidFill>
                <a:latin typeface="+mn-lt"/>
                <a:ea typeface="+mn-ea"/>
                <a:cs typeface="+mn-cs"/>
              </a:rPr>
              <a:t>anonymous classes that you can’t do with lambdas. </a:t>
            </a:r>
            <a:r>
              <a:rPr lang="en-US" sz="1200" b="1" i="0" u="none" strike="noStrike" kern="1200" baseline="0" dirty="0" smtClean="0">
                <a:solidFill>
                  <a:schemeClr val="tx1"/>
                </a:solidFill>
                <a:latin typeface="+mn-lt"/>
                <a:ea typeface="+mn-ea"/>
                <a:cs typeface="+mn-cs"/>
              </a:rPr>
              <a:t>Lambdas are limited to functional</a:t>
            </a:r>
          </a:p>
          <a:p>
            <a:r>
              <a:rPr lang="en-US" sz="1200" b="1" i="0" u="none" strike="noStrike" kern="1200" baseline="0" dirty="0" smtClean="0">
                <a:solidFill>
                  <a:schemeClr val="tx1"/>
                </a:solidFill>
                <a:latin typeface="+mn-lt"/>
                <a:ea typeface="+mn-ea"/>
                <a:cs typeface="+mn-cs"/>
              </a:rPr>
              <a:t>interfaces</a:t>
            </a:r>
            <a:r>
              <a:rPr lang="en-US" sz="1200" b="0" i="0" u="none" strike="noStrike" kern="1200" baseline="0" dirty="0" smtClean="0">
                <a:solidFill>
                  <a:schemeClr val="tx1"/>
                </a:solidFill>
                <a:latin typeface="+mn-lt"/>
                <a:ea typeface="+mn-ea"/>
                <a:cs typeface="+mn-cs"/>
              </a:rPr>
              <a:t>. If you want to create an instance of an abstract class, you can do</a:t>
            </a:r>
          </a:p>
          <a:p>
            <a:r>
              <a:rPr lang="en-US" sz="1200" b="0" i="0" u="none" strike="noStrike" kern="1200" baseline="0" dirty="0" smtClean="0">
                <a:solidFill>
                  <a:schemeClr val="tx1"/>
                </a:solidFill>
                <a:latin typeface="+mn-lt"/>
                <a:ea typeface="+mn-ea"/>
                <a:cs typeface="+mn-cs"/>
              </a:rPr>
              <a:t>it with an anonymous class, but not a lambda. Similarly, you can use anonymous</a:t>
            </a:r>
          </a:p>
          <a:p>
            <a:r>
              <a:rPr lang="en-US" sz="1200" b="0" i="0" u="none" strike="noStrike" kern="1200" baseline="0" dirty="0" smtClean="0">
                <a:solidFill>
                  <a:schemeClr val="tx1"/>
                </a:solidFill>
                <a:latin typeface="+mn-lt"/>
                <a:ea typeface="+mn-ea"/>
                <a:cs typeface="+mn-cs"/>
              </a:rPr>
              <a:t>classes to create instances of interfaces with multiple abstract methods. </a:t>
            </a:r>
            <a:r>
              <a:rPr lang="en-US" sz="1200" b="1" i="0" u="none" strike="noStrike" kern="1200" baseline="0" dirty="0" smtClean="0">
                <a:solidFill>
                  <a:schemeClr val="tx1"/>
                </a:solidFill>
                <a:latin typeface="+mn-lt"/>
                <a:ea typeface="+mn-ea"/>
                <a:cs typeface="+mn-cs"/>
              </a:rPr>
              <a:t>Finally, a</a:t>
            </a:r>
          </a:p>
          <a:p>
            <a:r>
              <a:rPr lang="en-US" sz="1200" b="0" i="0" u="none" strike="noStrike" kern="1200" baseline="0" dirty="0" smtClean="0">
                <a:solidFill>
                  <a:schemeClr val="tx1"/>
                </a:solidFill>
                <a:latin typeface="+mn-lt"/>
                <a:ea typeface="+mn-ea"/>
                <a:cs typeface="+mn-cs"/>
              </a:rPr>
              <a:t>lambda cannot obtain a reference to itself. In a lambda, the this keyword refers to</a:t>
            </a:r>
          </a:p>
          <a:p>
            <a:r>
              <a:rPr lang="en-US" sz="1200" b="0" i="0" u="none" strike="noStrike" kern="1200" baseline="0" dirty="0" smtClean="0">
                <a:solidFill>
                  <a:schemeClr val="tx1"/>
                </a:solidFill>
                <a:latin typeface="+mn-lt"/>
                <a:ea typeface="+mn-ea"/>
                <a:cs typeface="+mn-cs"/>
              </a:rPr>
              <a:t>the enclosing instance, which is typically what you want. In an anonymous class,</a:t>
            </a:r>
          </a:p>
          <a:p>
            <a:r>
              <a:rPr lang="en-US" sz="1200" b="0" i="0" u="none" strike="noStrike" kern="1200" baseline="0" dirty="0" smtClean="0">
                <a:solidFill>
                  <a:schemeClr val="tx1"/>
                </a:solidFill>
                <a:latin typeface="+mn-lt"/>
                <a:ea typeface="+mn-ea"/>
                <a:cs typeface="+mn-cs"/>
              </a:rPr>
              <a:t>the this keyword refers to the anonymous class instance. If you need access to the</a:t>
            </a:r>
          </a:p>
          <a:p>
            <a:r>
              <a:rPr lang="en-US" sz="1200" b="0" i="0" u="none" strike="noStrike" kern="1200" baseline="0" dirty="0" smtClean="0">
                <a:solidFill>
                  <a:schemeClr val="tx1"/>
                </a:solidFill>
                <a:latin typeface="+mn-lt"/>
                <a:ea typeface="+mn-ea"/>
                <a:cs typeface="+mn-cs"/>
              </a:rPr>
              <a:t>function object from within its body, then you must use an anonymous class.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summary, as of Java 8, lambdas are by far the best way to represent small</a:t>
            </a:r>
          </a:p>
          <a:p>
            <a:r>
              <a:rPr lang="en-US" sz="1200" b="0" i="0" u="none" strike="noStrike" kern="1200" baseline="0" dirty="0" smtClean="0">
                <a:solidFill>
                  <a:schemeClr val="tx1"/>
                </a:solidFill>
                <a:latin typeface="+mn-lt"/>
                <a:ea typeface="+mn-ea"/>
                <a:cs typeface="+mn-cs"/>
              </a:rPr>
              <a:t>function objects. </a:t>
            </a:r>
            <a:r>
              <a:rPr lang="en-US" sz="1200" b="1" i="0" u="none" strike="noStrike" kern="1200" baseline="0" dirty="0" smtClean="0">
                <a:solidFill>
                  <a:schemeClr val="tx1"/>
                </a:solidFill>
                <a:latin typeface="+mn-lt"/>
                <a:ea typeface="+mn-ea"/>
                <a:cs typeface="+mn-cs"/>
              </a:rPr>
              <a:t>Don’t use anonymous classes for function objects unless you</a:t>
            </a:r>
          </a:p>
          <a:p>
            <a:r>
              <a:rPr lang="en-US" sz="1200" b="1" i="0" u="none" strike="noStrike" kern="1200" baseline="0" dirty="0" smtClean="0">
                <a:solidFill>
                  <a:schemeClr val="tx1"/>
                </a:solidFill>
                <a:latin typeface="+mn-lt"/>
                <a:ea typeface="+mn-ea"/>
                <a:cs typeface="+mn-cs"/>
              </a:rPr>
              <a:t>have to create instances of types that aren’t functional interfaces. </a:t>
            </a:r>
            <a:r>
              <a:rPr lang="en-US" sz="1200" b="0" i="0" u="none" strike="noStrike" kern="1200" baseline="0" dirty="0" smtClean="0">
                <a:solidFill>
                  <a:schemeClr val="tx1"/>
                </a:solidFill>
                <a:latin typeface="+mn-lt"/>
                <a:ea typeface="+mn-ea"/>
                <a:cs typeface="+mn-cs"/>
              </a:rPr>
              <a:t>Also,</a:t>
            </a:r>
          </a:p>
          <a:p>
            <a:r>
              <a:rPr lang="en-US" sz="1200" b="0" i="0" u="none" strike="noStrike" kern="1200" baseline="0" dirty="0" smtClean="0">
                <a:solidFill>
                  <a:schemeClr val="tx1"/>
                </a:solidFill>
                <a:latin typeface="+mn-lt"/>
                <a:ea typeface="+mn-ea"/>
                <a:cs typeface="+mn-cs"/>
              </a:rPr>
              <a:t>remember that lambdas make it so easy to represent small function objects that it</a:t>
            </a:r>
          </a:p>
          <a:p>
            <a:r>
              <a:rPr lang="en-US" sz="1200" b="0" i="0" u="none" strike="noStrike" kern="1200" baseline="0" dirty="0" smtClean="0">
                <a:solidFill>
                  <a:schemeClr val="tx1"/>
                </a:solidFill>
                <a:latin typeface="+mn-lt"/>
                <a:ea typeface="+mn-ea"/>
                <a:cs typeface="+mn-cs"/>
              </a:rPr>
              <a:t>opens the door to functional programming techniques that were not previously</a:t>
            </a:r>
          </a:p>
          <a:p>
            <a:r>
              <a:rPr lang="en-US" sz="1200" b="0" i="0" u="none" strike="noStrike" kern="1200" baseline="0" dirty="0" smtClean="0">
                <a:solidFill>
                  <a:schemeClr val="tx1"/>
                </a:solidFill>
                <a:latin typeface="+mn-lt"/>
                <a:ea typeface="+mn-ea"/>
                <a:cs typeface="+mn-cs"/>
              </a:rPr>
              <a:t>practical in Java.</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13</a:t>
            </a:fld>
            <a:endParaRPr lang="en-US"/>
          </a:p>
        </p:txBody>
      </p:sp>
    </p:spTree>
    <p:extLst>
      <p:ext uri="{BB962C8B-B14F-4D97-AF65-F5344CB8AC3E}">
        <p14:creationId xmlns:p14="http://schemas.microsoft.com/office/powerpoint/2010/main" val="3468050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Roman"/>
              </a:rPr>
              <a:t>In Java 8, the language formalized the notion that interfaces with a single</a:t>
            </a:r>
          </a:p>
          <a:p>
            <a:r>
              <a:rPr lang="en-US" dirty="0" smtClean="0">
                <a:latin typeface="Times-Roman"/>
              </a:rPr>
              <a:t>abstract method are special and deserve special treatment. These interfaces are</a:t>
            </a:r>
          </a:p>
          <a:p>
            <a:r>
              <a:rPr lang="en-US" dirty="0" smtClean="0">
                <a:latin typeface="Times-Roman"/>
              </a:rPr>
              <a:t>now known as </a:t>
            </a:r>
            <a:r>
              <a:rPr lang="en-US" i="1" dirty="0" smtClean="0">
                <a:latin typeface="Times-Italic"/>
              </a:rPr>
              <a:t>functional interfaces</a:t>
            </a:r>
            <a:r>
              <a:rPr lang="en-US" dirty="0" smtClean="0">
                <a:latin typeface="Times-Roman"/>
              </a:rPr>
              <a:t>, and the language allows you to create</a:t>
            </a:r>
          </a:p>
          <a:p>
            <a:r>
              <a:rPr lang="en-US" dirty="0" smtClean="0">
                <a:latin typeface="Times-Roman"/>
              </a:rPr>
              <a:t>instances of these interfaces using </a:t>
            </a:r>
            <a:r>
              <a:rPr lang="en-US" i="1" dirty="0" smtClean="0">
                <a:latin typeface="Times-Italic"/>
              </a:rPr>
              <a:t>lambda expressions</a:t>
            </a:r>
            <a:r>
              <a:rPr lang="en-US" dirty="0" smtClean="0">
                <a:latin typeface="Times-Roman"/>
              </a:rPr>
              <a:t>, or </a:t>
            </a:r>
            <a:r>
              <a:rPr lang="en-US" i="1" dirty="0" smtClean="0">
                <a:latin typeface="Times-Italic"/>
              </a:rPr>
              <a:t>lambdas </a:t>
            </a:r>
            <a:r>
              <a:rPr lang="en-US" dirty="0" smtClean="0">
                <a:latin typeface="Times-Roman"/>
              </a:rPr>
              <a:t>for short.</a:t>
            </a: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16</a:t>
            </a:fld>
            <a:endParaRPr lang="en-US"/>
          </a:p>
        </p:txBody>
      </p:sp>
    </p:spTree>
    <p:extLst>
      <p:ext uri="{BB962C8B-B14F-4D97-AF65-F5344CB8AC3E}">
        <p14:creationId xmlns:p14="http://schemas.microsoft.com/office/powerpoint/2010/main" val="57363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17</a:t>
            </a:fld>
            <a:endParaRPr lang="en-US"/>
          </a:p>
        </p:txBody>
      </p:sp>
    </p:spTree>
    <p:extLst>
      <p:ext uri="{BB962C8B-B14F-4D97-AF65-F5344CB8AC3E}">
        <p14:creationId xmlns:p14="http://schemas.microsoft.com/office/powerpoint/2010/main" val="1196843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addition, most Java programmers are already familiar with the idea of an interface with a single abstract method (for example, for event handling). However,</a:t>
            </a:r>
          </a:p>
          <a:p>
            <a:r>
              <a:rPr lang="en-US" sz="1200" b="0" i="0" u="none" strike="noStrike" kern="1200" baseline="0" dirty="0" smtClean="0">
                <a:solidFill>
                  <a:schemeClr val="tx1"/>
                </a:solidFill>
                <a:latin typeface="+mn-lt"/>
                <a:ea typeface="+mn-ea"/>
                <a:cs typeface="+mn-cs"/>
              </a:rPr>
              <a:t>the most important reason is that functional interfaces </a:t>
            </a:r>
            <a:r>
              <a:rPr lang="en-US" sz="1200" b="1" i="0" u="none" strike="noStrike" kern="1200" baseline="0" dirty="0" smtClean="0">
                <a:solidFill>
                  <a:schemeClr val="tx1"/>
                </a:solidFill>
                <a:latin typeface="+mn-lt"/>
                <a:ea typeface="+mn-ea"/>
                <a:cs typeface="+mn-cs"/>
              </a:rPr>
              <a:t>were already extensively used before Java 8.</a:t>
            </a:r>
            <a:endParaRPr lang="en-US" b="1" dirty="0"/>
          </a:p>
        </p:txBody>
      </p:sp>
      <p:sp>
        <p:nvSpPr>
          <p:cNvPr id="4" name="Slide Number Placeholder 3"/>
          <p:cNvSpPr>
            <a:spLocks noGrp="1"/>
          </p:cNvSpPr>
          <p:nvPr>
            <p:ph type="sldNum" sz="quarter" idx="10"/>
          </p:nvPr>
        </p:nvSpPr>
        <p:spPr/>
        <p:txBody>
          <a:bodyPr/>
          <a:lstStyle/>
          <a:p>
            <a:fld id="{B8979B4A-50AD-4921-98D2-3767FE82802A}" type="slidenum">
              <a:rPr lang="en-US" smtClean="0"/>
              <a:t>18</a:t>
            </a:fld>
            <a:endParaRPr lang="en-US"/>
          </a:p>
        </p:txBody>
      </p:sp>
    </p:spTree>
    <p:extLst>
      <p:ext uri="{BB962C8B-B14F-4D97-AF65-F5344CB8AC3E}">
        <p14:creationId xmlns:p14="http://schemas.microsoft.com/office/powerpoint/2010/main" val="375904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More generally, you’ll be writing more constructors and methods that take function objects as parameters.</a:t>
            </a:r>
          </a:p>
          <a:p>
            <a:r>
              <a:rPr lang="en-US" sz="1200" b="0" i="0" u="none" strike="noStrike" kern="1200" baseline="0" dirty="0" smtClean="0">
                <a:solidFill>
                  <a:schemeClr val="tx1"/>
                </a:solidFill>
                <a:latin typeface="+mn-lt"/>
                <a:ea typeface="+mn-ea"/>
                <a:cs typeface="+mn-cs"/>
              </a:rPr>
              <a:t>Choosing the right functional parameter type demands care.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java.util.function</a:t>
            </a:r>
            <a:r>
              <a:rPr lang="en-US" sz="1200" b="0" i="0" u="none" strike="noStrike" kern="1200" baseline="0" dirty="0" smtClean="0">
                <a:solidFill>
                  <a:schemeClr val="tx1"/>
                </a:solidFill>
                <a:latin typeface="+mn-lt"/>
                <a:ea typeface="+mn-ea"/>
                <a:cs typeface="+mn-cs"/>
              </a:rPr>
              <a:t> package provides a large collection of standard functional interfaces for your use</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Comparator, Runnable, </a:t>
            </a:r>
            <a:r>
              <a:rPr lang="en-US" sz="1200" b="0" i="0" u="none" strike="noStrike" kern="1200" baseline="0" dirty="0" err="1" smtClean="0">
                <a:solidFill>
                  <a:schemeClr val="tx1"/>
                </a:solidFill>
                <a:latin typeface="+mn-lt"/>
                <a:ea typeface="+mn-ea"/>
                <a:cs typeface="+mn-cs"/>
              </a:rPr>
              <a:t>ActionListener</a:t>
            </a:r>
            <a:r>
              <a:rPr lang="en-US" sz="1200" b="0" i="0" u="none" strike="noStrike" kern="1200" baseline="0" dirty="0" smtClean="0">
                <a:solidFill>
                  <a:schemeClr val="tx1"/>
                </a:solidFill>
                <a:latin typeface="+mn-lt"/>
                <a:ea typeface="+mn-ea"/>
                <a:cs typeface="+mn-cs"/>
              </a:rPr>
              <a:t>, Callable, </a:t>
            </a:r>
            <a:r>
              <a:rPr lang="en-US" sz="1200" b="0" i="0" u="none" strike="noStrike" kern="1200" baseline="0" dirty="0" err="1" smtClean="0">
                <a:solidFill>
                  <a:schemeClr val="tx1"/>
                </a:solidFill>
                <a:latin typeface="+mn-lt"/>
                <a:ea typeface="+mn-ea"/>
                <a:cs typeface="+mn-cs"/>
              </a:rPr>
              <a:t>PrivilegedAction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What can you do with functional interfaces? Lambda expressions let you provide the</a:t>
            </a:r>
          </a:p>
          <a:p>
            <a:r>
              <a:rPr lang="en-US" sz="1200" b="0" i="0" u="none" strike="noStrike" kern="1200" baseline="0" dirty="0" smtClean="0">
                <a:solidFill>
                  <a:schemeClr val="tx1"/>
                </a:solidFill>
                <a:latin typeface="+mn-lt"/>
                <a:ea typeface="+mn-ea"/>
                <a:cs typeface="+mn-cs"/>
              </a:rPr>
              <a:t>implementation of the abstract method of a functional interface directly inline and</a:t>
            </a:r>
          </a:p>
          <a:p>
            <a:r>
              <a:rPr lang="en-US" sz="1200" b="0" i="1" u="none" strike="noStrike" kern="1200" baseline="0" dirty="0" smtClean="0">
                <a:solidFill>
                  <a:schemeClr val="tx1"/>
                </a:solidFill>
                <a:latin typeface="+mn-lt"/>
                <a:ea typeface="+mn-ea"/>
                <a:cs typeface="+mn-cs"/>
              </a:rPr>
              <a:t>treat the whole expression as an instance of a functional interface </a:t>
            </a:r>
            <a:r>
              <a:rPr lang="en-US" sz="1200" b="0" i="0" u="none" strike="noStrike" kern="1200" baseline="0" dirty="0" smtClean="0">
                <a:solidFill>
                  <a:schemeClr val="tx1"/>
                </a:solidFill>
                <a:latin typeface="+mn-lt"/>
                <a:ea typeface="+mn-ea"/>
                <a:cs typeface="+mn-cs"/>
              </a:rPr>
              <a:t>(more technically speaking,</a:t>
            </a:r>
          </a:p>
          <a:p>
            <a:r>
              <a:rPr lang="en-US" sz="1200" b="0" i="0" u="none" strike="noStrike" kern="1200" baseline="0" dirty="0" smtClean="0">
                <a:solidFill>
                  <a:schemeClr val="tx1"/>
                </a:solidFill>
                <a:latin typeface="+mn-lt"/>
                <a:ea typeface="+mn-ea"/>
                <a:cs typeface="+mn-cs"/>
              </a:rPr>
              <a:t>an instance of a </a:t>
            </a:r>
            <a:r>
              <a:rPr lang="en-US" sz="1200" b="0" i="1" u="none" strike="noStrike" kern="1200" baseline="0" dirty="0" smtClean="0">
                <a:solidFill>
                  <a:schemeClr val="tx1"/>
                </a:solidFill>
                <a:latin typeface="+mn-lt"/>
                <a:ea typeface="+mn-ea"/>
                <a:cs typeface="+mn-cs"/>
              </a:rPr>
              <a:t>concrete implementation </a:t>
            </a:r>
            <a:r>
              <a:rPr lang="en-US" sz="1200" b="0" i="0" u="none" strike="noStrike" kern="1200" baseline="0" dirty="0" smtClean="0">
                <a:solidFill>
                  <a:schemeClr val="tx1"/>
                </a:solidFill>
                <a:latin typeface="+mn-lt"/>
                <a:ea typeface="+mn-ea"/>
                <a:cs typeface="+mn-cs"/>
              </a:rPr>
              <a:t>of the functional interface).</a:t>
            </a:r>
          </a:p>
          <a:p>
            <a:endParaRPr lang="en-US" sz="1200" b="0" i="0" u="none" strike="noStrike" kern="1200" baseline="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19</a:t>
            </a:fld>
            <a:endParaRPr lang="en-US"/>
          </a:p>
        </p:txBody>
      </p:sp>
    </p:spTree>
    <p:extLst>
      <p:ext uri="{BB962C8B-B14F-4D97-AF65-F5344CB8AC3E}">
        <p14:creationId xmlns:p14="http://schemas.microsoft.com/office/powerpoint/2010/main" val="633572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More generally, you’ll be writing more constructors and methods that take function objects as parameters.</a:t>
            </a:r>
          </a:p>
          <a:p>
            <a:r>
              <a:rPr lang="en-US" sz="1200" b="0" i="0" u="none" strike="noStrike" kern="1200" baseline="0" dirty="0" smtClean="0">
                <a:solidFill>
                  <a:schemeClr val="tx1"/>
                </a:solidFill>
                <a:latin typeface="+mn-lt"/>
                <a:ea typeface="+mn-ea"/>
                <a:cs typeface="+mn-cs"/>
              </a:rPr>
              <a:t>Choosing the right functional parameter type demands care.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java.util.function</a:t>
            </a:r>
            <a:r>
              <a:rPr lang="en-US" sz="1200" b="0" i="0" u="none" strike="noStrike" kern="1200" baseline="0" dirty="0" smtClean="0">
                <a:solidFill>
                  <a:schemeClr val="tx1"/>
                </a:solidFill>
                <a:latin typeface="+mn-lt"/>
                <a:ea typeface="+mn-ea"/>
                <a:cs typeface="+mn-cs"/>
              </a:rPr>
              <a:t> package provides a large collection of standard functional interfaces for your use</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20</a:t>
            </a:fld>
            <a:endParaRPr lang="en-US"/>
          </a:p>
        </p:txBody>
      </p:sp>
    </p:spTree>
    <p:extLst>
      <p:ext uri="{BB962C8B-B14F-4D97-AF65-F5344CB8AC3E}">
        <p14:creationId xmlns:p14="http://schemas.microsoft.com/office/powerpoint/2010/main" val="97324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nutshell, a </a:t>
            </a:r>
            <a:r>
              <a:rPr lang="en-US" sz="1200" b="0" i="1" u="none" strike="noStrike" kern="1200" baseline="0" dirty="0" smtClean="0">
                <a:solidFill>
                  <a:schemeClr val="tx1"/>
                </a:solidFill>
                <a:latin typeface="+mn-lt"/>
                <a:ea typeface="+mn-ea"/>
                <a:cs typeface="+mn-cs"/>
              </a:rPr>
              <a:t>functional interface </a:t>
            </a:r>
            <a:r>
              <a:rPr lang="en-US" sz="1200" b="0" i="0" u="none" strike="noStrike" kern="1200" baseline="0" dirty="0" smtClean="0">
                <a:solidFill>
                  <a:schemeClr val="tx1"/>
                </a:solidFill>
                <a:latin typeface="+mn-lt"/>
                <a:ea typeface="+mn-ea"/>
                <a:cs typeface="+mn-cs"/>
              </a:rPr>
              <a:t>is an interface that specifies exactly one abstract</a:t>
            </a:r>
          </a:p>
          <a:p>
            <a:r>
              <a:rPr lang="en-US" sz="1200" b="0" i="0" u="none" strike="noStrike" kern="1200" baseline="0" dirty="0" smtClean="0">
                <a:solidFill>
                  <a:schemeClr val="tx1"/>
                </a:solidFill>
                <a:latin typeface="+mn-lt"/>
                <a:ea typeface="+mn-ea"/>
                <a:cs typeface="+mn-cs"/>
              </a:rPr>
              <a:t>method. You already know several other functional interfaces in the Java API such as</a:t>
            </a:r>
          </a:p>
          <a:p>
            <a:r>
              <a:rPr lang="en-US" sz="1200" b="0" i="0" u="none" strike="noStrike" kern="1200" baseline="0" dirty="0" smtClean="0">
                <a:solidFill>
                  <a:schemeClr val="tx1"/>
                </a:solidFill>
                <a:latin typeface="+mn-lt"/>
                <a:ea typeface="+mn-ea"/>
                <a:cs typeface="+mn-cs"/>
              </a:rPr>
              <a:t>Comparator and Runnable</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21</a:t>
            </a:fld>
            <a:endParaRPr lang="en-US"/>
          </a:p>
        </p:txBody>
      </p:sp>
    </p:spTree>
    <p:extLst>
      <p:ext uri="{BB962C8B-B14F-4D97-AF65-F5344CB8AC3E}">
        <p14:creationId xmlns:p14="http://schemas.microsoft.com/office/powerpoint/2010/main" val="1618397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22</a:t>
            </a:fld>
            <a:endParaRPr lang="en-US"/>
          </a:p>
        </p:txBody>
      </p:sp>
    </p:spTree>
    <p:extLst>
      <p:ext uri="{BB962C8B-B14F-4D97-AF65-F5344CB8AC3E}">
        <p14:creationId xmlns:p14="http://schemas.microsoft.com/office/powerpoint/2010/main" val="106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708025" y="4503738"/>
            <a:ext cx="5670550" cy="3686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1:notes"/>
          <p:cNvSpPr>
            <a:spLocks noGrp="1" noRot="1" noChangeAspect="1"/>
          </p:cNvSpPr>
          <p:nvPr>
            <p:ph type="sldImg" idx="2"/>
          </p:nvPr>
        </p:nvSpPr>
        <p:spPr>
          <a:xfrm>
            <a:off x="735013" y="1169988"/>
            <a:ext cx="5616575" cy="3159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18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23</a:t>
            </a:fld>
            <a:endParaRPr lang="en-US"/>
          </a:p>
        </p:txBody>
      </p:sp>
    </p:spTree>
    <p:extLst>
      <p:ext uri="{BB962C8B-B14F-4D97-AF65-F5344CB8AC3E}">
        <p14:creationId xmlns:p14="http://schemas.microsoft.com/office/powerpoint/2010/main" val="2219378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24</a:t>
            </a:fld>
            <a:endParaRPr lang="en-US"/>
          </a:p>
        </p:txBody>
      </p:sp>
    </p:spTree>
    <p:extLst>
      <p:ext uri="{BB962C8B-B14F-4D97-AF65-F5344CB8AC3E}">
        <p14:creationId xmlns:p14="http://schemas.microsoft.com/office/powerpoint/2010/main" val="1480288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26</a:t>
            </a:fld>
            <a:endParaRPr lang="en-US"/>
          </a:p>
        </p:txBody>
      </p:sp>
    </p:spTree>
    <p:extLst>
      <p:ext uri="{BB962C8B-B14F-4D97-AF65-F5344CB8AC3E}">
        <p14:creationId xmlns:p14="http://schemas.microsoft.com/office/powerpoint/2010/main" val="3297927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Note that the types of the lambda (Comparator&lt;String&gt;), of its parameters (s1 and s2, both String), and of its return value (</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 are not present in the code.</a:t>
            </a:r>
          </a:p>
          <a:p>
            <a:r>
              <a:rPr lang="en-US" sz="1200" b="0" i="0" u="none" strike="noStrike" kern="1200" baseline="0" dirty="0" smtClean="0">
                <a:solidFill>
                  <a:schemeClr val="tx1"/>
                </a:solidFill>
                <a:latin typeface="+mn-lt"/>
                <a:ea typeface="+mn-ea"/>
                <a:cs typeface="+mn-cs"/>
              </a:rPr>
              <a:t>The compiler deduces these types from context, using a process known as </a:t>
            </a:r>
            <a:r>
              <a:rPr lang="en-US" sz="1200" b="0" i="1" u="none" strike="noStrike" kern="1200" baseline="0" dirty="0" smtClean="0">
                <a:solidFill>
                  <a:schemeClr val="tx1"/>
                </a:solidFill>
                <a:latin typeface="+mn-lt"/>
                <a:ea typeface="+mn-ea"/>
                <a:cs typeface="+mn-cs"/>
              </a:rPr>
              <a:t>type inference</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Omit the types of all lambda parameters unless their</a:t>
            </a:r>
          </a:p>
          <a:p>
            <a:r>
              <a:rPr lang="en-US" sz="1200" b="1" i="0" u="none" strike="noStrike" kern="1200" baseline="0" dirty="0" smtClean="0">
                <a:solidFill>
                  <a:schemeClr val="tx1"/>
                </a:solidFill>
                <a:latin typeface="+mn-lt"/>
                <a:ea typeface="+mn-ea"/>
                <a:cs typeface="+mn-cs"/>
              </a:rPr>
              <a:t>presence makes your program clearer. </a:t>
            </a:r>
            <a:r>
              <a:rPr lang="en-US" sz="1200" b="0" i="0" u="none" strike="noStrike" kern="1200" baseline="0" dirty="0" smtClean="0">
                <a:solidFill>
                  <a:schemeClr val="tx1"/>
                </a:solidFill>
                <a:latin typeface="+mn-lt"/>
                <a:ea typeface="+mn-ea"/>
                <a:cs typeface="+mn-cs"/>
              </a:rPr>
              <a:t>If the compiler generates an error telling you it can’t infer the type of a lambda parameter, </a:t>
            </a:r>
            <a:r>
              <a:rPr lang="en-US" sz="1200" b="0" i="1" u="none" strike="noStrike" kern="1200" baseline="0" dirty="0" smtClean="0">
                <a:solidFill>
                  <a:schemeClr val="tx1"/>
                </a:solidFill>
                <a:latin typeface="+mn-lt"/>
                <a:ea typeface="+mn-ea"/>
                <a:cs typeface="+mn-cs"/>
              </a:rPr>
              <a:t>then </a:t>
            </a:r>
            <a:r>
              <a:rPr lang="en-US" sz="1200" b="0" i="0" u="none" strike="noStrike" kern="1200" baseline="0" dirty="0" smtClean="0">
                <a:solidFill>
                  <a:schemeClr val="tx1"/>
                </a:solidFill>
                <a:latin typeface="+mn-lt"/>
                <a:ea typeface="+mn-ea"/>
                <a:cs typeface="+mn-cs"/>
              </a:rPr>
              <a:t>specify it. Sometimes you</a:t>
            </a:r>
          </a:p>
          <a:p>
            <a:r>
              <a:rPr lang="en-US" sz="1200" b="0" i="0" u="none" strike="noStrike" kern="1200" baseline="0" dirty="0" smtClean="0">
                <a:solidFill>
                  <a:schemeClr val="tx1"/>
                </a:solidFill>
                <a:latin typeface="+mn-lt"/>
                <a:ea typeface="+mn-ea"/>
                <a:cs typeface="+mn-cs"/>
              </a:rPr>
              <a:t>may have to cast the return value or the entire lambda expression, but this is rare. One caveat should be added concerning type inference. Item 26 tells you not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dirty="0" smtClean="0">
                <a:latin typeface="Times-Roman"/>
              </a:rPr>
              <a:t>Incidentally, the comparator in the snippet can be made even more succinct if a </a:t>
            </a:r>
            <a:r>
              <a:rPr lang="en-US" i="1" dirty="0" smtClean="0">
                <a:latin typeface="Times-Italic"/>
              </a:rPr>
              <a:t>comparator construction method </a:t>
            </a:r>
            <a:r>
              <a:rPr lang="en-US" dirty="0" smtClean="0">
                <a:latin typeface="Times-Roman"/>
              </a:rPr>
              <a:t>is used in place of a lambda (Items 14. 43): </a:t>
            </a:r>
            <a:r>
              <a:rPr lang="en-US" sz="1000" dirty="0" err="1" smtClean="0">
                <a:solidFill>
                  <a:srgbClr val="00B0F0"/>
                </a:solidFill>
                <a:latin typeface="LucidaSans-Typewriter"/>
              </a:rPr>
              <a:t>Collections.sort</a:t>
            </a:r>
            <a:r>
              <a:rPr lang="en-US" sz="1000" dirty="0" smtClean="0">
                <a:solidFill>
                  <a:srgbClr val="00B0F0"/>
                </a:solidFill>
                <a:latin typeface="LucidaSans-Typewriter"/>
              </a:rPr>
              <a:t>(words, </a:t>
            </a:r>
            <a:r>
              <a:rPr lang="en-US" sz="1000" b="1" dirty="0" err="1" smtClean="0">
                <a:solidFill>
                  <a:srgbClr val="00B0F0"/>
                </a:solidFill>
                <a:latin typeface="LucidaSans-TypewriterBold"/>
              </a:rPr>
              <a:t>comparingInt</a:t>
            </a:r>
            <a:r>
              <a:rPr lang="en-US" sz="1000" b="1" dirty="0" smtClean="0">
                <a:solidFill>
                  <a:srgbClr val="00B0F0"/>
                </a:solidFill>
                <a:latin typeface="LucidaSans-TypewriterBold"/>
              </a:rPr>
              <a:t>(String::length)</a:t>
            </a:r>
            <a:r>
              <a:rPr lang="en-US" sz="1000" dirty="0" smtClean="0">
                <a:solidFill>
                  <a:srgbClr val="00B0F0"/>
                </a:solidFill>
                <a:latin typeface="LucidaSans-Typewriter"/>
              </a:rPr>
              <a:t>);</a:t>
            </a:r>
          </a:p>
          <a:p>
            <a:r>
              <a:rPr lang="en-US" dirty="0" smtClean="0">
                <a:latin typeface="Times-Roman"/>
              </a:rPr>
              <a:t>In fact, the snippet can be made still shorter by taking advantage of the </a:t>
            </a:r>
            <a:r>
              <a:rPr lang="en-US" sz="1000" dirty="0" smtClean="0">
                <a:latin typeface="LucidaSans-Typewriter"/>
              </a:rPr>
              <a:t>sort </a:t>
            </a:r>
            <a:r>
              <a:rPr lang="en-US" dirty="0" smtClean="0">
                <a:latin typeface="Times-Roman"/>
              </a:rPr>
              <a:t>method that was added to the </a:t>
            </a:r>
            <a:r>
              <a:rPr lang="en-US" sz="1000" dirty="0" smtClean="0">
                <a:latin typeface="LucidaSans-Typewriter"/>
              </a:rPr>
              <a:t>List </a:t>
            </a:r>
            <a:r>
              <a:rPr lang="en-US" dirty="0" smtClean="0">
                <a:latin typeface="Times-Roman"/>
              </a:rPr>
              <a:t>interface in Java 8: </a:t>
            </a:r>
            <a:r>
              <a:rPr lang="en-US" sz="1000" dirty="0" err="1" smtClean="0">
                <a:solidFill>
                  <a:srgbClr val="00B0F0"/>
                </a:solidFill>
                <a:latin typeface="LucidaSans-Typewriter"/>
              </a:rPr>
              <a:t>words</a:t>
            </a:r>
            <a:r>
              <a:rPr lang="en-US" sz="1000" b="1" dirty="0" err="1" smtClean="0">
                <a:solidFill>
                  <a:srgbClr val="00B0F0"/>
                </a:solidFill>
                <a:latin typeface="LucidaSans-TypewriterBold"/>
              </a:rPr>
              <a:t>.sort</a:t>
            </a:r>
            <a:r>
              <a:rPr lang="en-US" sz="1000" dirty="0" smtClean="0">
                <a:solidFill>
                  <a:srgbClr val="00B0F0"/>
                </a:solidFill>
                <a:latin typeface="LucidaSans-Typewriter"/>
              </a:rPr>
              <a:t>(</a:t>
            </a:r>
            <a:r>
              <a:rPr lang="en-US" sz="1000" dirty="0" err="1" smtClean="0">
                <a:solidFill>
                  <a:srgbClr val="00B0F0"/>
                </a:solidFill>
                <a:latin typeface="LucidaSans-Typewriter"/>
              </a:rPr>
              <a:t>comparingInt</a:t>
            </a:r>
            <a:r>
              <a:rPr lang="en-US" sz="1000" dirty="0" smtClean="0">
                <a:solidFill>
                  <a:srgbClr val="00B0F0"/>
                </a:solidFill>
                <a:latin typeface="LucidaSans-Typewriter"/>
              </a:rPr>
              <a:t>(String::length));</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Lambdas make it easy to implement constant-specific behavior using the former instead of the latter.</a:t>
            </a:r>
          </a:p>
          <a:p>
            <a:r>
              <a:rPr lang="en-US" sz="1200" b="0" i="0" u="none" strike="noStrike" kern="1200" baseline="0" dirty="0" smtClean="0">
                <a:solidFill>
                  <a:schemeClr val="tx1"/>
                </a:solidFill>
                <a:latin typeface="+mn-lt"/>
                <a:ea typeface="+mn-ea"/>
                <a:cs typeface="+mn-cs"/>
              </a:rPr>
              <a:t>The resulting code is </a:t>
            </a:r>
            <a:r>
              <a:rPr lang="en-US" sz="1200" b="1" i="0" u="none" strike="noStrike" kern="1200" baseline="0" dirty="0" smtClean="0">
                <a:solidFill>
                  <a:schemeClr val="tx1"/>
                </a:solidFill>
                <a:latin typeface="+mn-lt"/>
                <a:ea typeface="+mn-ea"/>
                <a:cs typeface="+mn-cs"/>
              </a:rPr>
              <a:t>simpler and clearer </a:t>
            </a:r>
            <a:r>
              <a:rPr lang="en-US" sz="1200" b="0" i="0" u="none" strike="noStrike" kern="1200" baseline="0" dirty="0" smtClean="0">
                <a:solidFill>
                  <a:schemeClr val="tx1"/>
                </a:solidFill>
                <a:latin typeface="+mn-lt"/>
                <a:ea typeface="+mn-ea"/>
                <a:cs typeface="+mn-cs"/>
              </a:rPr>
              <a:t>than the original version:</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lambdas lack names and documentation; if a computation isn’t self-explanatory, or exceeds a few lines, don’t put it in a</a:t>
            </a:r>
          </a:p>
          <a:p>
            <a:r>
              <a:rPr lang="en-US" sz="1200" b="1" i="0" u="none" strike="noStrike" kern="1200" baseline="0" dirty="0" smtClean="0">
                <a:solidFill>
                  <a:schemeClr val="tx1"/>
                </a:solidFill>
                <a:latin typeface="+mn-lt"/>
                <a:ea typeface="+mn-ea"/>
                <a:cs typeface="+mn-cs"/>
              </a:rPr>
              <a:t>lambda. </a:t>
            </a:r>
            <a:r>
              <a:rPr lang="en-US" sz="1200" b="0" i="0" u="none" strike="noStrike" kern="1200" baseline="0" dirty="0" smtClean="0">
                <a:solidFill>
                  <a:srgbClr val="00B0F0"/>
                </a:solidFill>
                <a:latin typeface="+mn-lt"/>
                <a:ea typeface="+mn-ea"/>
                <a:cs typeface="+mn-cs"/>
              </a:rPr>
              <a:t>One</a:t>
            </a:r>
            <a:r>
              <a:rPr lang="en-US" sz="1200" b="1" i="0" u="none" strike="noStrike" kern="1200" baseline="0" dirty="0" smtClean="0">
                <a:solidFill>
                  <a:srgbClr val="00B0F0"/>
                </a:solidFill>
                <a:latin typeface="+mn-lt"/>
                <a:ea typeface="+mn-ea"/>
                <a:cs typeface="+mn-cs"/>
              </a:rPr>
              <a:t> line is ideal for a lambda, and three lines </a:t>
            </a:r>
            <a:r>
              <a:rPr lang="en-US" sz="1200" b="0" i="0" u="none" strike="noStrike" kern="1200" baseline="0" dirty="0" smtClean="0">
                <a:solidFill>
                  <a:schemeClr val="tx1"/>
                </a:solidFill>
                <a:latin typeface="+mn-lt"/>
                <a:ea typeface="+mn-ea"/>
                <a:cs typeface="+mn-cs"/>
              </a:rPr>
              <a:t>is a reasonable maximum. If you violate this rule, it can cause serious harm to the readability of your programs.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28</a:t>
            </a:fld>
            <a:endParaRPr lang="en-US"/>
          </a:p>
        </p:txBody>
      </p:sp>
    </p:spTree>
    <p:extLst>
      <p:ext uri="{BB962C8B-B14F-4D97-AF65-F5344CB8AC3E}">
        <p14:creationId xmlns:p14="http://schemas.microsoft.com/office/powerpoint/2010/main" val="2468549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primary advantage of lambdas over anonymous classes is that they are more </a:t>
            </a:r>
            <a:r>
              <a:rPr lang="en-US" sz="1200" b="1" i="0" u="none" strike="noStrike" kern="1200" baseline="0" dirty="0" smtClean="0">
                <a:solidFill>
                  <a:schemeClr val="tx1"/>
                </a:solidFill>
                <a:latin typeface="+mn-lt"/>
                <a:ea typeface="+mn-ea"/>
                <a:cs typeface="+mn-cs"/>
              </a:rPr>
              <a:t>Succinct (</a:t>
            </a:r>
            <a:r>
              <a:rPr lang="en-US" sz="1200" b="1" i="0" u="none" strike="noStrike" kern="1200" baseline="0" dirty="0" err="1" smtClean="0">
                <a:solidFill>
                  <a:schemeClr val="tx1"/>
                </a:solidFill>
                <a:latin typeface="+mn-lt"/>
                <a:ea typeface="+mn-ea"/>
                <a:cs typeface="+mn-cs"/>
              </a:rPr>
              <a:t>strucne</a:t>
            </a:r>
            <a:r>
              <a:rPr lang="en-US" sz="1200" b="1" i="0" u="none" strike="noStrike" kern="1200" baseline="0" dirty="0" smtClean="0">
                <a:solidFill>
                  <a:schemeClr val="tx1"/>
                </a:solidFill>
                <a:latin typeface="+mn-lt"/>
                <a:ea typeface="+mn-ea"/>
                <a:cs typeface="+mn-cs"/>
              </a:rPr>
              <a:t> – </a:t>
            </a:r>
            <a:r>
              <a:rPr lang="en-US" sz="1200" b="1" i="0" u="none" strike="noStrike" kern="1200" baseline="0" dirty="0" err="1" smtClean="0">
                <a:solidFill>
                  <a:schemeClr val="tx1"/>
                </a:solidFill>
                <a:latin typeface="+mn-lt"/>
                <a:ea typeface="+mn-ea"/>
                <a:cs typeface="+mn-cs"/>
              </a:rPr>
              <a:t>kisa</a:t>
            </a:r>
            <a:r>
              <a:rPr lang="en-US" sz="1200" b="1"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ve</a:t>
            </a:r>
            <a:r>
              <a:rPr lang="en-US" sz="1200" b="1"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oz</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Java provides a way to generate </a:t>
            </a:r>
            <a:r>
              <a:rPr lang="en-US" sz="1200" b="1" i="0" u="none" strike="noStrike" kern="1200" baseline="0" dirty="0" smtClean="0">
                <a:solidFill>
                  <a:schemeClr val="tx1"/>
                </a:solidFill>
                <a:latin typeface="+mn-lt"/>
                <a:ea typeface="+mn-ea"/>
                <a:cs typeface="+mn-cs"/>
              </a:rPr>
              <a:t>function objects even more succinct </a:t>
            </a:r>
            <a:r>
              <a:rPr lang="en-US" sz="1200" b="0" i="0" u="none" strike="noStrike" kern="1200" baseline="0" dirty="0" smtClean="0">
                <a:solidFill>
                  <a:schemeClr val="tx1"/>
                </a:solidFill>
                <a:latin typeface="+mn-lt"/>
                <a:ea typeface="+mn-ea"/>
                <a:cs typeface="+mn-cs"/>
              </a:rPr>
              <a:t>than lambdas</a:t>
            </a:r>
            <a:r>
              <a:rPr lang="en-US" sz="1200" b="1" i="0" u="none" strike="noStrike" kern="1200" baseline="0" dirty="0" smtClean="0">
                <a:solidFill>
                  <a:schemeClr val="tx1"/>
                </a:solidFill>
                <a:latin typeface="+mn-lt"/>
                <a:ea typeface="+mn-ea"/>
                <a:cs typeface="+mn-cs"/>
              </a:rPr>
              <a:t>: </a:t>
            </a:r>
            <a:r>
              <a:rPr lang="en-US" sz="1200" b="1" i="1" u="none" strike="noStrike" kern="1200" baseline="0" dirty="0" smtClean="0">
                <a:solidFill>
                  <a:schemeClr val="tx1"/>
                </a:solidFill>
                <a:latin typeface="+mn-lt"/>
                <a:ea typeface="+mn-ea"/>
                <a:cs typeface="+mn-cs"/>
              </a:rPr>
              <a:t>method references</a:t>
            </a:r>
            <a:r>
              <a:rPr lang="en-US" sz="1200" b="1"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You can extract the code from the lambda into a new method and replace the lambda with a reference to that method.</a:t>
            </a:r>
          </a:p>
          <a:p>
            <a:r>
              <a:rPr lang="en-US" sz="1200" b="0" i="0" u="none" strike="noStrike" kern="1200" baseline="0" dirty="0" smtClean="0">
                <a:solidFill>
                  <a:schemeClr val="tx1"/>
                </a:solidFill>
                <a:latin typeface="+mn-lt"/>
                <a:ea typeface="+mn-ea"/>
                <a:cs typeface="+mn-cs"/>
              </a:rPr>
              <a:t>You can give the method a good name and document it to your heart’s content.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you’re programming with an IDE, it will offer to replace a lambda with a</a:t>
            </a:r>
          </a:p>
          <a:p>
            <a:r>
              <a:rPr lang="en-US" sz="1200" b="0" i="0" u="none" strike="noStrike" kern="1200" baseline="0" dirty="0" smtClean="0">
                <a:solidFill>
                  <a:schemeClr val="tx1"/>
                </a:solidFill>
                <a:latin typeface="+mn-lt"/>
                <a:ea typeface="+mn-ea"/>
                <a:cs typeface="+mn-cs"/>
              </a:rPr>
              <a:t>method reference wherever it can.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29</a:t>
            </a:fld>
            <a:endParaRPr lang="en-US"/>
          </a:p>
        </p:txBody>
      </p:sp>
    </p:spTree>
    <p:extLst>
      <p:ext uri="{BB962C8B-B14F-4D97-AF65-F5344CB8AC3E}">
        <p14:creationId xmlns:p14="http://schemas.microsoft.com/office/powerpoint/2010/main" val="1158951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Many method references refer to static methods, but there are four kinds that</a:t>
            </a:r>
          </a:p>
          <a:p>
            <a:r>
              <a:rPr lang="en-US" sz="1200" b="0" i="0" u="none" strike="noStrike" kern="1200" baseline="0" dirty="0" smtClean="0">
                <a:solidFill>
                  <a:schemeClr val="tx1"/>
                </a:solidFill>
                <a:latin typeface="+mn-lt"/>
                <a:ea typeface="+mn-ea"/>
                <a:cs typeface="+mn-cs"/>
              </a:rPr>
              <a:t>do not. Two of them are </a:t>
            </a:r>
            <a:r>
              <a:rPr lang="en-US" sz="1200" b="0" i="1" u="none" strike="noStrike" kern="1200" baseline="0" dirty="0" smtClean="0">
                <a:solidFill>
                  <a:schemeClr val="tx1"/>
                </a:solidFill>
                <a:latin typeface="+mn-lt"/>
                <a:ea typeface="+mn-ea"/>
                <a:cs typeface="+mn-cs"/>
              </a:rPr>
              <a:t>bound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unbound </a:t>
            </a:r>
            <a:r>
              <a:rPr lang="en-US" sz="1200" b="0" i="0" u="none" strike="noStrike" kern="1200" baseline="0" dirty="0" smtClean="0">
                <a:solidFill>
                  <a:schemeClr val="tx1"/>
                </a:solidFill>
                <a:latin typeface="+mn-lt"/>
                <a:ea typeface="+mn-ea"/>
                <a:cs typeface="+mn-cs"/>
              </a:rPr>
              <a:t>instance method references. In bound</a:t>
            </a:r>
          </a:p>
          <a:p>
            <a:r>
              <a:rPr lang="en-US" sz="1200" b="0" i="0" u="none" strike="noStrike" kern="1200" baseline="0" dirty="0" smtClean="0">
                <a:solidFill>
                  <a:schemeClr val="tx1"/>
                </a:solidFill>
                <a:latin typeface="+mn-lt"/>
                <a:ea typeface="+mn-ea"/>
                <a:cs typeface="+mn-cs"/>
              </a:rPr>
              <a:t>references, the receiving object is specified in the method reference. Bound</a:t>
            </a:r>
          </a:p>
          <a:p>
            <a:r>
              <a:rPr lang="en-US" sz="1200" b="0" i="0" u="none" strike="noStrike" kern="1200" baseline="0" dirty="0" smtClean="0">
                <a:solidFill>
                  <a:schemeClr val="tx1"/>
                </a:solidFill>
                <a:latin typeface="+mn-lt"/>
                <a:ea typeface="+mn-ea"/>
                <a:cs typeface="+mn-cs"/>
              </a:rPr>
              <a:t>references are similar in nature to static references: the function object takes the</a:t>
            </a:r>
          </a:p>
          <a:p>
            <a:r>
              <a:rPr lang="en-US" sz="1200" b="0" i="0" u="none" strike="noStrike" kern="1200" baseline="0" dirty="0" smtClean="0">
                <a:solidFill>
                  <a:schemeClr val="tx1"/>
                </a:solidFill>
                <a:latin typeface="+mn-lt"/>
                <a:ea typeface="+mn-ea"/>
                <a:cs typeface="+mn-cs"/>
              </a:rPr>
              <a:t>same arguments as the referenced method. In unbound references, the receiving</a:t>
            </a:r>
          </a:p>
          <a:p>
            <a:r>
              <a:rPr lang="en-US" sz="1200" b="0" i="0" u="none" strike="noStrike" kern="1200" baseline="0" dirty="0" smtClean="0">
                <a:solidFill>
                  <a:schemeClr val="tx1"/>
                </a:solidFill>
                <a:latin typeface="+mn-lt"/>
                <a:ea typeface="+mn-ea"/>
                <a:cs typeface="+mn-cs"/>
              </a:rPr>
              <a:t>object is specified when the function object is applied, via an additional parameter</a:t>
            </a:r>
          </a:p>
          <a:p>
            <a:r>
              <a:rPr lang="en-US" sz="1200" b="0" i="0" u="none" strike="noStrike" kern="1200" baseline="0" dirty="0" smtClean="0">
                <a:solidFill>
                  <a:schemeClr val="tx1"/>
                </a:solidFill>
                <a:latin typeface="+mn-lt"/>
                <a:ea typeface="+mn-ea"/>
                <a:cs typeface="+mn-cs"/>
              </a:rPr>
              <a:t>before the method’s declared parameters. Unbound references are often used as</a:t>
            </a:r>
          </a:p>
          <a:p>
            <a:r>
              <a:rPr lang="en-US" sz="1200" b="0" i="0" u="none" strike="noStrike" kern="1200" baseline="0" dirty="0" smtClean="0">
                <a:solidFill>
                  <a:schemeClr val="tx1"/>
                </a:solidFill>
                <a:latin typeface="+mn-lt"/>
                <a:ea typeface="+mn-ea"/>
                <a:cs typeface="+mn-cs"/>
              </a:rPr>
              <a:t>mapping and filter functions in stream pipelines (Item 45). Finally, there are two</a:t>
            </a:r>
          </a:p>
          <a:p>
            <a:r>
              <a:rPr lang="en-US" sz="1200" b="0" i="0" u="none" strike="noStrike" kern="1200" baseline="0" dirty="0" smtClean="0">
                <a:solidFill>
                  <a:schemeClr val="tx1"/>
                </a:solidFill>
                <a:latin typeface="+mn-lt"/>
                <a:ea typeface="+mn-ea"/>
                <a:cs typeface="+mn-cs"/>
              </a:rPr>
              <a:t>kinds of </a:t>
            </a:r>
            <a:r>
              <a:rPr lang="en-US" sz="1200" b="0" i="1" u="none" strike="noStrike" kern="1200" baseline="0" dirty="0" smtClean="0">
                <a:solidFill>
                  <a:schemeClr val="tx1"/>
                </a:solidFill>
                <a:latin typeface="+mn-lt"/>
                <a:ea typeface="+mn-ea"/>
                <a:cs typeface="+mn-cs"/>
              </a:rPr>
              <a:t>constructor </a:t>
            </a:r>
            <a:r>
              <a:rPr lang="en-US" sz="1200" b="0" i="0" u="none" strike="noStrike" kern="1200" baseline="0" dirty="0" smtClean="0">
                <a:solidFill>
                  <a:schemeClr val="tx1"/>
                </a:solidFill>
                <a:latin typeface="+mn-lt"/>
                <a:ea typeface="+mn-ea"/>
                <a:cs typeface="+mn-cs"/>
              </a:rPr>
              <a:t>references, for classes and arrays. Constructor references</a:t>
            </a:r>
          </a:p>
          <a:p>
            <a:r>
              <a:rPr lang="en-US" sz="1200" b="0" i="0" u="none" strike="noStrike" kern="1200" baseline="0" dirty="0" smtClean="0">
                <a:solidFill>
                  <a:schemeClr val="tx1"/>
                </a:solidFill>
                <a:latin typeface="+mn-lt"/>
                <a:ea typeface="+mn-ea"/>
                <a:cs typeface="+mn-cs"/>
              </a:rPr>
              <a:t>serve as factory objects. All five kinds of method references are summarized in the</a:t>
            </a:r>
          </a:p>
          <a:p>
            <a:r>
              <a:rPr lang="en-US" sz="1200" b="0" i="0" u="none" strike="noStrike" kern="1200" baseline="0" dirty="0" smtClean="0">
                <a:solidFill>
                  <a:schemeClr val="tx1"/>
                </a:solidFill>
                <a:latin typeface="+mn-lt"/>
                <a:ea typeface="+mn-ea"/>
                <a:cs typeface="+mn-cs"/>
              </a:rPr>
              <a:t>table below:</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30</a:t>
            </a:fld>
            <a:endParaRPr lang="en-US"/>
          </a:p>
        </p:txBody>
      </p:sp>
    </p:spTree>
    <p:extLst>
      <p:ext uri="{BB962C8B-B14F-4D97-AF65-F5344CB8AC3E}">
        <p14:creationId xmlns:p14="http://schemas.microsoft.com/office/powerpoint/2010/main" val="910233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More generally, you’ll be writing more constructors and methods that take function objects as parameters.</a:t>
            </a:r>
          </a:p>
          <a:p>
            <a:r>
              <a:rPr lang="en-US" sz="1200" b="0" i="0" u="none" strike="noStrike" kern="1200" baseline="0" dirty="0" smtClean="0">
                <a:solidFill>
                  <a:schemeClr val="tx1"/>
                </a:solidFill>
                <a:latin typeface="+mn-lt"/>
                <a:ea typeface="+mn-ea"/>
                <a:cs typeface="+mn-cs"/>
              </a:rPr>
              <a:t>Choosing the right functional parameter type demands care.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java.util.function</a:t>
            </a:r>
            <a:r>
              <a:rPr lang="en-US" sz="1200" b="0" i="0" u="none" strike="noStrike" kern="1200" baseline="0" dirty="0" smtClean="0">
                <a:solidFill>
                  <a:schemeClr val="tx1"/>
                </a:solidFill>
                <a:latin typeface="+mn-lt"/>
                <a:ea typeface="+mn-ea"/>
                <a:cs typeface="+mn-cs"/>
              </a:rPr>
              <a:t> package provides a large collection of standard functional interfaces for your use</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31</a:t>
            </a:fld>
            <a:endParaRPr lang="en-US"/>
          </a:p>
        </p:txBody>
      </p:sp>
    </p:spTree>
    <p:extLst>
      <p:ext uri="{BB962C8B-B14F-4D97-AF65-F5344CB8AC3E}">
        <p14:creationId xmlns:p14="http://schemas.microsoft.com/office/powerpoint/2010/main" val="75057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33</a:t>
            </a:fld>
            <a:endParaRPr lang="en-US"/>
          </a:p>
        </p:txBody>
      </p:sp>
    </p:spTree>
    <p:extLst>
      <p:ext uri="{BB962C8B-B14F-4D97-AF65-F5344CB8AC3E}">
        <p14:creationId xmlns:p14="http://schemas.microsoft.com/office/powerpoint/2010/main" val="1893012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35</a:t>
            </a:fld>
            <a:endParaRPr lang="en-US"/>
          </a:p>
        </p:txBody>
      </p:sp>
    </p:spTree>
    <p:extLst>
      <p:ext uri="{BB962C8B-B14F-4D97-AF65-F5344CB8AC3E}">
        <p14:creationId xmlns:p14="http://schemas.microsoft.com/office/powerpoint/2010/main" val="1197762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37</a:t>
            </a:fld>
            <a:endParaRPr lang="en-US"/>
          </a:p>
        </p:txBody>
      </p:sp>
    </p:spTree>
    <p:extLst>
      <p:ext uri="{BB962C8B-B14F-4D97-AF65-F5344CB8AC3E}">
        <p14:creationId xmlns:p14="http://schemas.microsoft.com/office/powerpoint/2010/main" val="96765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https://developer.mozilla.org/en-US/docs/Web/HTTP/Caching</a:t>
            </a:r>
          </a:p>
          <a:p>
            <a:endParaRPr lang="en-US" dirty="0" smtClean="0"/>
          </a:p>
          <a:p>
            <a:r>
              <a:rPr lang="en-US" dirty="0" smtClean="0"/>
              <a:t>https://www.restapitutorial.com/httpstatuscodes.html</a:t>
            </a:r>
          </a:p>
          <a:p>
            <a:endParaRPr lang="en-US" dirty="0" smtClean="0"/>
          </a:p>
          <a:p>
            <a:r>
              <a:rPr lang="en-US" dirty="0" smtClean="0"/>
              <a:t>https://www.tutorialspoint.com/http/http_caching.htm</a:t>
            </a:r>
          </a:p>
          <a:p>
            <a:endParaRPr lang="en-US" dirty="0" smtClean="0"/>
          </a:p>
          <a:p>
            <a:r>
              <a:rPr lang="en-US" dirty="0" smtClean="0"/>
              <a:t>https://www.baeldung.com/java-exceptions</a:t>
            </a:r>
          </a:p>
          <a:p>
            <a:r>
              <a:rPr lang="en-US" dirty="0" smtClean="0"/>
              <a:t>http://tutorials.jenkov.com/java-exception-handling/checked-or-unchecked-exceptions.html</a:t>
            </a:r>
          </a:p>
          <a:p>
            <a:endParaRPr lang="en-US" dirty="0" smtClean="0"/>
          </a:p>
          <a:p>
            <a:endParaRPr lang="en-US" dirty="0" smtClean="0"/>
          </a:p>
          <a:p>
            <a:r>
              <a:rPr lang="en-US" sz="1200" b="1" i="0" kern="1200" dirty="0" smtClean="0">
                <a:solidFill>
                  <a:schemeClr val="tx1"/>
                </a:solidFill>
                <a:effectLst/>
                <a:latin typeface="+mn-lt"/>
                <a:ea typeface="+mn-ea"/>
                <a:cs typeface="+mn-cs"/>
              </a:rPr>
              <a:t>We usually write code in an idealized environment: the </a:t>
            </a:r>
            <a:r>
              <a:rPr lang="en-US" sz="1200" b="1" i="0" kern="1200" dirty="0" err="1" smtClean="0">
                <a:solidFill>
                  <a:schemeClr val="tx1"/>
                </a:solidFill>
                <a:effectLst/>
                <a:latin typeface="+mn-lt"/>
                <a:ea typeface="+mn-ea"/>
                <a:cs typeface="+mn-cs"/>
              </a:rPr>
              <a:t>filesystem</a:t>
            </a:r>
            <a:r>
              <a:rPr lang="en-US" sz="1200" b="1" i="0" kern="1200" dirty="0" smtClean="0">
                <a:solidFill>
                  <a:schemeClr val="tx1"/>
                </a:solidFill>
                <a:effectLst/>
                <a:latin typeface="+mn-lt"/>
                <a:ea typeface="+mn-ea"/>
                <a:cs typeface="+mn-cs"/>
              </a:rPr>
              <a:t> always contains our files, the network is healthy, and the JVM always has enough memory. Sometimes we call this the happy path.</a:t>
            </a:r>
            <a:endParaRPr lang="en-US" b="1"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a:t>
            </a:fld>
            <a:endParaRPr lang="en-US"/>
          </a:p>
        </p:txBody>
      </p:sp>
    </p:spTree>
    <p:extLst>
      <p:ext uri="{BB962C8B-B14F-4D97-AF65-F5344CB8AC3E}">
        <p14:creationId xmlns:p14="http://schemas.microsoft.com/office/powerpoint/2010/main" val="1545975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38</a:t>
            </a:fld>
            <a:endParaRPr lang="en-US"/>
          </a:p>
        </p:txBody>
      </p:sp>
    </p:spTree>
    <p:extLst>
      <p:ext uri="{BB962C8B-B14F-4D97-AF65-F5344CB8AC3E}">
        <p14:creationId xmlns:p14="http://schemas.microsoft.com/office/powerpoint/2010/main" val="2414075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41</a:t>
            </a:fld>
            <a:endParaRPr lang="en-US"/>
          </a:p>
        </p:txBody>
      </p:sp>
    </p:spTree>
    <p:extLst>
      <p:ext uri="{BB962C8B-B14F-4D97-AF65-F5344CB8AC3E}">
        <p14:creationId xmlns:p14="http://schemas.microsoft.com/office/powerpoint/2010/main" val="3567675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Clone – shallow copy </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43</a:t>
            </a:fld>
            <a:endParaRPr lang="en-US"/>
          </a:p>
        </p:txBody>
      </p:sp>
    </p:spTree>
    <p:extLst>
      <p:ext uri="{BB962C8B-B14F-4D97-AF65-F5344CB8AC3E}">
        <p14:creationId xmlns:p14="http://schemas.microsoft.com/office/powerpoint/2010/main" val="457913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44</a:t>
            </a:fld>
            <a:endParaRPr lang="en-US"/>
          </a:p>
        </p:txBody>
      </p:sp>
    </p:spTree>
    <p:extLst>
      <p:ext uri="{BB962C8B-B14F-4D97-AF65-F5344CB8AC3E}">
        <p14:creationId xmlns:p14="http://schemas.microsoft.com/office/powerpoint/2010/main" val="926359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JSLint</a:t>
            </a:r>
            <a:r>
              <a:rPr lang="en-US" dirty="0" smtClean="0"/>
              <a:t> can be found at </a:t>
            </a:r>
            <a:r>
              <a:rPr lang="en-US" i="1" dirty="0" smtClean="0"/>
              <a:t>http://www.JSLint.com/</a:t>
            </a:r>
            <a:r>
              <a:rPr lang="en-US" dirty="0" smtClean="0"/>
              <a:t>.</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48</a:t>
            </a:fld>
            <a:endParaRPr lang="en-US"/>
          </a:p>
        </p:txBody>
      </p:sp>
    </p:spTree>
    <p:extLst>
      <p:ext uri="{BB962C8B-B14F-4D97-AF65-F5344CB8AC3E}">
        <p14:creationId xmlns:p14="http://schemas.microsoft.com/office/powerpoint/2010/main" val="1517477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49</a:t>
            </a:fld>
            <a:endParaRPr lang="en-US"/>
          </a:p>
        </p:txBody>
      </p:sp>
    </p:spTree>
    <p:extLst>
      <p:ext uri="{BB962C8B-B14F-4D97-AF65-F5344CB8AC3E}">
        <p14:creationId xmlns:p14="http://schemas.microsoft.com/office/powerpoint/2010/main" val="3023160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https://developer.mozilla.org/en-US/docs/Web/HTTP/Caching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FF0A437-926C-4CA3-A06C-CCC97DC4BFA4}" type="slidenum">
              <a:rPr lang="en-US" smtClean="0"/>
              <a:t>50</a:t>
            </a:fld>
            <a:endParaRPr lang="en-US" dirty="0"/>
          </a:p>
        </p:txBody>
      </p:sp>
    </p:spTree>
    <p:extLst>
      <p:ext uri="{BB962C8B-B14F-4D97-AF65-F5344CB8AC3E}">
        <p14:creationId xmlns:p14="http://schemas.microsoft.com/office/powerpoint/2010/main" val="229707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introductory purposes, a </a:t>
            </a:r>
            <a:r>
              <a:rPr lang="en-US" sz="1200" b="0" i="1" u="none" strike="noStrike" kern="1200" baseline="0" dirty="0" smtClean="0">
                <a:solidFill>
                  <a:schemeClr val="tx1"/>
                </a:solidFill>
                <a:latin typeface="+mn-lt"/>
                <a:ea typeface="+mn-ea"/>
                <a:cs typeface="+mn-cs"/>
              </a:rPr>
              <a:t>stream</a:t>
            </a:r>
          </a:p>
          <a:p>
            <a:r>
              <a:rPr lang="en-US" sz="1200" b="0" i="0" u="none" strike="noStrike" kern="1200" baseline="0" dirty="0" smtClean="0">
                <a:solidFill>
                  <a:schemeClr val="tx1"/>
                </a:solidFill>
                <a:latin typeface="+mn-lt"/>
                <a:ea typeface="+mn-ea"/>
                <a:cs typeface="+mn-cs"/>
              </a:rPr>
              <a:t>is a sequence of data items that are conceptually produced one at a time.</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a:t>
            </a:fld>
            <a:endParaRPr lang="en-US"/>
          </a:p>
        </p:txBody>
      </p:sp>
    </p:spTree>
    <p:extLst>
      <p:ext uri="{BB962C8B-B14F-4D97-AF65-F5344CB8AC3E}">
        <p14:creationId xmlns:p14="http://schemas.microsoft.com/office/powerpoint/2010/main" val="3527857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introductory purposes, a </a:t>
            </a:r>
            <a:r>
              <a:rPr lang="en-US" sz="1200" b="0" i="1" u="none" strike="noStrike" kern="1200" baseline="0" dirty="0" smtClean="0">
                <a:solidFill>
                  <a:schemeClr val="tx1"/>
                </a:solidFill>
                <a:latin typeface="+mn-lt"/>
                <a:ea typeface="+mn-ea"/>
                <a:cs typeface="+mn-cs"/>
              </a:rPr>
              <a:t>stream</a:t>
            </a:r>
          </a:p>
          <a:p>
            <a:r>
              <a:rPr lang="en-US" sz="1200" b="0" i="0" u="none" strike="noStrike" kern="1200" baseline="0" dirty="0" smtClean="0">
                <a:solidFill>
                  <a:schemeClr val="tx1"/>
                </a:solidFill>
                <a:latin typeface="+mn-lt"/>
                <a:ea typeface="+mn-ea"/>
                <a:cs typeface="+mn-cs"/>
              </a:rPr>
              <a:t>is a sequence of data items that are conceptually produced one at a time.</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5</a:t>
            </a:fld>
            <a:endParaRPr lang="en-US"/>
          </a:p>
        </p:txBody>
      </p:sp>
    </p:spTree>
    <p:extLst>
      <p:ext uri="{BB962C8B-B14F-4D97-AF65-F5344CB8AC3E}">
        <p14:creationId xmlns:p14="http://schemas.microsoft.com/office/powerpoint/2010/main" val="713895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Roman"/>
              </a:rPr>
              <a:t>In Java 8, the language formalized the notion that interfaces with a single</a:t>
            </a:r>
          </a:p>
          <a:p>
            <a:r>
              <a:rPr lang="en-US" dirty="0" smtClean="0">
                <a:latin typeface="Times-Roman"/>
              </a:rPr>
              <a:t>abstract method are special and deserve special treatment. These interfaces are</a:t>
            </a:r>
          </a:p>
          <a:p>
            <a:r>
              <a:rPr lang="en-US" dirty="0" smtClean="0">
                <a:latin typeface="Times-Roman"/>
              </a:rPr>
              <a:t>now known as </a:t>
            </a:r>
            <a:r>
              <a:rPr lang="en-US" i="1" dirty="0" smtClean="0">
                <a:latin typeface="Times-Italic"/>
              </a:rPr>
              <a:t>functional interfaces</a:t>
            </a:r>
            <a:r>
              <a:rPr lang="en-US" dirty="0" smtClean="0">
                <a:latin typeface="Times-Roman"/>
              </a:rPr>
              <a:t>, and the language allows you to create</a:t>
            </a:r>
          </a:p>
          <a:p>
            <a:r>
              <a:rPr lang="en-US" dirty="0" smtClean="0">
                <a:latin typeface="Times-Roman"/>
              </a:rPr>
              <a:t>instances of these interfaces using </a:t>
            </a:r>
            <a:r>
              <a:rPr lang="en-US" i="1" dirty="0" smtClean="0">
                <a:latin typeface="Times-Italic"/>
              </a:rPr>
              <a:t>lambda expressions</a:t>
            </a:r>
            <a:r>
              <a:rPr lang="en-US" dirty="0" smtClean="0">
                <a:latin typeface="Times-Roman"/>
              </a:rPr>
              <a:t>, or </a:t>
            </a:r>
            <a:r>
              <a:rPr lang="en-US" i="1" dirty="0" smtClean="0">
                <a:latin typeface="Times-Italic"/>
              </a:rPr>
              <a:t>lambdas </a:t>
            </a:r>
            <a:r>
              <a:rPr lang="en-US" dirty="0" smtClean="0">
                <a:latin typeface="Times-Roman"/>
              </a:rPr>
              <a:t>for short.</a:t>
            </a: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6</a:t>
            </a:fld>
            <a:endParaRPr lang="en-US"/>
          </a:p>
        </p:txBody>
      </p:sp>
    </p:spTree>
    <p:extLst>
      <p:ext uri="{BB962C8B-B14F-4D97-AF65-F5344CB8AC3E}">
        <p14:creationId xmlns:p14="http://schemas.microsoft.com/office/powerpoint/2010/main" val="835576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key abstraction introduced in this package is </a:t>
            </a:r>
            <a:r>
              <a:rPr lang="en-US" sz="1200" b="0" i="1" kern="1200" dirty="0" smtClean="0">
                <a:solidFill>
                  <a:schemeClr val="tx1"/>
                </a:solidFill>
                <a:effectLst/>
                <a:latin typeface="+mn-lt"/>
                <a:ea typeface="+mn-ea"/>
                <a:cs typeface="+mn-cs"/>
              </a:rPr>
              <a:t>stream</a:t>
            </a:r>
            <a:r>
              <a:rPr lang="en-US" sz="1200" b="0" i="0" kern="1200" dirty="0" smtClean="0">
                <a:solidFill>
                  <a:schemeClr val="tx1"/>
                </a:solidFill>
                <a:effectLst/>
                <a:latin typeface="+mn-lt"/>
                <a:ea typeface="+mn-ea"/>
                <a:cs typeface="+mn-cs"/>
              </a:rPr>
              <a:t>. The classes </a:t>
            </a:r>
            <a:r>
              <a:rPr lang="en-US" sz="1200" b="0" i="0" u="none" strike="noStrike" kern="1200" dirty="0" smtClean="0">
                <a:solidFill>
                  <a:schemeClr val="tx1"/>
                </a:solidFill>
                <a:effectLst/>
                <a:latin typeface="+mn-lt"/>
                <a:ea typeface="+mn-ea"/>
                <a:cs typeface="+mn-cs"/>
                <a:hlinkClick r:id="rId3" tooltip="interface in java.util.stream"/>
              </a:rPr>
              <a:t>Stream</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4" tooltip="interface in java.util.stream"/>
              </a:rPr>
              <a:t>IntStream</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tooltip="interface in java.util.stream"/>
              </a:rPr>
              <a:t>LongStream</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6" tooltip="interface in java.util.stream"/>
              </a:rPr>
              <a:t>DoubleStream</a:t>
            </a:r>
            <a:r>
              <a:rPr lang="en-US" sz="1200" b="0" i="0" kern="1200" dirty="0" smtClean="0">
                <a:solidFill>
                  <a:schemeClr val="tx1"/>
                </a:solidFill>
                <a:effectLst/>
                <a:latin typeface="+mn-lt"/>
                <a:ea typeface="+mn-ea"/>
                <a:cs typeface="+mn-cs"/>
              </a:rPr>
              <a:t> are streams over objects and the primitive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long and double types. Streams differ from collections in several ways:</a:t>
            </a:r>
          </a:p>
          <a:p>
            <a:r>
              <a:rPr lang="en-US" sz="1200" b="0" i="0" kern="1200" dirty="0" smtClean="0">
                <a:solidFill>
                  <a:schemeClr val="tx1"/>
                </a:solidFill>
                <a:effectLst/>
                <a:latin typeface="+mn-lt"/>
                <a:ea typeface="+mn-ea"/>
                <a:cs typeface="+mn-cs"/>
              </a:rPr>
              <a:t>No storage. A stream is not a data structure that stores elements; instead, it conveys elements from a source such as a data structure, an array, a generator function, or an I/O channel, through a pipeline of computational operations.</a:t>
            </a:r>
          </a:p>
          <a:p>
            <a:r>
              <a:rPr lang="en-US" sz="1200" b="0" i="0" kern="1200" dirty="0" smtClean="0">
                <a:solidFill>
                  <a:schemeClr val="tx1"/>
                </a:solidFill>
                <a:effectLst/>
                <a:latin typeface="+mn-lt"/>
                <a:ea typeface="+mn-ea"/>
                <a:cs typeface="+mn-cs"/>
              </a:rPr>
              <a:t>Functional in nature. An operation on a stream produces a result, but does not modify its source. For example, filtering a Stream obtained from a collection produces a new Stream without the filtered elements, rather than removing elements from the source collection.</a:t>
            </a:r>
          </a:p>
          <a:p>
            <a:r>
              <a:rPr lang="en-US" sz="1200" b="0" i="0" kern="1200" dirty="0" smtClean="0">
                <a:solidFill>
                  <a:schemeClr val="tx1"/>
                </a:solidFill>
                <a:effectLst/>
                <a:latin typeface="+mn-lt"/>
                <a:ea typeface="+mn-ea"/>
                <a:cs typeface="+mn-cs"/>
              </a:rPr>
              <a:t>Laziness-seeking. Many stream operations, such as filtering, mapping, or duplicate removal, can be implemented lazily, exposing opportunities for optimization. For example, "find the first String with three consecutive vowels" need not examine all the input strings. Stream operations are divided into intermediate (Stream-producing) operations and terminal (value- or side-effect-producing) operations. Intermediate operations are always lazy.</a:t>
            </a:r>
          </a:p>
          <a:p>
            <a:r>
              <a:rPr lang="en-US" sz="1200" b="0" i="0" kern="1200" dirty="0" smtClean="0">
                <a:solidFill>
                  <a:schemeClr val="tx1"/>
                </a:solidFill>
                <a:effectLst/>
                <a:latin typeface="+mn-lt"/>
                <a:ea typeface="+mn-ea"/>
                <a:cs typeface="+mn-cs"/>
              </a:rPr>
              <a:t>Possibly unbounded. While collections have a finite size, streams need not. Short-circuiting operations such as limit(n) or </a:t>
            </a:r>
            <a:r>
              <a:rPr lang="en-US" sz="1200" b="0" i="0" kern="1200" dirty="0" err="1" smtClean="0">
                <a:solidFill>
                  <a:schemeClr val="tx1"/>
                </a:solidFill>
                <a:effectLst/>
                <a:latin typeface="+mn-lt"/>
                <a:ea typeface="+mn-ea"/>
                <a:cs typeface="+mn-cs"/>
              </a:rPr>
              <a:t>findFirst</a:t>
            </a:r>
            <a:r>
              <a:rPr lang="en-US" sz="1200" b="0" i="0" kern="1200" dirty="0" smtClean="0">
                <a:solidFill>
                  <a:schemeClr val="tx1"/>
                </a:solidFill>
                <a:effectLst/>
                <a:latin typeface="+mn-lt"/>
                <a:ea typeface="+mn-ea"/>
                <a:cs typeface="+mn-cs"/>
              </a:rPr>
              <a:t>() can allow computations on infinite streams to complete in finite time.</a:t>
            </a:r>
          </a:p>
          <a:p>
            <a:r>
              <a:rPr lang="en-US" sz="1200" b="0" i="0" kern="1200" dirty="0" smtClean="0">
                <a:solidFill>
                  <a:schemeClr val="tx1"/>
                </a:solidFill>
                <a:effectLst/>
                <a:latin typeface="+mn-lt"/>
                <a:ea typeface="+mn-ea"/>
                <a:cs typeface="+mn-cs"/>
              </a:rPr>
              <a:t>Consumable. The elements of a stream are only visited once during the life of a stream. Like an </a:t>
            </a:r>
            <a:r>
              <a:rPr lang="en-US" sz="1200" b="0" i="0" u="none" strike="noStrike" kern="1200" dirty="0" smtClean="0">
                <a:solidFill>
                  <a:schemeClr val="tx1"/>
                </a:solidFill>
                <a:effectLst/>
                <a:latin typeface="+mn-lt"/>
                <a:ea typeface="+mn-ea"/>
                <a:cs typeface="+mn-cs"/>
                <a:hlinkClick r:id="rId7" tooltip="interface in java.util"/>
              </a:rPr>
              <a:t>Iterator</a:t>
            </a:r>
            <a:r>
              <a:rPr lang="en-US" sz="1200" b="0" i="0" kern="1200" dirty="0" smtClean="0">
                <a:solidFill>
                  <a:schemeClr val="tx1"/>
                </a:solidFill>
                <a:effectLst/>
                <a:latin typeface="+mn-lt"/>
                <a:ea typeface="+mn-ea"/>
                <a:cs typeface="+mn-cs"/>
              </a:rPr>
              <a:t>, a new stream must be generated to revisit the same elements of the source.</a:t>
            </a:r>
          </a:p>
          <a:p>
            <a:r>
              <a:rPr lang="en-US" sz="1200" b="0" i="0" kern="1200" dirty="0" smtClean="0">
                <a:solidFill>
                  <a:schemeClr val="tx1"/>
                </a:solidFill>
                <a:effectLst/>
                <a:latin typeface="+mn-lt"/>
                <a:ea typeface="+mn-ea"/>
                <a:cs typeface="+mn-cs"/>
              </a:rPr>
              <a:t>Streams can be obtained in a number of ways. Some examples </a:t>
            </a:r>
            <a:r>
              <a:rPr lang="en-US" sz="1200" b="0" i="0" kern="1200" dirty="0" err="1" smtClean="0">
                <a:solidFill>
                  <a:schemeClr val="tx1"/>
                </a:solidFill>
                <a:effectLst/>
                <a:latin typeface="+mn-lt"/>
                <a:ea typeface="+mn-ea"/>
                <a:cs typeface="+mn-cs"/>
              </a:rPr>
              <a:t>include:From</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8" tooltip="interface in java.util"/>
              </a:rPr>
              <a:t>Collection</a:t>
            </a:r>
            <a:r>
              <a:rPr lang="en-US" sz="1200" b="0" i="0" kern="1200" dirty="0" smtClean="0">
                <a:solidFill>
                  <a:schemeClr val="tx1"/>
                </a:solidFill>
                <a:effectLst/>
                <a:latin typeface="+mn-lt"/>
                <a:ea typeface="+mn-ea"/>
                <a:cs typeface="+mn-cs"/>
              </a:rPr>
              <a:t> via the stream() and </a:t>
            </a:r>
            <a:r>
              <a:rPr lang="en-US" sz="1200" b="0" i="0" kern="1200" dirty="0" err="1" smtClean="0">
                <a:solidFill>
                  <a:schemeClr val="tx1"/>
                </a:solidFill>
                <a:effectLst/>
                <a:latin typeface="+mn-lt"/>
                <a:ea typeface="+mn-ea"/>
                <a:cs typeface="+mn-cs"/>
              </a:rPr>
              <a:t>parallelStream</a:t>
            </a:r>
            <a:r>
              <a:rPr lang="en-US" sz="1200" b="0" i="0" kern="1200" dirty="0" smtClean="0">
                <a:solidFill>
                  <a:schemeClr val="tx1"/>
                </a:solidFill>
                <a:effectLst/>
                <a:latin typeface="+mn-lt"/>
                <a:ea typeface="+mn-ea"/>
                <a:cs typeface="+mn-cs"/>
              </a:rPr>
              <a:t>() methods;</a:t>
            </a:r>
          </a:p>
          <a:p>
            <a:r>
              <a:rPr lang="en-US" sz="1200" b="0" i="0" kern="1200" dirty="0" smtClean="0">
                <a:solidFill>
                  <a:schemeClr val="tx1"/>
                </a:solidFill>
                <a:effectLst/>
                <a:latin typeface="+mn-lt"/>
                <a:ea typeface="+mn-ea"/>
                <a:cs typeface="+mn-cs"/>
              </a:rPr>
              <a:t>From an array via </a:t>
            </a:r>
            <a:r>
              <a:rPr lang="en-US" sz="1200" b="0" i="0" u="none" strike="noStrike" kern="1200" dirty="0" err="1" smtClean="0">
                <a:solidFill>
                  <a:schemeClr val="tx1"/>
                </a:solidFill>
                <a:effectLst/>
                <a:latin typeface="+mn-lt"/>
                <a:ea typeface="+mn-ea"/>
                <a:cs typeface="+mn-cs"/>
                <a:hlinkClick r:id="rId9"/>
              </a:rPr>
              <a:t>Arrays.stream</a:t>
            </a:r>
            <a:r>
              <a:rPr lang="en-US" sz="1200" b="0" i="0" u="none" strike="noStrike" kern="1200" dirty="0" smtClean="0">
                <a:solidFill>
                  <a:schemeClr val="tx1"/>
                </a:solidFill>
                <a:effectLst/>
                <a:latin typeface="+mn-lt"/>
                <a:ea typeface="+mn-ea"/>
                <a:cs typeface="+mn-cs"/>
                <a:hlinkClick r:id="rId9"/>
              </a:rPr>
              <a:t>(Object[])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From static factory methods on the stream classes, such as </a:t>
            </a:r>
            <a:r>
              <a:rPr lang="en-US" sz="1200" b="0" i="0" u="none" strike="noStrike" kern="1200" dirty="0" err="1" smtClean="0">
                <a:solidFill>
                  <a:schemeClr val="tx1"/>
                </a:solidFill>
                <a:effectLst/>
                <a:latin typeface="+mn-lt"/>
                <a:ea typeface="+mn-ea"/>
                <a:cs typeface="+mn-cs"/>
                <a:hlinkClick r:id="rId10"/>
              </a:rPr>
              <a:t>Stream.of</a:t>
            </a:r>
            <a:r>
              <a:rPr lang="en-US" sz="1200" b="0" i="0" u="none" strike="noStrike" kern="1200" dirty="0" smtClean="0">
                <a:solidFill>
                  <a:schemeClr val="tx1"/>
                </a:solidFill>
                <a:effectLst/>
                <a:latin typeface="+mn-lt"/>
                <a:ea typeface="+mn-ea"/>
                <a:cs typeface="+mn-cs"/>
                <a:hlinkClick r:id="rId10"/>
              </a:rPr>
              <a:t>(Object[])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1"/>
              </a:rPr>
              <a:t>IntStream.range</a:t>
            </a:r>
            <a:r>
              <a:rPr lang="en-US" sz="1200" b="0" i="0" u="none" strike="noStrike" kern="1200" dirty="0" smtClean="0">
                <a:solidFill>
                  <a:schemeClr val="tx1"/>
                </a:solidFill>
                <a:effectLst/>
                <a:latin typeface="+mn-lt"/>
                <a:ea typeface="+mn-ea"/>
                <a:cs typeface="+mn-cs"/>
                <a:hlinkClick r:id="rId11"/>
              </a:rPr>
              <a:t>(</a:t>
            </a:r>
            <a:r>
              <a:rPr lang="en-US" sz="1200" b="0" i="0" u="none" strike="noStrike" kern="1200" dirty="0" err="1" smtClean="0">
                <a:solidFill>
                  <a:schemeClr val="tx1"/>
                </a:solidFill>
                <a:effectLst/>
                <a:latin typeface="+mn-lt"/>
                <a:ea typeface="+mn-ea"/>
                <a:cs typeface="+mn-cs"/>
                <a:hlinkClick r:id="rId11"/>
              </a:rPr>
              <a:t>int</a:t>
            </a:r>
            <a:r>
              <a:rPr lang="en-US" sz="1200" b="0" i="0" u="none" strike="noStrike" kern="1200" dirty="0" smtClean="0">
                <a:solidFill>
                  <a:schemeClr val="tx1"/>
                </a:solidFill>
                <a:effectLst/>
                <a:latin typeface="+mn-lt"/>
                <a:ea typeface="+mn-ea"/>
                <a:cs typeface="+mn-cs"/>
                <a:hlinkClick r:id="rId11"/>
              </a:rPr>
              <a:t>, </a:t>
            </a:r>
            <a:r>
              <a:rPr lang="en-US" sz="1200" b="0" i="0" u="none" strike="noStrike" kern="1200" dirty="0" err="1" smtClean="0">
                <a:solidFill>
                  <a:schemeClr val="tx1"/>
                </a:solidFill>
                <a:effectLst/>
                <a:latin typeface="+mn-lt"/>
                <a:ea typeface="+mn-ea"/>
                <a:cs typeface="+mn-cs"/>
                <a:hlinkClick r:id="rId11"/>
              </a:rPr>
              <a:t>int</a:t>
            </a:r>
            <a:r>
              <a:rPr lang="en-US" sz="1200" b="0" i="0" u="none" strike="noStrike" kern="1200" dirty="0" smtClean="0">
                <a:solidFill>
                  <a:schemeClr val="tx1"/>
                </a:solidFill>
                <a:effectLst/>
                <a:latin typeface="+mn-lt"/>
                <a:ea typeface="+mn-ea"/>
                <a:cs typeface="+mn-cs"/>
                <a:hlinkClick r:id="rId11"/>
              </a:rPr>
              <a:t>)</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12"/>
              </a:rPr>
              <a:t>Stream.iterate</a:t>
            </a:r>
            <a:r>
              <a:rPr lang="en-US" sz="1200" b="0" i="0" u="none" strike="noStrike" kern="1200" dirty="0" smtClean="0">
                <a:solidFill>
                  <a:schemeClr val="tx1"/>
                </a:solidFill>
                <a:effectLst/>
                <a:latin typeface="+mn-lt"/>
                <a:ea typeface="+mn-ea"/>
                <a:cs typeface="+mn-cs"/>
                <a:hlinkClick r:id="rId12"/>
              </a:rPr>
              <a:t>(Object, </a:t>
            </a:r>
            <a:r>
              <a:rPr lang="en-US" sz="1200" b="0" i="0" u="none" strike="noStrike" kern="1200" dirty="0" err="1" smtClean="0">
                <a:solidFill>
                  <a:schemeClr val="tx1"/>
                </a:solidFill>
                <a:effectLst/>
                <a:latin typeface="+mn-lt"/>
                <a:ea typeface="+mn-ea"/>
                <a:cs typeface="+mn-cs"/>
                <a:hlinkClick r:id="rId12"/>
              </a:rPr>
              <a:t>UnaryOperator</a:t>
            </a:r>
            <a:r>
              <a:rPr lang="en-US" sz="1200" b="0" i="0" u="none" strike="noStrike" kern="1200" dirty="0" smtClean="0">
                <a:solidFill>
                  <a:schemeClr val="tx1"/>
                </a:solidFill>
                <a:effectLst/>
                <a:latin typeface="+mn-lt"/>
                <a:ea typeface="+mn-ea"/>
                <a:cs typeface="+mn-cs"/>
                <a:hlinkClick r:id="rId12"/>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lines of a file can be obtained from </a:t>
            </a:r>
            <a:r>
              <a:rPr lang="en-US" sz="1200" b="0" i="0" u="none" strike="noStrike" kern="1200" dirty="0" err="1" smtClean="0">
                <a:solidFill>
                  <a:schemeClr val="tx1"/>
                </a:solidFill>
                <a:effectLst/>
                <a:latin typeface="+mn-lt"/>
                <a:ea typeface="+mn-ea"/>
                <a:cs typeface="+mn-cs"/>
                <a:hlinkClick r:id="rId13"/>
              </a:rPr>
              <a:t>BufferedReader.lines</a:t>
            </a:r>
            <a:r>
              <a:rPr lang="en-US" sz="1200" b="0" i="0" u="none" strike="noStrike" kern="1200" dirty="0" smtClean="0">
                <a:solidFill>
                  <a:schemeClr val="tx1"/>
                </a:solidFill>
                <a:effectLst/>
                <a:latin typeface="+mn-lt"/>
                <a:ea typeface="+mn-ea"/>
                <a:cs typeface="+mn-cs"/>
                <a:hlinkClick r:id="rId13"/>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Streams of file paths can be obtained from methods in </a:t>
            </a:r>
            <a:r>
              <a:rPr lang="en-US" sz="1200" b="0" i="0" u="none" strike="noStrike" kern="1200" dirty="0" smtClean="0">
                <a:solidFill>
                  <a:schemeClr val="tx1"/>
                </a:solidFill>
                <a:effectLst/>
                <a:latin typeface="+mn-lt"/>
                <a:ea typeface="+mn-ea"/>
                <a:cs typeface="+mn-cs"/>
                <a:hlinkClick r:id="rId14" tooltip="class in java.nio.file"/>
              </a:rPr>
              <a:t>Files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Streams of random numbers can be obtained from </a:t>
            </a:r>
            <a:r>
              <a:rPr lang="en-US" sz="1200" b="0" i="0" u="none" strike="noStrike" kern="1200" dirty="0" err="1" smtClean="0">
                <a:solidFill>
                  <a:schemeClr val="tx1"/>
                </a:solidFill>
                <a:effectLst/>
                <a:latin typeface="+mn-lt"/>
                <a:ea typeface="+mn-ea"/>
                <a:cs typeface="+mn-cs"/>
                <a:hlinkClick r:id="rId15"/>
              </a:rPr>
              <a:t>Random.ints</a:t>
            </a:r>
            <a:r>
              <a:rPr lang="en-US" sz="1200" b="0" i="0" u="none" strike="noStrike" kern="1200" dirty="0" smtClean="0">
                <a:solidFill>
                  <a:schemeClr val="tx1"/>
                </a:solidFill>
                <a:effectLst/>
                <a:latin typeface="+mn-lt"/>
                <a:ea typeface="+mn-ea"/>
                <a:cs typeface="+mn-cs"/>
                <a:hlinkClick r:id="rId15"/>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Numerous other stream-bearing methods in the JDK, including </a:t>
            </a:r>
            <a:r>
              <a:rPr lang="en-US" sz="1200" b="0" i="0" u="none" strike="noStrike" kern="1200" dirty="0" err="1" smtClean="0">
                <a:solidFill>
                  <a:schemeClr val="tx1"/>
                </a:solidFill>
                <a:effectLst/>
                <a:latin typeface="+mn-lt"/>
                <a:ea typeface="+mn-ea"/>
                <a:cs typeface="+mn-cs"/>
                <a:hlinkClick r:id="rId16"/>
              </a:rPr>
              <a:t>BitSet.stream</a:t>
            </a:r>
            <a:r>
              <a:rPr lang="en-US" sz="1200" b="0" i="0" u="none" strike="noStrike" kern="1200" dirty="0" smtClean="0">
                <a:solidFill>
                  <a:schemeClr val="tx1"/>
                </a:solidFill>
                <a:effectLst/>
                <a:latin typeface="+mn-lt"/>
                <a:ea typeface="+mn-ea"/>
                <a:cs typeface="+mn-cs"/>
                <a:hlinkClick r:id="rId16"/>
              </a:rPr>
              <a: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7"/>
              </a:rPr>
              <a:t>Pattern.splitAsStream</a:t>
            </a:r>
            <a:r>
              <a:rPr lang="en-US" sz="1200" b="0" i="0" u="none" strike="noStrike" kern="1200" dirty="0" smtClean="0">
                <a:solidFill>
                  <a:schemeClr val="tx1"/>
                </a:solidFill>
                <a:effectLst/>
                <a:latin typeface="+mn-lt"/>
                <a:ea typeface="+mn-ea"/>
                <a:cs typeface="+mn-cs"/>
                <a:hlinkClick r:id="rId17"/>
              </a:rPr>
              <a:t>(</a:t>
            </a:r>
            <a:r>
              <a:rPr lang="en-US" sz="1200" b="0" i="0" u="none" strike="noStrike" kern="1200" dirty="0" err="1" smtClean="0">
                <a:solidFill>
                  <a:schemeClr val="tx1"/>
                </a:solidFill>
                <a:effectLst/>
                <a:latin typeface="+mn-lt"/>
                <a:ea typeface="+mn-ea"/>
                <a:cs typeface="+mn-cs"/>
                <a:hlinkClick r:id="rId17"/>
              </a:rPr>
              <a:t>java.lang.CharSequence</a:t>
            </a:r>
            <a:r>
              <a:rPr lang="en-US" sz="1200" b="0" i="0" u="none" strike="noStrike" kern="1200" dirty="0" smtClean="0">
                <a:solidFill>
                  <a:schemeClr val="tx1"/>
                </a:solidFill>
                <a:effectLst/>
                <a:latin typeface="+mn-lt"/>
                <a:ea typeface="+mn-ea"/>
                <a:cs typeface="+mn-cs"/>
                <a:hlinkClick r:id="rId17"/>
              </a:rPr>
              <a: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18"/>
              </a:rPr>
              <a:t>JarFile.stream</a:t>
            </a:r>
            <a:r>
              <a:rPr lang="en-US" sz="1200" b="0" i="0" u="none" strike="noStrike" kern="1200" dirty="0" smtClean="0">
                <a:solidFill>
                  <a:schemeClr val="tx1"/>
                </a:solidFill>
                <a:effectLst/>
                <a:latin typeface="+mn-lt"/>
                <a:ea typeface="+mn-ea"/>
                <a:cs typeface="+mn-cs"/>
                <a:hlinkClick r:id="rId18"/>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8</a:t>
            </a:fld>
            <a:endParaRPr lang="en-US"/>
          </a:p>
        </p:txBody>
      </p:sp>
    </p:spTree>
    <p:extLst>
      <p:ext uri="{BB962C8B-B14F-4D97-AF65-F5344CB8AC3E}">
        <p14:creationId xmlns:p14="http://schemas.microsoft.com/office/powerpoint/2010/main" val="1823183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Behavior parameterization lets you make your code more adaptive to changing requirements and saves on engineering efforts in the future.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Passing code is a way to give new behaviors as arguments to a method. But it’s verbose prior to Java 8. Anonymous classes helped a bit before Java 8 to get rid</a:t>
            </a:r>
          </a:p>
          <a:p>
            <a:r>
              <a:rPr lang="en-US" sz="1200" b="0" i="0" u="none" strike="noStrike" kern="1200" baseline="0" dirty="0" smtClean="0">
                <a:solidFill>
                  <a:schemeClr val="tx1"/>
                </a:solidFill>
                <a:latin typeface="+mn-lt"/>
                <a:ea typeface="+mn-ea"/>
                <a:cs typeface="+mn-cs"/>
              </a:rPr>
              <a:t>of the verbosity associated with declaring multiple concrete classes for an interface that are needed only once.</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9</a:t>
            </a:fld>
            <a:endParaRPr lang="en-US"/>
          </a:p>
        </p:txBody>
      </p:sp>
    </p:spTree>
    <p:extLst>
      <p:ext uri="{BB962C8B-B14F-4D97-AF65-F5344CB8AC3E}">
        <p14:creationId xmlns:p14="http://schemas.microsoft.com/office/powerpoint/2010/main" val="185277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10</a:t>
            </a:fld>
            <a:endParaRPr lang="en-US"/>
          </a:p>
        </p:txBody>
      </p:sp>
    </p:spTree>
    <p:extLst>
      <p:ext uri="{BB962C8B-B14F-4D97-AF65-F5344CB8AC3E}">
        <p14:creationId xmlns:p14="http://schemas.microsoft.com/office/powerpoint/2010/main" val="207438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White">
  <p:cSld name="Title White">
    <p:spTree>
      <p:nvGrpSpPr>
        <p:cNvPr id="1" name="Shape 19"/>
        <p:cNvGrpSpPr/>
        <p:nvPr/>
      </p:nvGrpSpPr>
      <p:grpSpPr>
        <a:xfrm>
          <a:off x="0" y="0"/>
          <a:ext cx="0" cy="0"/>
          <a:chOff x="0" y="0"/>
          <a:chExt cx="0" cy="0"/>
        </a:xfrm>
      </p:grpSpPr>
      <p:pic>
        <p:nvPicPr>
          <p:cNvPr id="20" name="Google Shape;20;p5" descr="G:\_55906_Brand_Integration\_PPT_Template\R5_20151208\Images\Title_Red_Gradient_Reversed.jpg"/>
          <p:cNvPicPr preferRelativeResize="0"/>
          <p:nvPr/>
        </p:nvPicPr>
        <p:blipFill rotWithShape="1">
          <a:blip r:embed="rId2">
            <a:alphaModFix/>
          </a:blip>
          <a:srcRect/>
          <a:stretch/>
        </p:blipFill>
        <p:spPr>
          <a:xfrm>
            <a:off x="0" y="4992688"/>
            <a:ext cx="12192000" cy="1865312"/>
          </a:xfrm>
          <a:prstGeom prst="rect">
            <a:avLst/>
          </a:prstGeom>
          <a:noFill/>
          <a:ln>
            <a:noFill/>
          </a:ln>
        </p:spPr>
      </p:pic>
      <p:sp>
        <p:nvSpPr>
          <p:cNvPr id="21" name="Google Shape;21;p5"/>
          <p:cNvSpPr txBox="1">
            <a:spLocks noGrp="1"/>
          </p:cNvSpPr>
          <p:nvPr>
            <p:ph type="body" idx="1"/>
          </p:nvPr>
        </p:nvSpPr>
        <p:spPr>
          <a:xfrm>
            <a:off x="411480" y="4143296"/>
            <a:ext cx="7452360" cy="523220"/>
          </a:xfrm>
          <a:prstGeom prst="rect">
            <a:avLst/>
          </a:prstGeom>
          <a:noFill/>
          <a:ln>
            <a:noFill/>
          </a:ln>
        </p:spPr>
        <p:txBody>
          <a:bodyPr spcFirstLastPara="1" wrap="square" lIns="0" tIns="0" rIns="0" bIns="0" anchor="b" anchorCtr="0">
            <a:spAutoFit/>
          </a:bodyPr>
          <a:lstStyle>
            <a:lvl1pPr marL="457200" lvl="0" indent="-228600" algn="l">
              <a:lnSpc>
                <a:spcPct val="85000"/>
              </a:lnSpc>
              <a:spcBef>
                <a:spcPts val="1200"/>
              </a:spcBef>
              <a:spcAft>
                <a:spcPts val="0"/>
              </a:spcAft>
              <a:buSzPts val="4000"/>
              <a:buNone/>
              <a:defRPr sz="40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5"/>
          <p:cNvSpPr txBox="1">
            <a:spLocks noGrp="1"/>
          </p:cNvSpPr>
          <p:nvPr>
            <p:ph type="body" idx="2"/>
          </p:nvPr>
        </p:nvSpPr>
        <p:spPr>
          <a:xfrm>
            <a:off x="411480" y="5628417"/>
            <a:ext cx="7452360" cy="276999"/>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SzPts val="2000"/>
              <a:buNone/>
              <a:defRPr sz="2000" b="0">
                <a:solidFill>
                  <a:srgbClr val="D8D8D8"/>
                </a:solidFil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5"/>
          <p:cNvSpPr txBox="1">
            <a:spLocks noGrp="1"/>
          </p:cNvSpPr>
          <p:nvPr>
            <p:ph type="subTitle" idx="3"/>
          </p:nvPr>
        </p:nvSpPr>
        <p:spPr>
          <a:xfrm>
            <a:off x="411480" y="5199599"/>
            <a:ext cx="7452360" cy="332399"/>
          </a:xfrm>
          <a:prstGeom prst="rect">
            <a:avLst/>
          </a:prstGeom>
          <a:noFill/>
          <a:ln>
            <a:noFill/>
          </a:ln>
        </p:spPr>
        <p:txBody>
          <a:bodyPr spcFirstLastPara="1" wrap="square" lIns="0" tIns="0" rIns="0" bIns="0" anchor="t" anchorCtr="0">
            <a:spAutoFit/>
          </a:bodyPr>
          <a:lstStyle>
            <a:lvl1pPr marR="0" lvl="0" algn="l">
              <a:lnSpc>
                <a:spcPct val="90000"/>
              </a:lnSpc>
              <a:spcBef>
                <a:spcPts val="0"/>
              </a:spcBef>
              <a:spcAft>
                <a:spcPts val="0"/>
              </a:spcAft>
              <a:buSzPts val="2400"/>
              <a:buNone/>
              <a:defRPr sz="2400" b="1">
                <a:solidFill>
                  <a:schemeClr val="lt1"/>
                </a:solidFill>
                <a:latin typeface="Arial"/>
                <a:ea typeface="Arial"/>
                <a:cs typeface="Arial"/>
                <a:sym typeface="Arial"/>
              </a:defRPr>
            </a:lvl1pPr>
            <a:lvl2pPr lvl="1" algn="ctr">
              <a:lnSpc>
                <a:spcPct val="90000"/>
              </a:lnSpc>
              <a:spcBef>
                <a:spcPts val="400"/>
              </a:spcBef>
              <a:spcAft>
                <a:spcPts val="0"/>
              </a:spcAft>
              <a:buSzPts val="2000"/>
              <a:buNone/>
              <a:defRPr>
                <a:solidFill>
                  <a:srgbClr val="888888"/>
                </a:solidFill>
              </a:defRPr>
            </a:lvl2pPr>
            <a:lvl3pPr lvl="2" algn="ctr">
              <a:lnSpc>
                <a:spcPct val="90000"/>
              </a:lnSpc>
              <a:spcBef>
                <a:spcPts val="400"/>
              </a:spcBef>
              <a:spcAft>
                <a:spcPts val="0"/>
              </a:spcAft>
              <a:buSzPts val="1600"/>
              <a:buNone/>
              <a:defRPr>
                <a:solidFill>
                  <a:srgbClr val="888888"/>
                </a:solidFill>
              </a:defRPr>
            </a:lvl3pPr>
            <a:lvl4pPr lvl="3" algn="ctr">
              <a:lnSpc>
                <a:spcPct val="90000"/>
              </a:lnSpc>
              <a:spcBef>
                <a:spcPts val="400"/>
              </a:spcBef>
              <a:spcAft>
                <a:spcPts val="0"/>
              </a:spcAft>
              <a:buSzPts val="1600"/>
              <a:buNone/>
              <a:defRPr>
                <a:solidFill>
                  <a:srgbClr val="888888"/>
                </a:solidFill>
              </a:defRPr>
            </a:lvl4pPr>
            <a:lvl5pPr lvl="4" algn="ctr">
              <a:lnSpc>
                <a:spcPct val="90000"/>
              </a:lnSpc>
              <a:spcBef>
                <a:spcPts val="4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5"/>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cs-CZ" sz="800" dirty="0">
                <a:solidFill>
                  <a:srgbClr val="F2F2F2"/>
                </a:solidFill>
                <a:latin typeface="Arial"/>
                <a:ea typeface="Arial"/>
                <a:cs typeface="Arial"/>
                <a:sym typeface="Arial"/>
              </a:rPr>
              <a:t>Broadcom Proprietary and Confidential.  Copyright © 2018 Broadcom.  All Rights Reserved. The term </a:t>
            </a:r>
            <a:r>
              <a:rPr lang="cs-CZ" sz="800" dirty="0" smtClean="0">
                <a:solidFill>
                  <a:srgbClr val="F2F2F2"/>
                </a:solidFill>
                <a:latin typeface="Arial"/>
                <a:ea typeface="Arial"/>
                <a:cs typeface="Arial"/>
                <a:sym typeface="Arial"/>
              </a:rPr>
              <a:t>Broadcom</a:t>
            </a:r>
            <a:r>
              <a:rPr lang="cs-CZ" sz="800" dirty="0">
                <a:solidFill>
                  <a:srgbClr val="F2F2F2"/>
                </a:solidFill>
                <a:latin typeface="Arial"/>
                <a:ea typeface="Arial"/>
                <a:cs typeface="Arial"/>
                <a:sym typeface="Arial"/>
              </a:rPr>
              <a:t>” refers to Broadcom Inc. and/or its subsidiaries.</a:t>
            </a:r>
            <a:endParaRPr dirty="0"/>
          </a:p>
        </p:txBody>
      </p:sp>
      <p:sp>
        <p:nvSpPr>
          <p:cNvPr id="25" name="Google Shape;25;p5"/>
          <p:cNvSpPr/>
          <p:nvPr/>
        </p:nvSpPr>
        <p:spPr>
          <a:xfrm>
            <a:off x="1" y="0"/>
            <a:ext cx="12191999" cy="5399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pic>
        <p:nvPicPr>
          <p:cNvPr id="26" name="Google Shape;26;p5" descr="G:\_55906_Brand_Integration\55998_Logo_Update-Refinement\_Final\01_Red-Black\PNG\Broadcom_Ltd_Logo_Red-Black_no-tag.png"/>
          <p:cNvPicPr preferRelativeResize="0"/>
          <p:nvPr/>
        </p:nvPicPr>
        <p:blipFill rotWithShape="1">
          <a:blip r:embed="rId3">
            <a:alphaModFix/>
          </a:blip>
          <a:srcRect/>
          <a:stretch/>
        </p:blipFill>
        <p:spPr>
          <a:xfrm>
            <a:off x="8534400" y="457200"/>
            <a:ext cx="3200400" cy="436352"/>
          </a:xfrm>
          <a:prstGeom prst="rect">
            <a:avLst/>
          </a:prstGeom>
          <a:noFill/>
          <a:ln>
            <a:noFill/>
          </a:ln>
        </p:spPr>
      </p:pic>
      <p:grpSp>
        <p:nvGrpSpPr>
          <p:cNvPr id="27" name="Google Shape;27;p5"/>
          <p:cNvGrpSpPr/>
          <p:nvPr/>
        </p:nvGrpSpPr>
        <p:grpSpPr>
          <a:xfrm>
            <a:off x="0" y="5010150"/>
            <a:ext cx="12192000" cy="0"/>
            <a:chOff x="0" y="5010150"/>
            <a:chExt cx="12192000" cy="0"/>
          </a:xfrm>
        </p:grpSpPr>
        <p:cxnSp>
          <p:nvCxnSpPr>
            <p:cNvPr id="28" name="Google Shape;28;p5"/>
            <p:cNvCxnSpPr/>
            <p:nvPr/>
          </p:nvCxnSpPr>
          <p:spPr>
            <a:xfrm>
              <a:off x="0" y="5010150"/>
              <a:ext cx="12188952" cy="0"/>
            </a:xfrm>
            <a:prstGeom prst="straightConnector1">
              <a:avLst/>
            </a:prstGeom>
            <a:noFill/>
            <a:ln w="76200" cap="flat" cmpd="sng">
              <a:solidFill>
                <a:schemeClr val="accent5"/>
              </a:solidFill>
              <a:prstDash val="solid"/>
              <a:round/>
              <a:headEnd type="none" w="sm" len="sm"/>
              <a:tailEnd type="none" w="sm" len="sm"/>
            </a:ln>
          </p:spPr>
        </p:cxnSp>
        <p:cxnSp>
          <p:nvCxnSpPr>
            <p:cNvPr id="29" name="Google Shape;29;p5"/>
            <p:cNvCxnSpPr/>
            <p:nvPr/>
          </p:nvCxnSpPr>
          <p:spPr>
            <a:xfrm>
              <a:off x="9083040" y="5010150"/>
              <a:ext cx="3108960" cy="0"/>
            </a:xfrm>
            <a:prstGeom prst="straightConnector1">
              <a:avLst/>
            </a:prstGeom>
            <a:noFill/>
            <a:ln w="76200" cap="flat" cmpd="sng">
              <a:solidFill>
                <a:srgbClr val="707275"/>
              </a:solidFill>
              <a:prstDash val="solid"/>
              <a:round/>
              <a:headEnd type="none" w="sm" len="sm"/>
              <a:tailEnd type="none" w="sm" len="sm"/>
            </a:ln>
          </p:spPr>
        </p:cxnSp>
      </p:grpSp>
      <p:pic>
        <p:nvPicPr>
          <p:cNvPr id="30" name="Google Shape;30;p5" descr="G:\_55906_Brand_Integration\_PPT_Template\R5_20151208\Images\Title_Red_Gradient_Reversed.jpg"/>
          <p:cNvPicPr preferRelativeResize="0"/>
          <p:nvPr/>
        </p:nvPicPr>
        <p:blipFill rotWithShape="1">
          <a:blip r:embed="rId2">
            <a:alphaModFix/>
          </a:blip>
          <a:srcRect/>
          <a:stretch/>
        </p:blipFill>
        <p:spPr>
          <a:xfrm>
            <a:off x="0" y="4992688"/>
            <a:ext cx="12192000" cy="1865312"/>
          </a:xfrm>
          <a:prstGeom prst="rect">
            <a:avLst/>
          </a:prstGeom>
          <a:noFill/>
          <a:ln>
            <a:noFill/>
          </a:ln>
        </p:spPr>
      </p:pic>
      <p:sp>
        <p:nvSpPr>
          <p:cNvPr id="31" name="Google Shape;31;p5"/>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cs-CZ" sz="800" dirty="0">
                <a:solidFill>
                  <a:srgbClr val="F2F2F2"/>
                </a:solidFill>
                <a:latin typeface="Arial"/>
                <a:ea typeface="Arial"/>
                <a:cs typeface="Arial"/>
                <a:sym typeface="Arial"/>
              </a:rPr>
              <a:t>Broadcom Proprietary and Confidential.  Copyright © 2019 Broadcom.  All Rights Reserved. The term </a:t>
            </a:r>
            <a:r>
              <a:rPr lang="cs-CZ" sz="800" dirty="0" smtClean="0">
                <a:solidFill>
                  <a:srgbClr val="F2F2F2"/>
                </a:solidFill>
                <a:latin typeface="Arial"/>
                <a:ea typeface="Arial"/>
                <a:cs typeface="Arial"/>
                <a:sym typeface="Arial"/>
              </a:rPr>
              <a:t>Broadcom</a:t>
            </a:r>
            <a:r>
              <a:rPr lang="cs-CZ" sz="800" dirty="0">
                <a:solidFill>
                  <a:srgbClr val="F2F2F2"/>
                </a:solidFill>
                <a:latin typeface="Arial"/>
                <a:ea typeface="Arial"/>
                <a:cs typeface="Arial"/>
                <a:sym typeface="Arial"/>
              </a:rPr>
              <a:t>” refers to Broadcom Inc. and/or its subsidiaries.</a:t>
            </a:r>
            <a:endParaRPr dirty="0"/>
          </a:p>
        </p:txBody>
      </p:sp>
      <p:sp>
        <p:nvSpPr>
          <p:cNvPr id="32" name="Google Shape;32;p5"/>
          <p:cNvSpPr/>
          <p:nvPr/>
        </p:nvSpPr>
        <p:spPr>
          <a:xfrm>
            <a:off x="1" y="0"/>
            <a:ext cx="12191999" cy="5399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pic>
        <p:nvPicPr>
          <p:cNvPr id="33" name="Google Shape;33;p5" descr="G:\_55906_Brand_Integration\55998_Logo_Update-Refinement\_Final\01_Red-Black\PNG\Broadcom_Ltd_Logo_Red-Black_no-tag.png"/>
          <p:cNvPicPr preferRelativeResize="0"/>
          <p:nvPr/>
        </p:nvPicPr>
        <p:blipFill rotWithShape="1">
          <a:blip r:embed="rId3">
            <a:alphaModFix/>
          </a:blip>
          <a:srcRect/>
          <a:stretch/>
        </p:blipFill>
        <p:spPr>
          <a:xfrm>
            <a:off x="8534400" y="457200"/>
            <a:ext cx="3200400" cy="436352"/>
          </a:xfrm>
          <a:prstGeom prst="rect">
            <a:avLst/>
          </a:prstGeom>
          <a:noFill/>
          <a:ln>
            <a:noFill/>
          </a:ln>
        </p:spPr>
      </p:pic>
      <p:grpSp>
        <p:nvGrpSpPr>
          <p:cNvPr id="34" name="Google Shape;34;p5"/>
          <p:cNvGrpSpPr/>
          <p:nvPr/>
        </p:nvGrpSpPr>
        <p:grpSpPr>
          <a:xfrm>
            <a:off x="0" y="5010150"/>
            <a:ext cx="12192000" cy="0"/>
            <a:chOff x="0" y="5010150"/>
            <a:chExt cx="12192000" cy="0"/>
          </a:xfrm>
        </p:grpSpPr>
        <p:cxnSp>
          <p:nvCxnSpPr>
            <p:cNvPr id="35" name="Google Shape;35;p5"/>
            <p:cNvCxnSpPr/>
            <p:nvPr/>
          </p:nvCxnSpPr>
          <p:spPr>
            <a:xfrm>
              <a:off x="0" y="5010150"/>
              <a:ext cx="12188952" cy="0"/>
            </a:xfrm>
            <a:prstGeom prst="straightConnector1">
              <a:avLst/>
            </a:prstGeom>
            <a:noFill/>
            <a:ln w="76200" cap="flat" cmpd="sng">
              <a:solidFill>
                <a:schemeClr val="accent5"/>
              </a:solidFill>
              <a:prstDash val="solid"/>
              <a:round/>
              <a:headEnd type="none" w="sm" len="sm"/>
              <a:tailEnd type="none" w="sm" len="sm"/>
            </a:ln>
          </p:spPr>
        </p:cxnSp>
        <p:cxnSp>
          <p:nvCxnSpPr>
            <p:cNvPr id="36" name="Google Shape;36;p5"/>
            <p:cNvCxnSpPr/>
            <p:nvPr/>
          </p:nvCxnSpPr>
          <p:spPr>
            <a:xfrm>
              <a:off x="9083040" y="5010150"/>
              <a:ext cx="3108960" cy="0"/>
            </a:xfrm>
            <a:prstGeom prst="straightConnector1">
              <a:avLst/>
            </a:prstGeom>
            <a:noFill/>
            <a:ln w="76200" cap="flat" cmpd="sng">
              <a:solidFill>
                <a:srgbClr val="707275"/>
              </a:solidFill>
              <a:prstDash val="solid"/>
              <a:round/>
              <a:headEnd type="none" w="sm" len="sm"/>
              <a:tailEnd type="none" w="sm" len="sm"/>
            </a:ln>
          </p:spPr>
        </p:cxnSp>
      </p:grpSp>
    </p:spTree>
    <p:extLst>
      <p:ext uri="{BB962C8B-B14F-4D97-AF65-F5344CB8AC3E}">
        <p14:creationId xmlns:p14="http://schemas.microsoft.com/office/powerpoint/2010/main" val="71549437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Red ">
    <p:spTree>
      <p:nvGrpSpPr>
        <p:cNvPr id="1" name=""/>
        <p:cNvGrpSpPr/>
        <p:nvPr/>
      </p:nvGrpSpPr>
      <p:grpSpPr>
        <a:xfrm>
          <a:off x="0" y="0"/>
          <a:ext cx="0" cy="0"/>
          <a:chOff x="0" y="0"/>
          <a:chExt cx="0" cy="0"/>
        </a:xfrm>
      </p:grpSpPr>
      <p:pic>
        <p:nvPicPr>
          <p:cNvPr id="3075" name="Picture 3" descr="G:\_55906_Brand_Integration\_PPT_Template\R4_20151119\Images\Title_Circuitry_Red.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gray">
          <a:xfrm>
            <a:off x="0" y="0"/>
            <a:ext cx="12192000" cy="4992688"/>
          </a:xfrm>
          <a:prstGeom prst="rect">
            <a:avLst/>
          </a:prstGeom>
          <a:noFill/>
          <a:extLst>
            <a:ext uri="{909E8E84-426E-40DD-AFC4-6F175D3DCCD1}">
              <a14:hiddenFill xmlns:a14="http://schemas.microsoft.com/office/drawing/2010/main">
                <a:solidFill>
                  <a:srgbClr val="FFFFFF"/>
                </a:solidFill>
              </a14:hiddenFill>
            </a:ext>
          </a:extLst>
        </p:spPr>
      </p:pic>
      <p:sp>
        <p:nvSpPr>
          <p:cNvPr id="2" name="White block"/>
          <p:cNvSpPr/>
          <p:nvPr/>
        </p:nvSpPr>
        <p:spPr bwMode="white">
          <a:xfrm>
            <a:off x="0" y="5010150"/>
            <a:ext cx="12192000" cy="1847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0" name="Text Placeholder 16"/>
          <p:cNvSpPr>
            <a:spLocks noGrp="1"/>
          </p:cNvSpPr>
          <p:nvPr>
            <p:ph type="body" sz="quarter" idx="12" hasCustomPrompt="1"/>
          </p:nvPr>
        </p:nvSpPr>
        <p:spPr bwMode="white">
          <a:xfrm>
            <a:off x="411480" y="4143296"/>
            <a:ext cx="7452360" cy="523220"/>
          </a:xfrm>
          <a:effectLst/>
        </p:spPr>
        <p:txBody>
          <a:bodyPr vert="horz" wrap="square" lIns="0" tIns="0" rIns="0" bIns="0" rtlCol="0" anchor="b">
            <a:spAutoFit/>
          </a:bodyPr>
          <a:lstStyle>
            <a:lvl1pPr marL="0" indent="0">
              <a:lnSpc>
                <a:spcPct val="85000"/>
              </a:lnSpc>
              <a:buNone/>
              <a:defRPr lang="en-US" sz="4000" b="1" cap="none" baseline="0" dirty="0" smtClean="0">
                <a:solidFill>
                  <a:schemeClr val="bg1"/>
                </a:solidFill>
                <a:effectLst/>
                <a:latin typeface="+mj-lt"/>
              </a:defRPr>
            </a:lvl1pPr>
          </a:lstStyle>
          <a:p>
            <a:pPr marL="0" lvl="0" indent="0"/>
            <a:r>
              <a:rPr lang="en-US" dirty="0"/>
              <a:t>Presentation Title</a:t>
            </a:r>
          </a:p>
        </p:txBody>
      </p:sp>
      <p:sp>
        <p:nvSpPr>
          <p:cNvPr id="12" name="Text Placeholder 3"/>
          <p:cNvSpPr>
            <a:spLocks noGrp="1"/>
          </p:cNvSpPr>
          <p:nvPr>
            <p:ph type="body" sz="quarter" idx="13"/>
          </p:nvPr>
        </p:nvSpPr>
        <p:spPr>
          <a:xfrm>
            <a:off x="411480" y="5628417"/>
            <a:ext cx="7452360" cy="276999"/>
          </a:xfrm>
        </p:spPr>
        <p:txBody>
          <a:bodyPr/>
          <a:lstStyle>
            <a:lvl1pPr marL="0" indent="0">
              <a:spcBef>
                <a:spcPts val="0"/>
              </a:spcBef>
              <a:buNone/>
              <a:defRPr sz="2000" b="0"/>
            </a:lvl1pPr>
          </a:lstStyle>
          <a:p>
            <a:pPr lvl="0"/>
            <a:r>
              <a:rPr lang="en-US"/>
              <a:t>Click to edit Master text styles</a:t>
            </a:r>
          </a:p>
        </p:txBody>
      </p:sp>
      <p:sp>
        <p:nvSpPr>
          <p:cNvPr id="11" name="Subtitle 2"/>
          <p:cNvSpPr>
            <a:spLocks noGrp="1"/>
          </p:cNvSpPr>
          <p:nvPr>
            <p:ph type="subTitle" idx="1" hasCustomPrompt="1"/>
          </p:nvPr>
        </p:nvSpPr>
        <p:spPr>
          <a:xfrm>
            <a:off x="411480" y="5199599"/>
            <a:ext cx="7452360" cy="332399"/>
          </a:xfrm>
        </p:spPr>
        <p:txBody>
          <a:bodyPr lIns="0" tIns="0" rIns="0" bIns="0"/>
          <a:lstStyle>
            <a:lvl1pPr marL="0" marR="0" indent="0" algn="l">
              <a:spcBef>
                <a:spcPts val="0"/>
              </a:spcBef>
              <a:spcAft>
                <a:spcPts val="0"/>
              </a:spcAft>
              <a:buNone/>
              <a:defRPr sz="2400" b="1">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a:t>
            </a:r>
          </a:p>
        </p:txBody>
      </p:sp>
      <p:sp>
        <p:nvSpPr>
          <p:cNvPr id="17" name="Copyright"/>
          <p:cNvSpPr txBox="1">
            <a:spLocks/>
          </p:cNvSpPr>
          <p:nvPr/>
        </p:nvSpPr>
        <p:spPr>
          <a:xfrm>
            <a:off x="411480" y="6629400"/>
            <a:ext cx="6665286" cy="123111"/>
          </a:xfrm>
          <a:prstGeom prst="rect">
            <a:avLst/>
          </a:prstGeom>
          <a:noFill/>
        </p:spPr>
        <p:txBody>
          <a:bodyPr wrap="none" lIns="0" tIns="0" rIns="0" bIns="0" rtlCol="0" anchor="t">
            <a:spAutoFit/>
          </a:bodyPr>
          <a:lstStyle/>
          <a:p>
            <a:r>
              <a:rPr lang="en-US" sz="800" dirty="0">
                <a:solidFill>
                  <a:srgbClr val="4D4D4F"/>
                </a:solidFill>
              </a:rPr>
              <a:t>Broadcom Proprietary and Confidential.  Copyright © 2018 Broadcom.  All Rights Reserved. The term </a:t>
            </a:r>
            <a:r>
              <a:rPr lang="en-US" sz="800" dirty="0" smtClean="0">
                <a:solidFill>
                  <a:srgbClr val="4D4D4F"/>
                </a:solidFill>
              </a:rPr>
              <a:t>Broadcom </a:t>
            </a:r>
            <a:r>
              <a:rPr lang="en-US" sz="800" dirty="0">
                <a:solidFill>
                  <a:srgbClr val="4D4D4F"/>
                </a:solidFill>
              </a:rPr>
              <a:t>refers to Broadcom Inc. and/or its subsidiaries.</a:t>
            </a:r>
          </a:p>
        </p:txBody>
      </p:sp>
      <p:pic>
        <p:nvPicPr>
          <p:cNvPr id="21" name="BRCM Logo"/>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163051" y="5557209"/>
            <a:ext cx="2676524" cy="362717"/>
          </a:xfrm>
          <a:prstGeom prst="rect">
            <a:avLst/>
          </a:prstGeom>
        </p:spPr>
      </p:pic>
      <p:grpSp>
        <p:nvGrpSpPr>
          <p:cNvPr id="22" name="Two-tone Gray"/>
          <p:cNvGrpSpPr/>
          <p:nvPr/>
        </p:nvGrpSpPr>
        <p:grpSpPr bwMode="ltGray">
          <a:xfrm>
            <a:off x="0" y="5010150"/>
            <a:ext cx="12192000" cy="0"/>
            <a:chOff x="0" y="5010150"/>
            <a:chExt cx="12192000" cy="0"/>
          </a:xfrm>
        </p:grpSpPr>
        <p:cxnSp>
          <p:nvCxnSpPr>
            <p:cNvPr id="23" name="Straight Connector 22"/>
            <p:cNvCxnSpPr/>
            <p:nvPr/>
          </p:nvCxnSpPr>
          <p:spPr bwMode="ltGray">
            <a:xfrm>
              <a:off x="0" y="5010150"/>
              <a:ext cx="12188952"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ltGray">
            <a:xfrm>
              <a:off x="9622631" y="5010150"/>
              <a:ext cx="2569369"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3" descr="G:\_55906_Brand_Integration\_PPT_Template\R4_20151119\Images\Title_Circuitry_Red.jpg">
            <a:extLst>
              <a:ext uri="{FF2B5EF4-FFF2-40B4-BE49-F238E27FC236}">
                <a16:creationId xmlns:a16="http://schemas.microsoft.com/office/drawing/2014/main" id="{0C96AB02-95EF-4EE4-88ED-D66F1C666B0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gray">
          <a:xfrm>
            <a:off x="0" y="0"/>
            <a:ext cx="12192000" cy="4992688"/>
          </a:xfrm>
          <a:prstGeom prst="rect">
            <a:avLst/>
          </a:prstGeom>
          <a:noFill/>
          <a:extLst>
            <a:ext uri="{909E8E84-426E-40DD-AFC4-6F175D3DCCD1}">
              <a14:hiddenFill xmlns:a14="http://schemas.microsoft.com/office/drawing/2010/main">
                <a:solidFill>
                  <a:srgbClr val="FFFFFF"/>
                </a:solidFill>
              </a14:hiddenFill>
            </a:ext>
          </a:extLst>
        </p:spPr>
      </p:pic>
      <p:sp>
        <p:nvSpPr>
          <p:cNvPr id="14" name="White block">
            <a:extLst>
              <a:ext uri="{FF2B5EF4-FFF2-40B4-BE49-F238E27FC236}">
                <a16:creationId xmlns:a16="http://schemas.microsoft.com/office/drawing/2014/main" id="{577DA118-FDA9-4DE2-BD95-A53BF7A5BD7E}"/>
              </a:ext>
            </a:extLst>
          </p:cNvPr>
          <p:cNvSpPr/>
          <p:nvPr/>
        </p:nvSpPr>
        <p:spPr bwMode="white">
          <a:xfrm>
            <a:off x="0" y="5010150"/>
            <a:ext cx="12192000" cy="1847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5" name="Copyright">
            <a:extLst>
              <a:ext uri="{FF2B5EF4-FFF2-40B4-BE49-F238E27FC236}">
                <a16:creationId xmlns:a16="http://schemas.microsoft.com/office/drawing/2014/main" id="{72D00F27-EB0D-4B38-91BB-231ACCBEBE4D}"/>
              </a:ext>
            </a:extLst>
          </p:cNvPr>
          <p:cNvSpPr txBox="1">
            <a:spLocks/>
          </p:cNvSpPr>
          <p:nvPr/>
        </p:nvSpPr>
        <p:spPr>
          <a:xfrm>
            <a:off x="411480" y="6629400"/>
            <a:ext cx="6665286" cy="123111"/>
          </a:xfrm>
          <a:prstGeom prst="rect">
            <a:avLst/>
          </a:prstGeom>
          <a:noFill/>
        </p:spPr>
        <p:txBody>
          <a:bodyPr wrap="none" lIns="0" tIns="0" rIns="0" bIns="0" rtlCol="0" anchor="t">
            <a:spAutoFit/>
          </a:bodyPr>
          <a:lstStyle/>
          <a:p>
            <a:r>
              <a:rPr lang="en-US" sz="800" dirty="0">
                <a:solidFill>
                  <a:srgbClr val="4D4D4F"/>
                </a:solidFill>
              </a:rPr>
              <a:t>Broadcom Proprietary and Confidential.  Copyright © 2018 Broadcom.  All Rights Reserved. The term </a:t>
            </a:r>
            <a:r>
              <a:rPr lang="en-US" sz="800" dirty="0" smtClean="0">
                <a:solidFill>
                  <a:srgbClr val="4D4D4F"/>
                </a:solidFill>
              </a:rPr>
              <a:t>Broadcom </a:t>
            </a:r>
            <a:r>
              <a:rPr lang="en-US" sz="800" dirty="0">
                <a:solidFill>
                  <a:srgbClr val="4D4D4F"/>
                </a:solidFill>
              </a:rPr>
              <a:t>refers to Broadcom Inc. and/or its subsidiaries.</a:t>
            </a:r>
          </a:p>
        </p:txBody>
      </p:sp>
      <p:pic>
        <p:nvPicPr>
          <p:cNvPr id="16" name="BRCM Logo">
            <a:extLst>
              <a:ext uri="{FF2B5EF4-FFF2-40B4-BE49-F238E27FC236}">
                <a16:creationId xmlns:a16="http://schemas.microsoft.com/office/drawing/2014/main" id="{F9822C8A-7620-4825-9015-27ACDEFF05B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163051" y="5557209"/>
            <a:ext cx="2676524" cy="362717"/>
          </a:xfrm>
          <a:prstGeom prst="rect">
            <a:avLst/>
          </a:prstGeom>
        </p:spPr>
      </p:pic>
      <p:grpSp>
        <p:nvGrpSpPr>
          <p:cNvPr id="18" name="Two-tone Gray">
            <a:extLst>
              <a:ext uri="{FF2B5EF4-FFF2-40B4-BE49-F238E27FC236}">
                <a16:creationId xmlns:a16="http://schemas.microsoft.com/office/drawing/2014/main" id="{A409DCE1-3310-4BC7-80C2-566C602B7CA4}"/>
              </a:ext>
            </a:extLst>
          </p:cNvPr>
          <p:cNvGrpSpPr/>
          <p:nvPr/>
        </p:nvGrpSpPr>
        <p:grpSpPr bwMode="ltGray">
          <a:xfrm>
            <a:off x="0" y="5010150"/>
            <a:ext cx="12192000" cy="0"/>
            <a:chOff x="0" y="5010150"/>
            <a:chExt cx="12192000" cy="0"/>
          </a:xfrm>
        </p:grpSpPr>
        <p:cxnSp>
          <p:nvCxnSpPr>
            <p:cNvPr id="19" name="Straight Connector 18">
              <a:extLst>
                <a:ext uri="{FF2B5EF4-FFF2-40B4-BE49-F238E27FC236}">
                  <a16:creationId xmlns:a16="http://schemas.microsoft.com/office/drawing/2014/main" id="{751FD985-534D-482F-828F-47DA6D68D9DC}"/>
                </a:ext>
              </a:extLst>
            </p:cNvPr>
            <p:cNvCxnSpPr/>
            <p:nvPr userDrawn="1"/>
          </p:nvCxnSpPr>
          <p:spPr bwMode="ltGray">
            <a:xfrm>
              <a:off x="0" y="5010150"/>
              <a:ext cx="12188952"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1CED58-3DAB-43D0-92A2-448863AFB08E}"/>
                </a:ext>
              </a:extLst>
            </p:cNvPr>
            <p:cNvCxnSpPr/>
            <p:nvPr userDrawn="1"/>
          </p:nvCxnSpPr>
          <p:spPr bwMode="ltGray">
            <a:xfrm>
              <a:off x="9622631" y="5010150"/>
              <a:ext cx="2569369"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7570023"/>
      </p:ext>
    </p:extLst>
  </p:cSld>
  <p:clrMapOvr>
    <a:masterClrMapping/>
  </p:clrMapOvr>
  <p:transition spd="med">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4/23/2021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ts@seznam.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ithub.com/azatsatklichov/java-in-deep" TargetMode="External"/><Relationship Id="rId4" Type="http://schemas.openxmlformats.org/officeDocument/2006/relationships/hyperlink" Target="http://sahet.net/htm/java.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kyong.com/tutorials/java-8-tutorial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www.manning.com/books/modern-java-in-action" TargetMode="External"/><Relationship Id="rId5" Type="http://schemas.openxmlformats.org/officeDocument/2006/relationships/hyperlink" Target="https://github.com/jbloch/effective-java-3e-source-code" TargetMode="Externa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cs.oracle.com/en/java/javase/14/docs/api/java.base/java/util/stream/Stream.html#iterate(T,java.util.function.UnaryOperator)" TargetMode="External"/><Relationship Id="rId13" Type="http://schemas.openxmlformats.org/officeDocument/2006/relationships/hyperlink" Target="https://docs.oracle.com/en/java/javase/14/docs/api/java.base/java/util/regex/Pattern.html#splitAsStream(java.lang.CharSequence)" TargetMode="External"/><Relationship Id="rId3" Type="http://schemas.openxmlformats.org/officeDocument/2006/relationships/hyperlink" Target="https://docs.oracle.com/en/java/javase/14/docs/api/java.base/java/util/Iterator.html" TargetMode="External"/><Relationship Id="rId7" Type="http://schemas.openxmlformats.org/officeDocument/2006/relationships/hyperlink" Target="https://docs.oracle.com/en/java/javase/14/docs/api/java.base/java/util/stream/IntStream.html#range(int,int)" TargetMode="External"/><Relationship Id="rId12" Type="http://schemas.openxmlformats.org/officeDocument/2006/relationships/hyperlink" Target="https://docs.oracle.com/en/java/javase/14/docs/api/java.base/java/util/BitSet.html#strea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oracle.com/en/java/javase/14/docs/api/java.base/java/util/stream/Stream.html#of(T...)" TargetMode="External"/><Relationship Id="rId11" Type="http://schemas.openxmlformats.org/officeDocument/2006/relationships/hyperlink" Target="https://docs.oracle.com/en/java/javase/14/docs/api/java.base/java/util/Random.html#ints()" TargetMode="External"/><Relationship Id="rId5" Type="http://schemas.openxmlformats.org/officeDocument/2006/relationships/hyperlink" Target="https://docs.oracle.com/en/java/javase/14/docs/api/java.base/java/util/Arrays.html#stream(T%5B%5D)" TargetMode="External"/><Relationship Id="rId10" Type="http://schemas.openxmlformats.org/officeDocument/2006/relationships/hyperlink" Target="https://docs.oracle.com/en/java/javase/14/docs/api/java.base/java/nio/file/Files.html" TargetMode="External"/><Relationship Id="rId4" Type="http://schemas.openxmlformats.org/officeDocument/2006/relationships/hyperlink" Target="https://docs.oracle.com/en/java/javase/14/docs/api/java.base/java/util/Collection.html" TargetMode="External"/><Relationship Id="rId9" Type="http://schemas.openxmlformats.org/officeDocument/2006/relationships/hyperlink" Target="https://docs.oracle.com/en/java/javase/14/docs/api/java.base/java/io/BufferedReader.html#lines()" TargetMode="External"/><Relationship Id="rId14" Type="http://schemas.openxmlformats.org/officeDocument/2006/relationships/hyperlink" Target="https://docs.oracle.com/en/java/javase/14/docs/api/java.base/java/util/jar/JarFile.html#strea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Google Shape;126;p1"/>
          <p:cNvSpPr txBox="1">
            <a:spLocks/>
          </p:cNvSpPr>
          <p:nvPr/>
        </p:nvSpPr>
        <p:spPr>
          <a:xfrm>
            <a:off x="284276" y="1102863"/>
            <a:ext cx="10617764" cy="2991588"/>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ts val="0"/>
              </a:spcBef>
            </a:pPr>
            <a:r>
              <a:rPr lang="en-US" sz="8000" b="1" dirty="0">
                <a:solidFill>
                  <a:srgbClr val="00B050"/>
                </a:solidFill>
              </a:rPr>
              <a:t>Effective Java Lambdas and Streams</a:t>
            </a:r>
          </a:p>
          <a:p>
            <a:pPr lvl="0">
              <a:spcBef>
                <a:spcPts val="0"/>
              </a:spcBef>
            </a:pPr>
            <a:r>
              <a:rPr lang="en-US" sz="2800" dirty="0">
                <a:solidFill>
                  <a:srgbClr val="00B050"/>
                </a:solidFill>
              </a:rPr>
              <a:t>Using Joshua Bloch’s Effective Java Book Third Edition </a:t>
            </a:r>
            <a:endParaRPr lang="en-US" sz="2800" dirty="0" smtClean="0">
              <a:solidFill>
                <a:srgbClr val="00B050"/>
              </a:solidFill>
            </a:endParaRPr>
          </a:p>
          <a:p>
            <a:pPr lvl="0">
              <a:spcBef>
                <a:spcPts val="0"/>
              </a:spcBef>
            </a:pPr>
            <a:r>
              <a:rPr lang="en-US" sz="2800" dirty="0" smtClean="0">
                <a:solidFill>
                  <a:srgbClr val="00B050"/>
                </a:solidFill>
              </a:rPr>
              <a:t>and  Modern </a:t>
            </a:r>
            <a:r>
              <a:rPr lang="en-US" sz="2800" dirty="0">
                <a:solidFill>
                  <a:srgbClr val="00B050"/>
                </a:solidFill>
              </a:rPr>
              <a:t>Java in Action Book</a:t>
            </a:r>
          </a:p>
        </p:txBody>
      </p:sp>
      <p:sp>
        <p:nvSpPr>
          <p:cNvPr id="24" name="Google Shape;128;p1"/>
          <p:cNvSpPr txBox="1">
            <a:spLocks noGrp="1"/>
          </p:cNvSpPr>
          <p:nvPr>
            <p:ph type="subTitle" idx="4294967295"/>
          </p:nvPr>
        </p:nvSpPr>
        <p:spPr>
          <a:xfrm>
            <a:off x="385876" y="5332120"/>
            <a:ext cx="7452360" cy="138499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3"/>
              </a:rPr>
              <a:t>azats@seznam.cz</a:t>
            </a:r>
            <a:r>
              <a:rPr lang="en-US" sz="1800" dirty="0" smtClean="0"/>
              <a:t>,</a:t>
            </a:r>
          </a:p>
          <a:p>
            <a:pPr marL="0" lvl="0" indent="0">
              <a:spcBef>
                <a:spcPts val="0"/>
              </a:spcBef>
              <a:buSzPts val="2400"/>
              <a:buNone/>
            </a:pPr>
            <a:r>
              <a:rPr lang="en-US" sz="1800" dirty="0" smtClean="0">
                <a:hlinkClick r:id="rId4"/>
              </a:rPr>
              <a:t>http</a:t>
            </a:r>
            <a:r>
              <a:rPr lang="en-US" sz="1800" dirty="0">
                <a:hlinkClick r:id="rId4"/>
              </a:rPr>
              <a:t>://</a:t>
            </a:r>
            <a:r>
              <a:rPr lang="en-US" sz="1800" dirty="0" smtClean="0">
                <a:hlinkClick r:id="rId4"/>
              </a:rPr>
              <a:t>sahet.net/htm/java.html</a:t>
            </a:r>
            <a:r>
              <a:rPr lang="en-US" sz="1800" dirty="0" smtClean="0"/>
              <a:t>,</a:t>
            </a:r>
          </a:p>
          <a:p>
            <a:pPr marL="0" lvl="0" indent="0">
              <a:spcBef>
                <a:spcPts val="0"/>
              </a:spcBef>
              <a:buSzPts val="2400"/>
              <a:buNone/>
            </a:pPr>
            <a:r>
              <a:rPr lang="en-US" sz="1800" dirty="0" smtClean="0">
                <a:hlinkClick r:id="rId5"/>
              </a:rPr>
              <a:t>https://github.com/azatsatklichov/java-in-deep</a:t>
            </a:r>
            <a:r>
              <a:rPr lang="en-US" sz="1800" dirty="0" smtClean="0"/>
              <a:t> </a:t>
            </a:r>
          </a:p>
          <a:p>
            <a:pPr marL="0" lvl="0" indent="0">
              <a:spcBef>
                <a:spcPts val="0"/>
              </a:spcBef>
              <a:buSzPts val="2400"/>
              <a:buNone/>
            </a:pPr>
            <a:endParaRPr sz="1800" dirty="0"/>
          </a:p>
        </p:txBody>
      </p:sp>
      <p:pic>
        <p:nvPicPr>
          <p:cNvPr id="25" name="Picture 24"/>
          <p:cNvPicPr>
            <a:picLocks noChangeAspect="1"/>
          </p:cNvPicPr>
          <p:nvPr/>
        </p:nvPicPr>
        <p:blipFill>
          <a:blip r:embed="rId6"/>
          <a:stretch>
            <a:fillRect/>
          </a:stretch>
        </p:blipFill>
        <p:spPr>
          <a:xfrm>
            <a:off x="9710004" y="4526012"/>
            <a:ext cx="2000250" cy="2000250"/>
          </a:xfrm>
          <a:prstGeom prst="rect">
            <a:avLst/>
          </a:prstGeom>
        </p:spPr>
      </p:pic>
    </p:spTree>
    <p:extLst>
      <p:ext uri="{BB962C8B-B14F-4D97-AF65-F5344CB8AC3E}">
        <p14:creationId xmlns:p14="http://schemas.microsoft.com/office/powerpoint/2010/main" val="1447185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823" y="121948"/>
            <a:ext cx="11474824" cy="646331"/>
          </a:xfrm>
          <a:prstGeom prst="rect">
            <a:avLst/>
          </a:prstGeom>
        </p:spPr>
        <p:txBody>
          <a:bodyPr wrap="square">
            <a:spAutoFit/>
          </a:bodyPr>
          <a:lstStyle/>
          <a:p>
            <a:r>
              <a:rPr lang="en-US" i="1" dirty="0">
                <a:solidFill>
                  <a:srgbClr val="262626"/>
                </a:solidFill>
                <a:latin typeface="NewBaskerville-Italic"/>
              </a:rPr>
              <a:t>Behavior parameterization </a:t>
            </a:r>
            <a:r>
              <a:rPr lang="en-US" dirty="0">
                <a:solidFill>
                  <a:srgbClr val="262626"/>
                </a:solidFill>
                <a:latin typeface="NewBaskerville-Roman"/>
              </a:rPr>
              <a:t>is a software development pattern that lets you handle </a:t>
            </a:r>
            <a:r>
              <a:rPr lang="en-US" dirty="0" smtClean="0">
                <a:solidFill>
                  <a:srgbClr val="262626"/>
                </a:solidFill>
                <a:latin typeface="NewBaskerville-Roman"/>
              </a:rPr>
              <a:t>frequent requirement </a:t>
            </a:r>
            <a:r>
              <a:rPr lang="en-US" dirty="0">
                <a:solidFill>
                  <a:srgbClr val="262626"/>
                </a:solidFill>
                <a:latin typeface="NewBaskerville-Roman"/>
              </a:rPr>
              <a:t>changes. In a nutshell, it means taking a block of code and </a:t>
            </a:r>
            <a:r>
              <a:rPr lang="en-US" dirty="0" smtClean="0">
                <a:solidFill>
                  <a:srgbClr val="262626"/>
                </a:solidFill>
                <a:latin typeface="NewBaskerville-Roman"/>
              </a:rPr>
              <a:t>making it </a:t>
            </a:r>
            <a:r>
              <a:rPr lang="en-US" dirty="0">
                <a:solidFill>
                  <a:srgbClr val="262626"/>
                </a:solidFill>
                <a:latin typeface="NewBaskerville-Roman"/>
              </a:rPr>
              <a:t>available without executing it.</a:t>
            </a:r>
            <a:endParaRPr lang="en-US" dirty="0"/>
          </a:p>
        </p:txBody>
      </p:sp>
      <p:sp>
        <p:nvSpPr>
          <p:cNvPr id="5" name="Rectangle 4"/>
          <p:cNvSpPr/>
          <p:nvPr/>
        </p:nvSpPr>
        <p:spPr>
          <a:xfrm>
            <a:off x="425823" y="939551"/>
            <a:ext cx="11353800" cy="1200329"/>
          </a:xfrm>
          <a:prstGeom prst="rect">
            <a:avLst/>
          </a:prstGeom>
        </p:spPr>
        <p:txBody>
          <a:bodyPr wrap="square">
            <a:spAutoFit/>
          </a:bodyPr>
          <a:lstStyle/>
          <a:p>
            <a:r>
              <a:rPr lang="en-US" smtClean="0">
                <a:solidFill>
                  <a:srgbClr val="262626"/>
                </a:solidFill>
                <a:latin typeface="NewBaskerville-Roman"/>
              </a:rPr>
              <a:t>For example, you may have used the behavior parameterization pattern already, using existing classes and interfaces in the Java API to sort a </a:t>
            </a:r>
            <a:r>
              <a:rPr lang="en-US" sz="1600" smtClean="0">
                <a:solidFill>
                  <a:srgbClr val="262626"/>
                </a:solidFill>
                <a:latin typeface="Courier"/>
              </a:rPr>
              <a:t>List</a:t>
            </a:r>
            <a:r>
              <a:rPr lang="en-US" smtClean="0">
                <a:solidFill>
                  <a:srgbClr val="262626"/>
                </a:solidFill>
                <a:latin typeface="NewBaskerville-Roman"/>
              </a:rPr>
              <a:t>, to filter names of files, or to tell a </a:t>
            </a:r>
            <a:r>
              <a:rPr lang="en-US" sz="1600" smtClean="0">
                <a:solidFill>
                  <a:srgbClr val="262626"/>
                </a:solidFill>
                <a:latin typeface="Courier"/>
              </a:rPr>
              <a:t>Thread </a:t>
            </a:r>
            <a:r>
              <a:rPr lang="en-US" smtClean="0">
                <a:solidFill>
                  <a:srgbClr val="262626"/>
                </a:solidFill>
                <a:latin typeface="NewBaskerville-Roman"/>
              </a:rPr>
              <a:t>to execute a block of code or even perform GUI event handling. You’ll soon realize that this pattern is historically verbose in Java. Lambda expressions in Java 8 onward tackle the problem of verbosity.</a:t>
            </a:r>
            <a:endParaRPr lang="en-US" dirty="0"/>
          </a:p>
        </p:txBody>
      </p:sp>
      <p:sp>
        <p:nvSpPr>
          <p:cNvPr id="6" name="Rectangle 5"/>
          <p:cNvSpPr/>
          <p:nvPr/>
        </p:nvSpPr>
        <p:spPr>
          <a:xfrm>
            <a:off x="425823" y="2421395"/>
            <a:ext cx="11353800" cy="923330"/>
          </a:xfrm>
          <a:prstGeom prst="rect">
            <a:avLst/>
          </a:prstGeom>
        </p:spPr>
        <p:txBody>
          <a:bodyPr wrap="square">
            <a:spAutoFit/>
          </a:bodyPr>
          <a:lstStyle/>
          <a:p>
            <a:r>
              <a:rPr lang="en-US" b="1" i="1" dirty="0">
                <a:solidFill>
                  <a:srgbClr val="476B86"/>
                </a:solidFill>
                <a:latin typeface="FranklinGothic-DemiItal"/>
              </a:rPr>
              <a:t>Anonymous classes</a:t>
            </a:r>
          </a:p>
          <a:p>
            <a:r>
              <a:rPr lang="en-US" i="1" dirty="0">
                <a:solidFill>
                  <a:srgbClr val="262626"/>
                </a:solidFill>
                <a:latin typeface="NewBaskerville-Italic"/>
              </a:rPr>
              <a:t>Anonymous classes </a:t>
            </a:r>
            <a:r>
              <a:rPr lang="en-US" dirty="0">
                <a:solidFill>
                  <a:srgbClr val="262626"/>
                </a:solidFill>
                <a:latin typeface="NewBaskerville-Roman"/>
              </a:rPr>
              <a:t>are like the local classes (a class defined in a block) that </a:t>
            </a:r>
            <a:r>
              <a:rPr lang="en-US" dirty="0" smtClean="0">
                <a:solidFill>
                  <a:srgbClr val="262626"/>
                </a:solidFill>
                <a:latin typeface="NewBaskerville-Roman"/>
              </a:rPr>
              <a:t>you’re already </a:t>
            </a:r>
            <a:r>
              <a:rPr lang="en-US" dirty="0">
                <a:solidFill>
                  <a:srgbClr val="262626"/>
                </a:solidFill>
                <a:latin typeface="NewBaskerville-Roman"/>
              </a:rPr>
              <a:t>familiar with in Java. But anonymous classes </a:t>
            </a:r>
            <a:r>
              <a:rPr lang="en-US" dirty="0">
                <a:solidFill>
                  <a:srgbClr val="FF0000"/>
                </a:solidFill>
                <a:latin typeface="NewBaskerville-Roman"/>
              </a:rPr>
              <a:t>don’t have a name.</a:t>
            </a:r>
            <a:endParaRPr lang="en-US" dirty="0">
              <a:solidFill>
                <a:srgbClr val="FF0000"/>
              </a:solidFill>
            </a:endParaRPr>
          </a:p>
        </p:txBody>
      </p:sp>
      <p:sp>
        <p:nvSpPr>
          <p:cNvPr id="7" name="Rectangle 6"/>
          <p:cNvSpPr/>
          <p:nvPr/>
        </p:nvSpPr>
        <p:spPr>
          <a:xfrm>
            <a:off x="7064188" y="3208537"/>
            <a:ext cx="4858871" cy="923330"/>
          </a:xfrm>
          <a:prstGeom prst="rect">
            <a:avLst/>
          </a:prstGeom>
        </p:spPr>
        <p:txBody>
          <a:bodyPr wrap="square">
            <a:spAutoFit/>
          </a:bodyPr>
          <a:lstStyle/>
          <a:p>
            <a:r>
              <a:rPr lang="en-US" dirty="0">
                <a:latin typeface="Courier"/>
              </a:rPr>
              <a:t>Thread t = new Thread(() -&gt; </a:t>
            </a:r>
            <a:r>
              <a:rPr lang="en-US" dirty="0" err="1">
                <a:latin typeface="Courier"/>
              </a:rPr>
              <a:t>System.out.println</a:t>
            </a:r>
            <a:r>
              <a:rPr lang="en-US" dirty="0">
                <a:latin typeface="Courier"/>
              </a:rPr>
              <a:t>("Hello world"));</a:t>
            </a:r>
            <a:endParaRPr lang="en-US" dirty="0"/>
          </a:p>
        </p:txBody>
      </p:sp>
      <p:sp>
        <p:nvSpPr>
          <p:cNvPr id="8" name="Rectangle 7"/>
          <p:cNvSpPr/>
          <p:nvPr/>
        </p:nvSpPr>
        <p:spPr>
          <a:xfrm>
            <a:off x="7252447" y="4473406"/>
            <a:ext cx="4836459" cy="1200329"/>
          </a:xfrm>
          <a:prstGeom prst="rect">
            <a:avLst/>
          </a:prstGeom>
        </p:spPr>
        <p:txBody>
          <a:bodyPr wrap="square">
            <a:spAutoFit/>
          </a:bodyPr>
          <a:lstStyle/>
          <a:p>
            <a:r>
              <a:rPr lang="en-US" dirty="0">
                <a:solidFill>
                  <a:srgbClr val="262626"/>
                </a:solidFill>
                <a:latin typeface="Courier"/>
              </a:rPr>
              <a:t>Future&lt;String&gt; </a:t>
            </a:r>
            <a:r>
              <a:rPr lang="en-US" dirty="0" err="1">
                <a:solidFill>
                  <a:srgbClr val="262626"/>
                </a:solidFill>
                <a:latin typeface="Courier"/>
              </a:rPr>
              <a:t>threadName</a:t>
            </a:r>
            <a:r>
              <a:rPr lang="en-US" dirty="0">
                <a:solidFill>
                  <a:srgbClr val="262626"/>
                </a:solidFill>
                <a:latin typeface="Courier"/>
              </a:rPr>
              <a:t> = </a:t>
            </a:r>
            <a:r>
              <a:rPr lang="en-US" dirty="0" err="1">
                <a:solidFill>
                  <a:srgbClr val="262626"/>
                </a:solidFill>
                <a:latin typeface="Courier"/>
              </a:rPr>
              <a:t>executorService.submit</a:t>
            </a:r>
            <a:r>
              <a:rPr lang="en-US" dirty="0">
                <a:solidFill>
                  <a:srgbClr val="262626"/>
                </a:solidFill>
                <a:latin typeface="Courier"/>
              </a:rPr>
              <a:t>(</a:t>
            </a:r>
          </a:p>
          <a:p>
            <a:r>
              <a:rPr lang="en-US" dirty="0">
                <a:solidFill>
                  <a:srgbClr val="000000"/>
                </a:solidFill>
                <a:latin typeface="Courier"/>
              </a:rPr>
              <a:t>() -&gt; </a:t>
            </a:r>
            <a:r>
              <a:rPr lang="en-US" dirty="0" err="1">
                <a:solidFill>
                  <a:srgbClr val="000000"/>
                </a:solidFill>
                <a:latin typeface="Courier"/>
              </a:rPr>
              <a:t>Thread.currentThread</a:t>
            </a:r>
            <a:r>
              <a:rPr lang="en-US" dirty="0">
                <a:solidFill>
                  <a:srgbClr val="000000"/>
                </a:solidFill>
                <a:latin typeface="Courier"/>
              </a:rPr>
              <a:t>().</a:t>
            </a:r>
            <a:r>
              <a:rPr lang="en-US" dirty="0" err="1">
                <a:solidFill>
                  <a:srgbClr val="000000"/>
                </a:solidFill>
                <a:latin typeface="Courier"/>
              </a:rPr>
              <a:t>getName</a:t>
            </a:r>
            <a:r>
              <a:rPr lang="en-US" dirty="0">
                <a:solidFill>
                  <a:srgbClr val="000000"/>
                </a:solidFill>
                <a:latin typeface="Courier"/>
              </a:rPr>
              <a:t>());</a:t>
            </a:r>
            <a:endParaRPr lang="en-US" dirty="0"/>
          </a:p>
        </p:txBody>
      </p:sp>
      <p:sp>
        <p:nvSpPr>
          <p:cNvPr id="9" name="Rectangle 8"/>
          <p:cNvSpPr/>
          <p:nvPr/>
        </p:nvSpPr>
        <p:spPr>
          <a:xfrm>
            <a:off x="452717" y="4919009"/>
            <a:ext cx="6799730" cy="2585323"/>
          </a:xfrm>
          <a:prstGeom prst="rect">
            <a:avLst/>
          </a:prstGeom>
        </p:spPr>
        <p:txBody>
          <a:bodyPr wrap="square">
            <a:spAutoFit/>
          </a:bodyPr>
          <a:lstStyle/>
          <a:p>
            <a:r>
              <a:rPr lang="en-US" dirty="0" err="1">
                <a:solidFill>
                  <a:srgbClr val="262626"/>
                </a:solidFill>
                <a:latin typeface="Courier"/>
              </a:rPr>
              <a:t>ExecutorService</a:t>
            </a:r>
            <a:r>
              <a:rPr lang="en-US" dirty="0">
                <a:solidFill>
                  <a:srgbClr val="262626"/>
                </a:solidFill>
                <a:latin typeface="Courier"/>
              </a:rPr>
              <a:t> </a:t>
            </a:r>
            <a:r>
              <a:rPr lang="en-US" dirty="0" err="1">
                <a:solidFill>
                  <a:srgbClr val="262626"/>
                </a:solidFill>
                <a:latin typeface="Courier"/>
              </a:rPr>
              <a:t>executorService</a:t>
            </a:r>
            <a:r>
              <a:rPr lang="en-US" dirty="0">
                <a:solidFill>
                  <a:srgbClr val="262626"/>
                </a:solidFill>
                <a:latin typeface="Courier"/>
              </a:rPr>
              <a:t> = </a:t>
            </a:r>
            <a:r>
              <a:rPr lang="en-US" dirty="0" err="1">
                <a:solidFill>
                  <a:srgbClr val="262626"/>
                </a:solidFill>
                <a:latin typeface="Courier"/>
              </a:rPr>
              <a:t>Executors.newCachedThreadPool</a:t>
            </a:r>
            <a:r>
              <a:rPr lang="en-US" dirty="0">
                <a:solidFill>
                  <a:srgbClr val="262626"/>
                </a:solidFill>
                <a:latin typeface="Courier"/>
              </a:rPr>
              <a:t>();</a:t>
            </a:r>
          </a:p>
          <a:p>
            <a:r>
              <a:rPr lang="en-US" dirty="0">
                <a:solidFill>
                  <a:srgbClr val="262626"/>
                </a:solidFill>
                <a:latin typeface="Courier"/>
              </a:rPr>
              <a:t>Future&lt;String&gt; </a:t>
            </a:r>
            <a:r>
              <a:rPr lang="en-US" dirty="0" err="1">
                <a:solidFill>
                  <a:srgbClr val="262626"/>
                </a:solidFill>
                <a:latin typeface="Courier"/>
              </a:rPr>
              <a:t>threadName</a:t>
            </a:r>
            <a:r>
              <a:rPr lang="en-US" dirty="0">
                <a:solidFill>
                  <a:srgbClr val="262626"/>
                </a:solidFill>
                <a:latin typeface="Courier"/>
              </a:rPr>
              <a:t> = </a:t>
            </a:r>
            <a:r>
              <a:rPr lang="en-US" dirty="0" err="1">
                <a:solidFill>
                  <a:srgbClr val="262626"/>
                </a:solidFill>
                <a:latin typeface="Courier"/>
              </a:rPr>
              <a:t>executorService.submit</a:t>
            </a:r>
            <a:r>
              <a:rPr lang="en-US" dirty="0">
                <a:solidFill>
                  <a:srgbClr val="262626"/>
                </a:solidFill>
                <a:latin typeface="Courier"/>
              </a:rPr>
              <a:t>(new Callable&lt;String&gt;() {</a:t>
            </a:r>
          </a:p>
          <a:p>
            <a:r>
              <a:rPr lang="en-US" dirty="0">
                <a:solidFill>
                  <a:srgbClr val="262626"/>
                </a:solidFill>
                <a:latin typeface="Courier"/>
              </a:rPr>
              <a:t>@Override</a:t>
            </a:r>
          </a:p>
          <a:p>
            <a:r>
              <a:rPr lang="en-US" dirty="0">
                <a:solidFill>
                  <a:srgbClr val="262626"/>
                </a:solidFill>
                <a:latin typeface="Courier"/>
              </a:rPr>
              <a:t>public String call() throws Exception {</a:t>
            </a:r>
          </a:p>
          <a:p>
            <a:r>
              <a:rPr lang="en-US" dirty="0">
                <a:solidFill>
                  <a:srgbClr val="262626"/>
                </a:solidFill>
                <a:latin typeface="Courier"/>
              </a:rPr>
              <a:t>return </a:t>
            </a:r>
            <a:r>
              <a:rPr lang="en-US" dirty="0" err="1">
                <a:solidFill>
                  <a:srgbClr val="262626"/>
                </a:solidFill>
                <a:latin typeface="Courier"/>
              </a:rPr>
              <a:t>Thread.currentThread</a:t>
            </a:r>
            <a:r>
              <a:rPr lang="en-US" dirty="0">
                <a:solidFill>
                  <a:srgbClr val="262626"/>
                </a:solidFill>
                <a:latin typeface="Courier"/>
              </a:rPr>
              <a:t>().</a:t>
            </a:r>
            <a:r>
              <a:rPr lang="en-US" dirty="0" err="1">
                <a:solidFill>
                  <a:srgbClr val="262626"/>
                </a:solidFill>
                <a:latin typeface="Courier"/>
              </a:rPr>
              <a:t>getName</a:t>
            </a:r>
            <a:r>
              <a:rPr lang="en-US" dirty="0">
                <a:solidFill>
                  <a:srgbClr val="262626"/>
                </a:solidFill>
                <a:latin typeface="Courier"/>
              </a:rPr>
              <a:t>();</a:t>
            </a:r>
          </a:p>
          <a:p>
            <a:r>
              <a:rPr lang="en-US" dirty="0">
                <a:solidFill>
                  <a:srgbClr val="262626"/>
                </a:solidFill>
                <a:latin typeface="Courier"/>
              </a:rPr>
              <a:t>}</a:t>
            </a:r>
          </a:p>
          <a:p>
            <a:r>
              <a:rPr lang="en-US" dirty="0">
                <a:solidFill>
                  <a:srgbClr val="000000"/>
                </a:solidFill>
                <a:latin typeface="Courier"/>
              </a:rPr>
              <a:t>});</a:t>
            </a:r>
            <a:endParaRPr lang="en-US" dirty="0"/>
          </a:p>
        </p:txBody>
      </p:sp>
      <p:cxnSp>
        <p:nvCxnSpPr>
          <p:cNvPr id="11" name="Straight Connector 10"/>
          <p:cNvCxnSpPr/>
          <p:nvPr/>
        </p:nvCxnSpPr>
        <p:spPr>
          <a:xfrm>
            <a:off x="7064188" y="3995678"/>
            <a:ext cx="0" cy="2445463"/>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2716" y="3346546"/>
            <a:ext cx="6096000" cy="1477328"/>
          </a:xfrm>
          <a:prstGeom prst="rect">
            <a:avLst/>
          </a:prstGeom>
        </p:spPr>
        <p:txBody>
          <a:bodyPr>
            <a:spAutoFit/>
          </a:bodyPr>
          <a:lstStyle/>
          <a:p>
            <a:r>
              <a:rPr lang="en-US" dirty="0">
                <a:solidFill>
                  <a:srgbClr val="262626"/>
                </a:solidFill>
                <a:latin typeface="Courier"/>
              </a:rPr>
              <a:t>Thread t = new Thread(new Runnable() {</a:t>
            </a:r>
          </a:p>
          <a:p>
            <a:r>
              <a:rPr lang="en-US" dirty="0">
                <a:solidFill>
                  <a:srgbClr val="262626"/>
                </a:solidFill>
                <a:latin typeface="Courier"/>
              </a:rPr>
              <a:t>public void run() {</a:t>
            </a:r>
          </a:p>
          <a:p>
            <a:r>
              <a:rPr lang="en-US" dirty="0" err="1">
                <a:solidFill>
                  <a:srgbClr val="262626"/>
                </a:solidFill>
                <a:latin typeface="Courier"/>
              </a:rPr>
              <a:t>System.out.println</a:t>
            </a:r>
            <a:r>
              <a:rPr lang="en-US" dirty="0">
                <a:solidFill>
                  <a:srgbClr val="262626"/>
                </a:solidFill>
                <a:latin typeface="Courier"/>
              </a:rPr>
              <a:t>("Hello world");</a:t>
            </a:r>
          </a:p>
          <a:p>
            <a:r>
              <a:rPr lang="en-US" dirty="0">
                <a:solidFill>
                  <a:srgbClr val="262626"/>
                </a:solidFill>
                <a:latin typeface="Courier"/>
              </a:rPr>
              <a:t>}</a:t>
            </a:r>
          </a:p>
          <a:p>
            <a:r>
              <a:rPr lang="en-US" dirty="0">
                <a:solidFill>
                  <a:srgbClr val="000000"/>
                </a:solidFill>
                <a:latin typeface="Courier"/>
              </a:rPr>
              <a:t>});</a:t>
            </a:r>
            <a:endParaRPr lang="en-US" dirty="0"/>
          </a:p>
        </p:txBody>
      </p:sp>
    </p:spTree>
    <p:extLst>
      <p:ext uri="{BB962C8B-B14F-4D97-AF65-F5344CB8AC3E}">
        <p14:creationId xmlns:p14="http://schemas.microsoft.com/office/powerpoint/2010/main" val="427865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5142" y="162111"/>
            <a:ext cx="11577097" cy="369332"/>
          </a:xfrm>
          <a:prstGeom prst="rect">
            <a:avLst/>
          </a:prstGeom>
        </p:spPr>
        <p:txBody>
          <a:bodyPr wrap="square">
            <a:spAutoFit/>
          </a:bodyPr>
          <a:lstStyle/>
          <a:p>
            <a:pPr fontAlgn="base"/>
            <a:r>
              <a:rPr lang="en-US" b="1" dirty="0" smtClean="0">
                <a:solidFill>
                  <a:srgbClr val="00B050"/>
                </a:solidFill>
              </a:rPr>
              <a:t>Parallelism </a:t>
            </a:r>
            <a:r>
              <a:rPr lang="en-US" b="1" dirty="0">
                <a:solidFill>
                  <a:srgbClr val="00B050"/>
                </a:solidFill>
              </a:rPr>
              <a:t>and shared mutable data   </a:t>
            </a:r>
          </a:p>
        </p:txBody>
      </p:sp>
      <p:sp>
        <p:nvSpPr>
          <p:cNvPr id="2" name="Rectangle 1"/>
          <p:cNvSpPr/>
          <p:nvPr/>
        </p:nvSpPr>
        <p:spPr>
          <a:xfrm>
            <a:off x="345141" y="717648"/>
            <a:ext cx="11219329" cy="646331"/>
          </a:xfrm>
          <a:prstGeom prst="rect">
            <a:avLst/>
          </a:prstGeom>
        </p:spPr>
        <p:txBody>
          <a:bodyPr wrap="square">
            <a:spAutoFit/>
          </a:bodyPr>
          <a:lstStyle/>
          <a:p>
            <a:r>
              <a:rPr lang="en-US" dirty="0">
                <a:solidFill>
                  <a:srgbClr val="262626"/>
                </a:solidFill>
                <a:latin typeface="NewBaskerville-Roman"/>
              </a:rPr>
              <a:t>The third programming concept is rather more implicit and arises from the </a:t>
            </a:r>
            <a:r>
              <a:rPr lang="en-US" dirty="0" smtClean="0">
                <a:solidFill>
                  <a:srgbClr val="262626"/>
                </a:solidFill>
                <a:latin typeface="NewBaskerville-Roman"/>
              </a:rPr>
              <a:t>phrase “</a:t>
            </a:r>
            <a:r>
              <a:rPr lang="en-US" dirty="0">
                <a:solidFill>
                  <a:srgbClr val="262626"/>
                </a:solidFill>
                <a:latin typeface="NewBaskerville-Roman"/>
              </a:rPr>
              <a:t>parallelism almost for free” in our previous discussion on stream processing.</a:t>
            </a:r>
            <a:endParaRPr lang="en-US" dirty="0"/>
          </a:p>
        </p:txBody>
      </p:sp>
      <p:sp>
        <p:nvSpPr>
          <p:cNvPr id="3" name="Rectangle 2"/>
          <p:cNvSpPr/>
          <p:nvPr/>
        </p:nvSpPr>
        <p:spPr>
          <a:xfrm>
            <a:off x="345141" y="1550184"/>
            <a:ext cx="11985812" cy="646331"/>
          </a:xfrm>
          <a:prstGeom prst="rect">
            <a:avLst/>
          </a:prstGeom>
        </p:spPr>
        <p:txBody>
          <a:bodyPr wrap="square">
            <a:spAutoFit/>
          </a:bodyPr>
          <a:lstStyle/>
          <a:p>
            <a:r>
              <a:rPr lang="en-US" dirty="0">
                <a:solidFill>
                  <a:srgbClr val="262626"/>
                </a:solidFill>
                <a:latin typeface="NewBaskerville-Roman"/>
              </a:rPr>
              <a:t>Using </a:t>
            </a:r>
            <a:r>
              <a:rPr lang="en-US" sz="1600" dirty="0">
                <a:solidFill>
                  <a:srgbClr val="262626"/>
                </a:solidFill>
                <a:latin typeface="Courier"/>
              </a:rPr>
              <a:t>synchronized </a:t>
            </a:r>
            <a:r>
              <a:rPr lang="en-US" dirty="0">
                <a:solidFill>
                  <a:srgbClr val="262626"/>
                </a:solidFill>
                <a:latin typeface="NewBaskerville-Roman"/>
              </a:rPr>
              <a:t>across multiple processing cores is often far more expensive </a:t>
            </a:r>
            <a:r>
              <a:rPr lang="en-US" dirty="0" smtClean="0">
                <a:solidFill>
                  <a:srgbClr val="262626"/>
                </a:solidFill>
                <a:latin typeface="NewBaskerville-Roman"/>
              </a:rPr>
              <a:t>than you </a:t>
            </a:r>
            <a:r>
              <a:rPr lang="en-US" dirty="0">
                <a:solidFill>
                  <a:srgbClr val="262626"/>
                </a:solidFill>
                <a:latin typeface="NewBaskerville-Roman"/>
              </a:rPr>
              <a:t>expect, because </a:t>
            </a:r>
            <a:r>
              <a:rPr lang="en-US" b="1" dirty="0">
                <a:solidFill>
                  <a:srgbClr val="262626"/>
                </a:solidFill>
                <a:latin typeface="NewBaskerville-Roman"/>
              </a:rPr>
              <a:t>synchronization forces code to execute sequentially</a:t>
            </a:r>
            <a:r>
              <a:rPr lang="en-US" dirty="0">
                <a:solidFill>
                  <a:srgbClr val="262626"/>
                </a:solidFill>
                <a:latin typeface="NewBaskerville-Roman"/>
              </a:rPr>
              <a:t>, which </a:t>
            </a:r>
            <a:r>
              <a:rPr lang="en-US" dirty="0" smtClean="0">
                <a:solidFill>
                  <a:srgbClr val="262626"/>
                </a:solidFill>
                <a:latin typeface="NewBaskerville-Roman"/>
              </a:rPr>
              <a:t>works against </a:t>
            </a:r>
            <a:r>
              <a:rPr lang="en-US" dirty="0">
                <a:solidFill>
                  <a:srgbClr val="262626"/>
                </a:solidFill>
                <a:latin typeface="NewBaskerville-Roman"/>
              </a:rPr>
              <a:t>the goal of parallelism.</a:t>
            </a:r>
            <a:endParaRPr lang="en-US" dirty="0"/>
          </a:p>
        </p:txBody>
      </p:sp>
      <p:sp>
        <p:nvSpPr>
          <p:cNvPr id="9" name="Rectangle 8"/>
          <p:cNvSpPr/>
          <p:nvPr/>
        </p:nvSpPr>
        <p:spPr>
          <a:xfrm>
            <a:off x="452717" y="2717231"/>
            <a:ext cx="11469521" cy="646331"/>
          </a:xfrm>
          <a:prstGeom prst="rect">
            <a:avLst/>
          </a:prstGeom>
        </p:spPr>
        <p:txBody>
          <a:bodyPr wrap="square">
            <a:spAutoFit/>
          </a:bodyPr>
          <a:lstStyle/>
          <a:p>
            <a:r>
              <a:rPr lang="en-US" dirty="0">
                <a:solidFill>
                  <a:srgbClr val="262626"/>
                </a:solidFill>
                <a:latin typeface="NewBaskerville-Roman"/>
              </a:rPr>
              <a:t>Two of these points (</a:t>
            </a:r>
            <a:r>
              <a:rPr lang="en-US" b="1" dirty="0">
                <a:solidFill>
                  <a:srgbClr val="262626"/>
                </a:solidFill>
                <a:latin typeface="NewBaskerville-Roman"/>
              </a:rPr>
              <a:t>no shared mutable data </a:t>
            </a:r>
            <a:r>
              <a:rPr lang="en-US" dirty="0">
                <a:solidFill>
                  <a:srgbClr val="262626"/>
                </a:solidFill>
                <a:latin typeface="NewBaskerville-Roman"/>
              </a:rPr>
              <a:t>and the </a:t>
            </a:r>
            <a:r>
              <a:rPr lang="en-US" b="1" dirty="0">
                <a:solidFill>
                  <a:srgbClr val="262626"/>
                </a:solidFill>
                <a:latin typeface="NewBaskerville-Roman"/>
              </a:rPr>
              <a:t>ability to pass methods </a:t>
            </a:r>
            <a:r>
              <a:rPr lang="en-US" b="1" dirty="0" smtClean="0">
                <a:solidFill>
                  <a:srgbClr val="262626"/>
                </a:solidFill>
                <a:latin typeface="NewBaskerville-Roman"/>
              </a:rPr>
              <a:t>and functions</a:t>
            </a:r>
            <a:r>
              <a:rPr lang="en-US" dirty="0" smtClean="0">
                <a:solidFill>
                  <a:srgbClr val="262626"/>
                </a:solidFill>
                <a:latin typeface="NewBaskerville-Roman"/>
              </a:rPr>
              <a:t>—code—to </a:t>
            </a:r>
            <a:r>
              <a:rPr lang="en-US" dirty="0">
                <a:solidFill>
                  <a:srgbClr val="262626"/>
                </a:solidFill>
                <a:latin typeface="NewBaskerville-Roman"/>
              </a:rPr>
              <a:t>other methods) are the cornerstones of what’s generally </a:t>
            </a:r>
            <a:r>
              <a:rPr lang="en-US" dirty="0" smtClean="0">
                <a:solidFill>
                  <a:srgbClr val="262626"/>
                </a:solidFill>
                <a:latin typeface="NewBaskerville-Roman"/>
              </a:rPr>
              <a:t>described as </a:t>
            </a:r>
            <a:r>
              <a:rPr lang="en-US" dirty="0">
                <a:solidFill>
                  <a:srgbClr val="262626"/>
                </a:solidFill>
                <a:latin typeface="NewBaskerville-Roman"/>
              </a:rPr>
              <a:t>the paradigm of </a:t>
            </a:r>
            <a:r>
              <a:rPr lang="en-US" i="1" dirty="0">
                <a:solidFill>
                  <a:srgbClr val="FF0000"/>
                </a:solidFill>
                <a:latin typeface="NewBaskerville-Italic"/>
              </a:rPr>
              <a:t>functional programming</a:t>
            </a:r>
            <a:r>
              <a:rPr lang="en-US" dirty="0">
                <a:solidFill>
                  <a:srgbClr val="262626"/>
                </a:solidFill>
                <a:latin typeface="NewBaskerville-Roman"/>
              </a:rPr>
              <a:t>,</a:t>
            </a:r>
            <a:endParaRPr lang="en-US" dirty="0"/>
          </a:p>
        </p:txBody>
      </p:sp>
      <p:sp>
        <p:nvSpPr>
          <p:cNvPr id="10" name="Rectangle 9"/>
          <p:cNvSpPr/>
          <p:nvPr/>
        </p:nvSpPr>
        <p:spPr>
          <a:xfrm>
            <a:off x="452716" y="3445169"/>
            <a:ext cx="11259671" cy="954107"/>
          </a:xfrm>
          <a:prstGeom prst="rect">
            <a:avLst/>
          </a:prstGeom>
        </p:spPr>
        <p:txBody>
          <a:bodyPr wrap="square">
            <a:spAutoFit/>
          </a:bodyPr>
          <a:lstStyle/>
          <a:p>
            <a:r>
              <a:rPr lang="en-US" sz="2000" dirty="0">
                <a:solidFill>
                  <a:srgbClr val="476B86"/>
                </a:solidFill>
                <a:latin typeface="FranklinGothic-Demi"/>
              </a:rPr>
              <a:t>Parallelism in Java and no shared mutable state</a:t>
            </a:r>
          </a:p>
          <a:p>
            <a:r>
              <a:rPr lang="en-US" dirty="0">
                <a:solidFill>
                  <a:srgbClr val="262626"/>
                </a:solidFill>
                <a:latin typeface="FranklinGothic-Book"/>
              </a:rPr>
              <a:t>People have always said parallelism in Java is difficult, and all this stuff </a:t>
            </a:r>
            <a:r>
              <a:rPr lang="en-US" dirty="0" smtClean="0">
                <a:solidFill>
                  <a:srgbClr val="262626"/>
                </a:solidFill>
                <a:latin typeface="FranklinGothic-Book"/>
              </a:rPr>
              <a:t>about </a:t>
            </a:r>
            <a:r>
              <a:rPr lang="en-US" dirty="0" smtClean="0">
                <a:solidFill>
                  <a:srgbClr val="262626"/>
                </a:solidFill>
                <a:latin typeface="Courier"/>
              </a:rPr>
              <a:t>synchronized </a:t>
            </a:r>
            <a:r>
              <a:rPr lang="en-US" dirty="0">
                <a:solidFill>
                  <a:srgbClr val="262626"/>
                </a:solidFill>
                <a:latin typeface="FranklinGothic-Book"/>
              </a:rPr>
              <a:t>is error-prone. Where’s the magic bullet in Java 8?</a:t>
            </a:r>
            <a:endParaRPr lang="en-US" dirty="0"/>
          </a:p>
        </p:txBody>
      </p:sp>
      <p:sp>
        <p:nvSpPr>
          <p:cNvPr id="11" name="Rectangle 10"/>
          <p:cNvSpPr/>
          <p:nvPr/>
        </p:nvSpPr>
        <p:spPr>
          <a:xfrm>
            <a:off x="114709" y="4447601"/>
            <a:ext cx="11680191" cy="1200329"/>
          </a:xfrm>
          <a:prstGeom prst="rect">
            <a:avLst/>
          </a:prstGeom>
        </p:spPr>
        <p:txBody>
          <a:bodyPr wrap="square">
            <a:spAutoFit/>
          </a:bodyPr>
          <a:lstStyle/>
          <a:p>
            <a:r>
              <a:rPr lang="en-US" dirty="0">
                <a:solidFill>
                  <a:srgbClr val="262626"/>
                </a:solidFill>
                <a:latin typeface="FranklinGothic-Book"/>
              </a:rPr>
              <a:t>There are </a:t>
            </a:r>
            <a:r>
              <a:rPr lang="en-US" b="1" dirty="0">
                <a:solidFill>
                  <a:srgbClr val="262626"/>
                </a:solidFill>
                <a:latin typeface="FranklinGothic-Book"/>
              </a:rPr>
              <a:t>two magic </a:t>
            </a:r>
            <a:r>
              <a:rPr lang="en-US" dirty="0">
                <a:solidFill>
                  <a:srgbClr val="262626"/>
                </a:solidFill>
                <a:latin typeface="FranklinGothic-Book"/>
              </a:rPr>
              <a:t>bullets. First, the library handles </a:t>
            </a:r>
            <a:r>
              <a:rPr lang="en-US" b="1" dirty="0">
                <a:solidFill>
                  <a:srgbClr val="262626"/>
                </a:solidFill>
                <a:latin typeface="FranklinGothic-Book"/>
              </a:rPr>
              <a:t>partitioning—breaking </a:t>
            </a:r>
            <a:r>
              <a:rPr lang="en-US" b="1" dirty="0" smtClean="0">
                <a:solidFill>
                  <a:srgbClr val="262626"/>
                </a:solidFill>
                <a:latin typeface="FranklinGothic-Book"/>
              </a:rPr>
              <a:t>down</a:t>
            </a:r>
            <a:r>
              <a:rPr lang="en-US" dirty="0" smtClean="0">
                <a:solidFill>
                  <a:srgbClr val="262626"/>
                </a:solidFill>
                <a:latin typeface="FranklinGothic-Book"/>
              </a:rPr>
              <a:t> a </a:t>
            </a:r>
            <a:r>
              <a:rPr lang="en-US" dirty="0">
                <a:solidFill>
                  <a:srgbClr val="262626"/>
                </a:solidFill>
                <a:latin typeface="FranklinGothic-Book"/>
              </a:rPr>
              <a:t>big stream into several smaller streams to be processed in parallel for you. </a:t>
            </a:r>
            <a:r>
              <a:rPr lang="en-US" b="1" dirty="0">
                <a:solidFill>
                  <a:srgbClr val="262626"/>
                </a:solidFill>
                <a:latin typeface="FranklinGothic-Book"/>
              </a:rPr>
              <a:t>Second</a:t>
            </a:r>
            <a:r>
              <a:rPr lang="en-US" dirty="0" smtClean="0">
                <a:solidFill>
                  <a:srgbClr val="262626"/>
                </a:solidFill>
                <a:latin typeface="FranklinGothic-Book"/>
              </a:rPr>
              <a:t>, this </a:t>
            </a:r>
            <a:r>
              <a:rPr lang="en-US" dirty="0">
                <a:solidFill>
                  <a:srgbClr val="262626"/>
                </a:solidFill>
                <a:latin typeface="FranklinGothic-Book"/>
              </a:rPr>
              <a:t>parallelism almost for free from streams, works only if the methods </a:t>
            </a:r>
            <a:r>
              <a:rPr lang="en-US" dirty="0" smtClean="0">
                <a:solidFill>
                  <a:srgbClr val="262626"/>
                </a:solidFill>
                <a:latin typeface="FranklinGothic-Book"/>
              </a:rPr>
              <a:t>passed to </a:t>
            </a:r>
            <a:r>
              <a:rPr lang="en-US" dirty="0">
                <a:solidFill>
                  <a:srgbClr val="262626"/>
                </a:solidFill>
                <a:latin typeface="FranklinGothic-Book"/>
              </a:rPr>
              <a:t>library methods like </a:t>
            </a:r>
            <a:r>
              <a:rPr lang="en-US" dirty="0">
                <a:solidFill>
                  <a:srgbClr val="262626"/>
                </a:solidFill>
                <a:latin typeface="Courier"/>
              </a:rPr>
              <a:t>filter </a:t>
            </a:r>
            <a:r>
              <a:rPr lang="en-US" dirty="0">
                <a:solidFill>
                  <a:srgbClr val="262626"/>
                </a:solidFill>
                <a:latin typeface="FranklinGothic-Book"/>
              </a:rPr>
              <a:t>don’t interact (for example, by having mutable shared</a:t>
            </a:r>
          </a:p>
          <a:p>
            <a:r>
              <a:rPr lang="en-US" dirty="0">
                <a:solidFill>
                  <a:srgbClr val="262626"/>
                </a:solidFill>
                <a:latin typeface="FranklinGothic-Book"/>
              </a:rPr>
              <a:t>objects).</a:t>
            </a:r>
            <a:endParaRPr lang="en-US" dirty="0"/>
          </a:p>
        </p:txBody>
      </p:sp>
    </p:spTree>
    <p:extLst>
      <p:ext uri="{BB962C8B-B14F-4D97-AF65-F5344CB8AC3E}">
        <p14:creationId xmlns:p14="http://schemas.microsoft.com/office/powerpoint/2010/main" val="195722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6594434" cy="461665"/>
          </a:xfrm>
          <a:prstGeom prst="rect">
            <a:avLst/>
          </a:prstGeom>
        </p:spPr>
        <p:txBody>
          <a:bodyPr wrap="none">
            <a:spAutoFit/>
          </a:bodyPr>
          <a:lstStyle/>
          <a:p>
            <a:r>
              <a:rPr lang="en-US" sz="2400" b="1" dirty="0" smtClean="0">
                <a:solidFill>
                  <a:srgbClr val="00B050"/>
                </a:solidFill>
              </a:rPr>
              <a:t>Lambda Expressions – Not fully Like Inner Classes  </a:t>
            </a:r>
            <a:endParaRPr lang="en-US" sz="2400" b="1" dirty="0">
              <a:solidFill>
                <a:srgbClr val="00B050"/>
              </a:solidFill>
            </a:endParaRPr>
          </a:p>
        </p:txBody>
      </p:sp>
      <p:sp>
        <p:nvSpPr>
          <p:cNvPr id="2" name="Rectangle 1"/>
          <p:cNvSpPr/>
          <p:nvPr/>
        </p:nvSpPr>
        <p:spPr>
          <a:xfrm>
            <a:off x="6312168" y="25372"/>
            <a:ext cx="5376793" cy="369332"/>
          </a:xfrm>
          <a:prstGeom prst="rect">
            <a:avLst/>
          </a:prstGeom>
        </p:spPr>
        <p:txBody>
          <a:bodyPr wrap="none">
            <a:spAutoFit/>
          </a:bodyPr>
          <a:lstStyle/>
          <a:p>
            <a:r>
              <a:rPr lang="en-US" u="sng" dirty="0" err="1">
                <a:solidFill>
                  <a:srgbClr val="00B0F0"/>
                </a:solidFill>
                <a:latin typeface="Consolas" panose="020B0609020204030204" pitchFamily="49" charset="0"/>
              </a:rPr>
              <a:t>LambdaExpressionsNotFullyLikeInnerClasses</a:t>
            </a:r>
            <a:endParaRPr lang="en-US" dirty="0">
              <a:solidFill>
                <a:srgbClr val="00B0F0"/>
              </a:solidFill>
            </a:endParaRPr>
          </a:p>
        </p:txBody>
      </p:sp>
      <p:sp>
        <p:nvSpPr>
          <p:cNvPr id="3" name="Rectangle 2"/>
          <p:cNvSpPr/>
          <p:nvPr/>
        </p:nvSpPr>
        <p:spPr>
          <a:xfrm>
            <a:off x="161365" y="860945"/>
            <a:ext cx="12030635" cy="2585323"/>
          </a:xfrm>
          <a:prstGeom prst="rect">
            <a:avLst/>
          </a:prstGeom>
        </p:spPr>
        <p:txBody>
          <a:bodyPr wrap="square">
            <a:spAutoFit/>
          </a:bodyPr>
          <a:lstStyle/>
          <a:p>
            <a:r>
              <a:rPr lang="en-US" dirty="0">
                <a:solidFill>
                  <a:srgbClr val="262626"/>
                </a:solidFill>
                <a:latin typeface="NewBaskerville-Roman"/>
              </a:rPr>
              <a:t>A </a:t>
            </a:r>
            <a:r>
              <a:rPr lang="en-US" i="1" dirty="0">
                <a:solidFill>
                  <a:srgbClr val="262626"/>
                </a:solidFill>
                <a:latin typeface="NewBaskerville-Italic"/>
              </a:rPr>
              <a:t>lambda expression </a:t>
            </a:r>
            <a:r>
              <a:rPr lang="en-US" dirty="0">
                <a:solidFill>
                  <a:srgbClr val="262626"/>
                </a:solidFill>
                <a:latin typeface="NewBaskerville-Roman"/>
              </a:rPr>
              <a:t>can be understood as a concise representation of an </a:t>
            </a:r>
            <a:r>
              <a:rPr lang="en-US" dirty="0" smtClean="0">
                <a:solidFill>
                  <a:srgbClr val="262626"/>
                </a:solidFill>
                <a:latin typeface="NewBaskerville-Roman"/>
              </a:rPr>
              <a:t>anonymous function </a:t>
            </a:r>
            <a:r>
              <a:rPr lang="en-US" dirty="0">
                <a:solidFill>
                  <a:srgbClr val="262626"/>
                </a:solidFill>
                <a:latin typeface="NewBaskerville-Roman"/>
              </a:rPr>
              <a:t>that can be passed around. It doesn’t have a name, but it has a list of parameters</a:t>
            </a:r>
            <a:r>
              <a:rPr lang="en-US" dirty="0" smtClean="0">
                <a:solidFill>
                  <a:srgbClr val="262626"/>
                </a:solidFill>
                <a:latin typeface="NewBaskerville-Roman"/>
              </a:rPr>
              <a:t>, a </a:t>
            </a:r>
            <a:r>
              <a:rPr lang="en-US" dirty="0">
                <a:solidFill>
                  <a:srgbClr val="262626"/>
                </a:solidFill>
                <a:latin typeface="NewBaskerville-Roman"/>
              </a:rPr>
              <a:t>body, a return type, and also possibly a list of exceptions that can be thrown</a:t>
            </a:r>
            <a:r>
              <a:rPr lang="en-US" dirty="0" smtClean="0">
                <a:solidFill>
                  <a:srgbClr val="262626"/>
                </a:solidFill>
                <a:latin typeface="NewBaskerville-Roman"/>
              </a:rPr>
              <a:t>. That’s </a:t>
            </a:r>
            <a:r>
              <a:rPr lang="en-US" dirty="0">
                <a:solidFill>
                  <a:srgbClr val="262626"/>
                </a:solidFill>
                <a:latin typeface="NewBaskerville-Roman"/>
              </a:rPr>
              <a:t>one big definition; let’s break it down:</a:t>
            </a:r>
          </a:p>
          <a:p>
            <a:r>
              <a:rPr lang="en-US" sz="1400" dirty="0">
                <a:solidFill>
                  <a:srgbClr val="CDA759"/>
                </a:solidFill>
                <a:latin typeface="Wingdings2"/>
              </a:rPr>
              <a:t> </a:t>
            </a:r>
            <a:r>
              <a:rPr lang="en-US" i="1" dirty="0">
                <a:solidFill>
                  <a:srgbClr val="262626"/>
                </a:solidFill>
                <a:latin typeface="NewBaskerville-Italic"/>
              </a:rPr>
              <a:t>Anonymous</a:t>
            </a:r>
            <a:r>
              <a:rPr lang="en-US" dirty="0">
                <a:solidFill>
                  <a:srgbClr val="262626"/>
                </a:solidFill>
                <a:latin typeface="NewBaskerville-Roman"/>
              </a:rPr>
              <a:t>—We say </a:t>
            </a:r>
            <a:r>
              <a:rPr lang="en-US" i="1" dirty="0">
                <a:solidFill>
                  <a:srgbClr val="262626"/>
                </a:solidFill>
                <a:latin typeface="NewBaskerville-Italic"/>
              </a:rPr>
              <a:t>anonymous </a:t>
            </a:r>
            <a:r>
              <a:rPr lang="en-US" dirty="0">
                <a:solidFill>
                  <a:srgbClr val="262626"/>
                </a:solidFill>
                <a:latin typeface="NewBaskerville-Roman"/>
              </a:rPr>
              <a:t>because it doesn’t have an explicit name like </a:t>
            </a:r>
            <a:r>
              <a:rPr lang="en-US" dirty="0" smtClean="0">
                <a:solidFill>
                  <a:srgbClr val="262626"/>
                </a:solidFill>
                <a:latin typeface="NewBaskerville-Roman"/>
              </a:rPr>
              <a:t>a method </a:t>
            </a:r>
            <a:r>
              <a:rPr lang="en-US" dirty="0">
                <a:solidFill>
                  <a:srgbClr val="262626"/>
                </a:solidFill>
                <a:latin typeface="NewBaskerville-Roman"/>
              </a:rPr>
              <a:t>would normally have; less to write and think about!</a:t>
            </a:r>
          </a:p>
          <a:p>
            <a:r>
              <a:rPr lang="en-US" sz="1400" dirty="0">
                <a:solidFill>
                  <a:srgbClr val="CDA759"/>
                </a:solidFill>
                <a:latin typeface="Wingdings2"/>
              </a:rPr>
              <a:t> </a:t>
            </a:r>
            <a:r>
              <a:rPr lang="en-US" i="1" dirty="0">
                <a:solidFill>
                  <a:srgbClr val="262626"/>
                </a:solidFill>
                <a:latin typeface="NewBaskerville-Italic"/>
              </a:rPr>
              <a:t>Function</a:t>
            </a:r>
            <a:r>
              <a:rPr lang="en-US" dirty="0">
                <a:solidFill>
                  <a:srgbClr val="262626"/>
                </a:solidFill>
                <a:latin typeface="NewBaskerville-Roman"/>
              </a:rPr>
              <a:t>—We say </a:t>
            </a:r>
            <a:r>
              <a:rPr lang="en-US" i="1" dirty="0">
                <a:solidFill>
                  <a:srgbClr val="262626"/>
                </a:solidFill>
                <a:latin typeface="NewBaskerville-Italic"/>
              </a:rPr>
              <a:t>function </a:t>
            </a:r>
            <a:r>
              <a:rPr lang="en-US" dirty="0">
                <a:solidFill>
                  <a:srgbClr val="262626"/>
                </a:solidFill>
                <a:latin typeface="NewBaskerville-Roman"/>
              </a:rPr>
              <a:t>because a lambda isn’t associated with a </a:t>
            </a:r>
            <a:r>
              <a:rPr lang="en-US" dirty="0" smtClean="0">
                <a:solidFill>
                  <a:srgbClr val="262626"/>
                </a:solidFill>
                <a:latin typeface="NewBaskerville-Roman"/>
              </a:rPr>
              <a:t>particular class </a:t>
            </a:r>
            <a:r>
              <a:rPr lang="en-US" dirty="0">
                <a:solidFill>
                  <a:srgbClr val="262626"/>
                </a:solidFill>
                <a:latin typeface="NewBaskerville-Roman"/>
              </a:rPr>
              <a:t>like a method is. But like a method, a lambda has a list of parameters, </a:t>
            </a:r>
            <a:r>
              <a:rPr lang="en-US" dirty="0" smtClean="0">
                <a:solidFill>
                  <a:srgbClr val="262626"/>
                </a:solidFill>
                <a:latin typeface="NewBaskerville-Roman"/>
              </a:rPr>
              <a:t>a body</a:t>
            </a:r>
            <a:r>
              <a:rPr lang="en-US" dirty="0">
                <a:solidFill>
                  <a:srgbClr val="262626"/>
                </a:solidFill>
                <a:latin typeface="NewBaskerville-Roman"/>
              </a:rPr>
              <a:t>, a return type, and a possible list of exceptions that can be thrown.</a:t>
            </a:r>
          </a:p>
          <a:p>
            <a:r>
              <a:rPr lang="en-US" sz="1400" dirty="0">
                <a:solidFill>
                  <a:srgbClr val="CDA759"/>
                </a:solidFill>
                <a:latin typeface="Wingdings2"/>
              </a:rPr>
              <a:t> </a:t>
            </a:r>
            <a:r>
              <a:rPr lang="en-US" i="1" dirty="0">
                <a:solidFill>
                  <a:srgbClr val="262626"/>
                </a:solidFill>
                <a:latin typeface="NewBaskerville-Italic"/>
              </a:rPr>
              <a:t>Passed around</a:t>
            </a:r>
            <a:r>
              <a:rPr lang="en-US" dirty="0">
                <a:solidFill>
                  <a:srgbClr val="262626"/>
                </a:solidFill>
                <a:latin typeface="NewBaskerville-Roman"/>
              </a:rPr>
              <a:t>—A lambda expression can be passed as argument to a method </a:t>
            </a:r>
            <a:r>
              <a:rPr lang="en-US" dirty="0" smtClean="0">
                <a:solidFill>
                  <a:srgbClr val="262626"/>
                </a:solidFill>
                <a:latin typeface="NewBaskerville-Roman"/>
              </a:rPr>
              <a:t>or stored </a:t>
            </a:r>
            <a:r>
              <a:rPr lang="en-US" dirty="0">
                <a:solidFill>
                  <a:srgbClr val="262626"/>
                </a:solidFill>
                <a:latin typeface="NewBaskerville-Roman"/>
              </a:rPr>
              <a:t>in a variable.</a:t>
            </a:r>
          </a:p>
          <a:p>
            <a:r>
              <a:rPr lang="en-US" sz="1400" dirty="0">
                <a:solidFill>
                  <a:srgbClr val="CDA759"/>
                </a:solidFill>
                <a:latin typeface="Wingdings2"/>
              </a:rPr>
              <a:t> </a:t>
            </a:r>
            <a:r>
              <a:rPr lang="en-US" i="1" dirty="0">
                <a:solidFill>
                  <a:srgbClr val="262626"/>
                </a:solidFill>
                <a:latin typeface="NewBaskerville-Italic"/>
              </a:rPr>
              <a:t>Concise</a:t>
            </a:r>
            <a:r>
              <a:rPr lang="en-US" dirty="0">
                <a:solidFill>
                  <a:srgbClr val="262626"/>
                </a:solidFill>
                <a:latin typeface="NewBaskerville-Roman"/>
              </a:rPr>
              <a:t>—You don’t need to write a lot of boilerplate like you do for </a:t>
            </a:r>
            <a:r>
              <a:rPr lang="en-US" dirty="0" smtClean="0">
                <a:solidFill>
                  <a:srgbClr val="262626"/>
                </a:solidFill>
                <a:latin typeface="NewBaskerville-Roman"/>
              </a:rPr>
              <a:t>anonymous classes</a:t>
            </a:r>
            <a:r>
              <a:rPr lang="en-US" dirty="0">
                <a:solidFill>
                  <a:srgbClr val="262626"/>
                </a:solidFill>
                <a:latin typeface="NewBaskerville-Roman"/>
              </a:rPr>
              <a:t>.</a:t>
            </a:r>
            <a:endParaRPr lang="en-US" dirty="0"/>
          </a:p>
        </p:txBody>
      </p:sp>
      <p:sp>
        <p:nvSpPr>
          <p:cNvPr id="5" name="Rectangle 4"/>
          <p:cNvSpPr/>
          <p:nvPr/>
        </p:nvSpPr>
        <p:spPr>
          <a:xfrm>
            <a:off x="161365" y="3683909"/>
            <a:ext cx="11806517" cy="923330"/>
          </a:xfrm>
          <a:prstGeom prst="rect">
            <a:avLst/>
          </a:prstGeom>
        </p:spPr>
        <p:txBody>
          <a:bodyPr wrap="square">
            <a:spAutoFit/>
          </a:bodyPr>
          <a:lstStyle/>
          <a:p>
            <a:r>
              <a:rPr lang="en-US" dirty="0">
                <a:solidFill>
                  <a:srgbClr val="262626"/>
                </a:solidFill>
                <a:latin typeface="NewBaskerville-Roman"/>
              </a:rPr>
              <a:t>Why should you care about </a:t>
            </a:r>
            <a:r>
              <a:rPr lang="en-US" b="1" dirty="0">
                <a:solidFill>
                  <a:srgbClr val="262626"/>
                </a:solidFill>
                <a:latin typeface="NewBaskerville-Roman"/>
              </a:rPr>
              <a:t>lambda expressions? </a:t>
            </a:r>
            <a:r>
              <a:rPr lang="en-US" b="1" dirty="0" smtClean="0">
                <a:solidFill>
                  <a:srgbClr val="262626"/>
                </a:solidFill>
                <a:latin typeface="NewBaskerville-Roman"/>
              </a:rPr>
              <a:t> </a:t>
            </a:r>
            <a:r>
              <a:rPr lang="en-US" dirty="0" smtClean="0">
                <a:solidFill>
                  <a:srgbClr val="262626"/>
                </a:solidFill>
                <a:latin typeface="NewBaskerville-Roman"/>
              </a:rPr>
              <a:t>You </a:t>
            </a:r>
            <a:r>
              <a:rPr lang="en-US" dirty="0">
                <a:solidFill>
                  <a:srgbClr val="262626"/>
                </a:solidFill>
                <a:latin typeface="NewBaskerville-Roman"/>
              </a:rPr>
              <a:t>saw in the previous </a:t>
            </a:r>
            <a:r>
              <a:rPr lang="en-US" dirty="0" smtClean="0">
                <a:solidFill>
                  <a:srgbClr val="262626"/>
                </a:solidFill>
                <a:latin typeface="NewBaskerville-Roman"/>
              </a:rPr>
              <a:t>chapter that </a:t>
            </a:r>
            <a:r>
              <a:rPr lang="en-US" dirty="0">
                <a:solidFill>
                  <a:srgbClr val="262626"/>
                </a:solidFill>
                <a:latin typeface="NewBaskerville-Roman"/>
              </a:rPr>
              <a:t>passing code is currently tedious and verbose in Java. Well, good news! </a:t>
            </a:r>
            <a:r>
              <a:rPr lang="en-US" u="sng" dirty="0" smtClean="0">
                <a:solidFill>
                  <a:srgbClr val="262626"/>
                </a:solidFill>
                <a:latin typeface="NewBaskerville-Roman"/>
              </a:rPr>
              <a:t>Lambdas fix </a:t>
            </a:r>
            <a:r>
              <a:rPr lang="en-US" u="sng" dirty="0">
                <a:solidFill>
                  <a:srgbClr val="262626"/>
                </a:solidFill>
                <a:latin typeface="NewBaskerville-Roman"/>
              </a:rPr>
              <a:t>this problem; </a:t>
            </a:r>
            <a:r>
              <a:rPr lang="en-US" dirty="0">
                <a:solidFill>
                  <a:srgbClr val="262626"/>
                </a:solidFill>
                <a:latin typeface="NewBaskerville-Roman"/>
              </a:rPr>
              <a:t>they let you pass code in a concise way. Lambdas technically don’t </a:t>
            </a:r>
            <a:r>
              <a:rPr lang="en-US" dirty="0" smtClean="0">
                <a:solidFill>
                  <a:srgbClr val="262626"/>
                </a:solidFill>
                <a:latin typeface="NewBaskerville-Roman"/>
              </a:rPr>
              <a:t>let you </a:t>
            </a:r>
            <a:r>
              <a:rPr lang="en-US" dirty="0">
                <a:solidFill>
                  <a:srgbClr val="262626"/>
                </a:solidFill>
                <a:latin typeface="NewBaskerville-Roman"/>
              </a:rPr>
              <a:t>do anything that you couldn’t do prior to Java 8.</a:t>
            </a:r>
            <a:endParaRPr lang="en-US" dirty="0"/>
          </a:p>
        </p:txBody>
      </p:sp>
      <p:sp>
        <p:nvSpPr>
          <p:cNvPr id="6" name="Rectangle 5"/>
          <p:cNvSpPr/>
          <p:nvPr/>
        </p:nvSpPr>
        <p:spPr>
          <a:xfrm>
            <a:off x="80682" y="4844880"/>
            <a:ext cx="11887200" cy="646331"/>
          </a:xfrm>
          <a:prstGeom prst="rect">
            <a:avLst/>
          </a:prstGeom>
        </p:spPr>
        <p:txBody>
          <a:bodyPr wrap="square">
            <a:spAutoFit/>
          </a:bodyPr>
          <a:lstStyle/>
          <a:p>
            <a:r>
              <a:rPr lang="en-US" dirty="0">
                <a:solidFill>
                  <a:srgbClr val="262626"/>
                </a:solidFill>
                <a:latin typeface="NewBaskerville-Roman"/>
              </a:rPr>
              <a:t>Lambda expressions will encourage you to adopt the style of behavior </a:t>
            </a:r>
            <a:r>
              <a:rPr lang="en-US" dirty="0" smtClean="0">
                <a:solidFill>
                  <a:srgbClr val="262626"/>
                </a:solidFill>
                <a:latin typeface="NewBaskerville-Roman"/>
              </a:rPr>
              <a:t>parameterization that </a:t>
            </a:r>
            <a:r>
              <a:rPr lang="en-US" dirty="0">
                <a:solidFill>
                  <a:srgbClr val="262626"/>
                </a:solidFill>
                <a:latin typeface="NewBaskerville-Roman"/>
              </a:rPr>
              <a:t>we described in the previous chapter.</a:t>
            </a:r>
            <a:endParaRPr lang="en-US" dirty="0"/>
          </a:p>
        </p:txBody>
      </p:sp>
      <p:sp>
        <p:nvSpPr>
          <p:cNvPr id="7" name="Rectangle 6"/>
          <p:cNvSpPr/>
          <p:nvPr/>
        </p:nvSpPr>
        <p:spPr>
          <a:xfrm>
            <a:off x="161364" y="5728852"/>
            <a:ext cx="11806517" cy="369332"/>
          </a:xfrm>
          <a:prstGeom prst="rect">
            <a:avLst/>
          </a:prstGeom>
        </p:spPr>
        <p:txBody>
          <a:bodyPr wrap="square">
            <a:spAutoFit/>
          </a:bodyPr>
          <a:lstStyle/>
          <a:p>
            <a:r>
              <a:rPr lang="en-US" dirty="0">
                <a:solidFill>
                  <a:srgbClr val="FF0000"/>
                </a:solidFill>
                <a:latin typeface="NewBaskerville-Roman"/>
              </a:rPr>
              <a:t>Where exactly can you use lambdas? </a:t>
            </a:r>
            <a:r>
              <a:rPr lang="en-US" dirty="0">
                <a:solidFill>
                  <a:srgbClr val="262626"/>
                </a:solidFill>
                <a:latin typeface="NewBaskerville-Roman"/>
              </a:rPr>
              <a:t>You can use a lambda expression in the </a:t>
            </a:r>
            <a:r>
              <a:rPr lang="en-US" dirty="0" smtClean="0">
                <a:solidFill>
                  <a:srgbClr val="262626"/>
                </a:solidFill>
                <a:latin typeface="NewBaskerville-Roman"/>
              </a:rPr>
              <a:t>context of </a:t>
            </a:r>
            <a:r>
              <a:rPr lang="en-US" dirty="0">
                <a:solidFill>
                  <a:srgbClr val="262626"/>
                </a:solidFill>
                <a:latin typeface="NewBaskerville-Roman"/>
              </a:rPr>
              <a:t>a functional interface.</a:t>
            </a:r>
            <a:endParaRPr lang="en-US" dirty="0"/>
          </a:p>
        </p:txBody>
      </p:sp>
      <p:sp>
        <p:nvSpPr>
          <p:cNvPr id="8" name="Rectangle 7"/>
          <p:cNvSpPr/>
          <p:nvPr/>
        </p:nvSpPr>
        <p:spPr>
          <a:xfrm>
            <a:off x="80682" y="6086997"/>
            <a:ext cx="12008224" cy="369332"/>
          </a:xfrm>
          <a:prstGeom prst="rect">
            <a:avLst/>
          </a:prstGeom>
        </p:spPr>
        <p:txBody>
          <a:bodyPr wrap="square">
            <a:spAutoFit/>
          </a:bodyPr>
          <a:lstStyle/>
          <a:p>
            <a:r>
              <a:rPr lang="en-US" b="1" dirty="0" smtClean="0">
                <a:solidFill>
                  <a:srgbClr val="FF0000"/>
                </a:solidFill>
                <a:latin typeface="NewBaskerville-Roman"/>
              </a:rPr>
              <a:t>Meaning of THIS in Lambdas?  Also,   ???? Synthetic-method, … method-invoke ;;;behind the technology…</a:t>
            </a:r>
            <a:endParaRPr lang="en-US" b="1" dirty="0"/>
          </a:p>
        </p:txBody>
      </p:sp>
    </p:spTree>
    <p:extLst>
      <p:ext uri="{BB962C8B-B14F-4D97-AF65-F5344CB8AC3E}">
        <p14:creationId xmlns:p14="http://schemas.microsoft.com/office/powerpoint/2010/main" val="94112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247" y="408365"/>
            <a:ext cx="11394142" cy="2031325"/>
          </a:xfrm>
          <a:prstGeom prst="rect">
            <a:avLst/>
          </a:prstGeom>
        </p:spPr>
        <p:txBody>
          <a:bodyPr wrap="square">
            <a:spAutoFit/>
          </a:bodyPr>
          <a:lstStyle/>
          <a:p>
            <a:r>
              <a:rPr lang="en-US" b="1" dirty="0">
                <a:latin typeface="Times-Roman"/>
              </a:rPr>
              <a:t>Lambdas are limited to </a:t>
            </a:r>
            <a:r>
              <a:rPr lang="en-US" b="1" dirty="0" smtClean="0">
                <a:latin typeface="Times-Roman"/>
              </a:rPr>
              <a:t>functional interfaces</a:t>
            </a:r>
            <a:r>
              <a:rPr lang="en-US" dirty="0">
                <a:latin typeface="Times-Roman"/>
              </a:rPr>
              <a:t>. </a:t>
            </a:r>
            <a:endParaRPr lang="en-US" dirty="0" smtClean="0">
              <a:latin typeface="Times-Roman"/>
            </a:endParaRPr>
          </a:p>
          <a:p>
            <a:pPr marL="285750" indent="-285750">
              <a:buFontTx/>
              <a:buChar char="-"/>
            </a:pPr>
            <a:r>
              <a:rPr lang="en-US" dirty="0" smtClean="0">
                <a:latin typeface="Times-Roman"/>
              </a:rPr>
              <a:t>If </a:t>
            </a:r>
            <a:r>
              <a:rPr lang="en-US" dirty="0">
                <a:latin typeface="Times-Roman"/>
              </a:rPr>
              <a:t>you want to create an instance of an abstract class, you can </a:t>
            </a:r>
            <a:r>
              <a:rPr lang="en-US" dirty="0" smtClean="0">
                <a:latin typeface="Times-Roman"/>
              </a:rPr>
              <a:t>do it </a:t>
            </a:r>
            <a:r>
              <a:rPr lang="en-US" dirty="0">
                <a:latin typeface="Times-Roman"/>
              </a:rPr>
              <a:t>with an anonymous class, but not a lambda</a:t>
            </a:r>
            <a:r>
              <a:rPr lang="en-US" dirty="0" smtClean="0">
                <a:latin typeface="Times-Roman"/>
              </a:rPr>
              <a:t>.</a:t>
            </a:r>
          </a:p>
          <a:p>
            <a:pPr marL="285750" indent="-285750">
              <a:buFontTx/>
              <a:buChar char="-"/>
            </a:pPr>
            <a:r>
              <a:rPr lang="en-US" dirty="0">
                <a:latin typeface="Times-Roman"/>
              </a:rPr>
              <a:t>Similarly, you can use anonymous classes to create instances of interfaces with multiple abstract methods.</a:t>
            </a:r>
          </a:p>
          <a:p>
            <a:r>
              <a:rPr lang="en-US" dirty="0">
                <a:latin typeface="Times-Roman"/>
              </a:rPr>
              <a:t>-   Finally, a lambda cannot obtain a reference to itself. In a lambda, the this keyword refers to the enclosing instance, which is typically what you want. In an anonymous class, the this keyword refers to the anonymous class instance</a:t>
            </a:r>
            <a:r>
              <a:rPr lang="en-US" dirty="0" smtClean="0">
                <a:latin typeface="Times-Roman"/>
              </a:rPr>
              <a:t>. </a:t>
            </a:r>
            <a:r>
              <a:rPr lang="en-US" dirty="0"/>
              <a:t>If you need access to </a:t>
            </a:r>
            <a:r>
              <a:rPr lang="en-US" dirty="0" smtClean="0"/>
              <a:t>the function </a:t>
            </a:r>
            <a:r>
              <a:rPr lang="en-US" dirty="0"/>
              <a:t>object from within its body, then you must use an anonymous class.</a:t>
            </a:r>
            <a:endParaRPr lang="en-US" dirty="0">
              <a:latin typeface="Times-Roman"/>
            </a:endParaRPr>
          </a:p>
        </p:txBody>
      </p:sp>
      <p:sp>
        <p:nvSpPr>
          <p:cNvPr id="5" name="Rectangle 4"/>
          <p:cNvSpPr/>
          <p:nvPr/>
        </p:nvSpPr>
        <p:spPr>
          <a:xfrm>
            <a:off x="318246" y="3163705"/>
            <a:ext cx="11031071" cy="1754326"/>
          </a:xfrm>
          <a:prstGeom prst="rect">
            <a:avLst/>
          </a:prstGeom>
        </p:spPr>
        <p:txBody>
          <a:bodyPr wrap="square">
            <a:spAutoFit/>
          </a:bodyPr>
          <a:lstStyle/>
          <a:p>
            <a:r>
              <a:rPr lang="en-US" dirty="0">
                <a:latin typeface="Times-Roman"/>
              </a:rPr>
              <a:t>In summary, as of Java 8, lambdas are by far the best way to represent small</a:t>
            </a:r>
          </a:p>
          <a:p>
            <a:r>
              <a:rPr lang="en-US" dirty="0">
                <a:latin typeface="Times-Roman"/>
              </a:rPr>
              <a:t>function objects. </a:t>
            </a:r>
            <a:r>
              <a:rPr lang="en-US" b="1" dirty="0">
                <a:latin typeface="Times-Bold"/>
              </a:rPr>
              <a:t>Don’t use anonymous classes for function objects unless you</a:t>
            </a:r>
          </a:p>
          <a:p>
            <a:r>
              <a:rPr lang="en-US" b="1" dirty="0">
                <a:latin typeface="Times-Bold"/>
              </a:rPr>
              <a:t>have to create instances of types that aren’t functional interfaces. </a:t>
            </a:r>
            <a:r>
              <a:rPr lang="en-US" dirty="0">
                <a:latin typeface="Times-Roman"/>
              </a:rPr>
              <a:t>Also,</a:t>
            </a:r>
          </a:p>
          <a:p>
            <a:r>
              <a:rPr lang="en-US" dirty="0">
                <a:latin typeface="Times-Roman"/>
              </a:rPr>
              <a:t>remember that lambdas make it so easy to represent small function objects that it</a:t>
            </a:r>
          </a:p>
          <a:p>
            <a:r>
              <a:rPr lang="en-US" dirty="0">
                <a:latin typeface="Times-Roman"/>
              </a:rPr>
              <a:t>opens the door to functional programming techniques that were not previously</a:t>
            </a:r>
          </a:p>
          <a:p>
            <a:r>
              <a:rPr lang="en-US" dirty="0">
                <a:latin typeface="Times-Roman"/>
              </a:rPr>
              <a:t>practical in Java.</a:t>
            </a:r>
            <a:endParaRPr lang="en-US" dirty="0"/>
          </a:p>
        </p:txBody>
      </p:sp>
    </p:spTree>
    <p:extLst>
      <p:ext uri="{BB962C8B-B14F-4D97-AF65-F5344CB8AC3E}">
        <p14:creationId xmlns:p14="http://schemas.microsoft.com/office/powerpoint/2010/main" val="9597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268538" y="194428"/>
            <a:ext cx="11577097" cy="2031325"/>
          </a:xfrm>
          <a:prstGeom prst="rect">
            <a:avLst/>
          </a:prstGeom>
        </p:spPr>
        <p:txBody>
          <a:bodyPr wrap="square">
            <a:spAutoFit/>
          </a:bodyPr>
          <a:lstStyle/>
          <a:p>
            <a:pPr fontAlgn="base"/>
            <a:r>
              <a:rPr lang="en-US" b="1" dirty="0" smtClean="0">
                <a:solidFill>
                  <a:srgbClr val="00B050"/>
                </a:solidFill>
              </a:rPr>
              <a:t>Lambdas  </a:t>
            </a:r>
            <a:endParaRPr lang="en-US" b="1" dirty="0">
              <a:solidFill>
                <a:srgbClr val="00B050"/>
              </a:solidFill>
            </a:endParaRPr>
          </a:p>
          <a:p>
            <a:pPr marL="285750" indent="-285750" fontAlgn="base">
              <a:buFontTx/>
              <a:buChar char="-"/>
            </a:pPr>
            <a:r>
              <a:rPr lang="en-US" dirty="0" smtClean="0"/>
              <a:t>Avoid </a:t>
            </a:r>
            <a:r>
              <a:rPr lang="en-US" dirty="0"/>
              <a:t>Global Variables: Global variables and functions can be overwritten by other scripts</a:t>
            </a:r>
          </a:p>
          <a:p>
            <a:pPr marL="285750" indent="-285750" fontAlgn="base">
              <a:buFontTx/>
              <a:buChar char="-"/>
            </a:pPr>
            <a:r>
              <a:rPr lang="en-US" dirty="0"/>
              <a:t>Beware of Automatic Type Conversions:    </a:t>
            </a:r>
            <a:r>
              <a:rPr lang="en-US" dirty="0" smtClean="0"/>
              <a:t>3+2=32</a:t>
            </a:r>
            <a:r>
              <a:rPr lang="en-US" dirty="0"/>
              <a:t>, </a:t>
            </a:r>
            <a:r>
              <a:rPr lang="en-US" dirty="0" smtClean="0"/>
              <a:t>3-1=2  </a:t>
            </a:r>
            <a:r>
              <a:rPr lang="en-US" dirty="0"/>
              <a:t>Confusing Addition &amp; Concatenation</a:t>
            </a:r>
          </a:p>
          <a:p>
            <a:pPr marL="285750" indent="-285750" fontAlgn="base">
              <a:buFontTx/>
              <a:buChar char="-"/>
            </a:pPr>
            <a:r>
              <a:rPr lang="en-US" dirty="0"/>
              <a:t>Use Parameter Defaults:  otherwise undefined if not provided</a:t>
            </a:r>
          </a:p>
          <a:p>
            <a:pPr marL="285750" indent="-285750" fontAlgn="base">
              <a:buFontTx/>
              <a:buChar char="-"/>
            </a:pPr>
            <a:r>
              <a:rPr lang="en-US" dirty="0"/>
              <a:t>Avoid </a:t>
            </a:r>
            <a:r>
              <a:rPr lang="en-US" dirty="0" smtClean="0"/>
              <a:t>using </a:t>
            </a:r>
            <a:r>
              <a:rPr lang="en-US" dirty="0" err="1"/>
              <a:t>eval</a:t>
            </a:r>
            <a:r>
              <a:rPr lang="en-US" dirty="0"/>
              <a:t>() : run text as code, security issue, like bat or shell files </a:t>
            </a:r>
          </a:p>
          <a:p>
            <a:pPr marL="285750" indent="-285750" fontAlgn="base">
              <a:buFontTx/>
              <a:buChar char="-"/>
            </a:pPr>
            <a:r>
              <a:rPr lang="en-US" dirty="0"/>
              <a:t>Misunderstanding Floats: </a:t>
            </a:r>
            <a:r>
              <a:rPr lang="en-US" dirty="0" err="1"/>
              <a:t>var</a:t>
            </a:r>
            <a:r>
              <a:rPr lang="en-US" dirty="0"/>
              <a:t> y = 0.2; </a:t>
            </a:r>
            <a:r>
              <a:rPr lang="en-US" dirty="0" err="1"/>
              <a:t>var</a:t>
            </a:r>
            <a:r>
              <a:rPr lang="en-US" dirty="0"/>
              <a:t> z = x + y // result in z will not be 0.3; </a:t>
            </a:r>
            <a:r>
              <a:rPr lang="es-ES" dirty="0"/>
              <a:t>   </a:t>
            </a:r>
            <a:endParaRPr lang="en-US" dirty="0"/>
          </a:p>
          <a:p>
            <a:pPr marL="285750" indent="-285750" fontAlgn="base">
              <a:buFontTx/>
              <a:buChar char="-"/>
            </a:pPr>
            <a:r>
              <a:rPr lang="en-US" dirty="0" smtClean="0"/>
              <a:t> ,..</a:t>
            </a:r>
            <a:endParaRPr lang="en-US" dirty="0"/>
          </a:p>
        </p:txBody>
      </p:sp>
      <p:sp>
        <p:nvSpPr>
          <p:cNvPr id="27" name="Rectangle 26"/>
          <p:cNvSpPr/>
          <p:nvPr/>
        </p:nvSpPr>
        <p:spPr>
          <a:xfrm>
            <a:off x="268538" y="2700562"/>
            <a:ext cx="11577097" cy="2031325"/>
          </a:xfrm>
          <a:prstGeom prst="rect">
            <a:avLst/>
          </a:prstGeom>
        </p:spPr>
        <p:txBody>
          <a:bodyPr wrap="square">
            <a:spAutoFit/>
          </a:bodyPr>
          <a:lstStyle/>
          <a:p>
            <a:pPr fontAlgn="base"/>
            <a:r>
              <a:rPr lang="en-US" b="1" dirty="0" smtClean="0">
                <a:solidFill>
                  <a:srgbClr val="00B050"/>
                </a:solidFill>
              </a:rPr>
              <a:t>Streams  </a:t>
            </a:r>
            <a:endParaRPr lang="en-US" b="1" dirty="0">
              <a:solidFill>
                <a:srgbClr val="00B050"/>
              </a:solidFill>
            </a:endParaRPr>
          </a:p>
          <a:p>
            <a:pPr marL="285750" indent="-285750" fontAlgn="base">
              <a:buFontTx/>
              <a:buChar char="-"/>
            </a:pPr>
            <a:r>
              <a:rPr lang="en-US" dirty="0" smtClean="0"/>
              <a:t>Avoid </a:t>
            </a:r>
            <a:r>
              <a:rPr lang="en-US" dirty="0"/>
              <a:t>Global Variables: Global variables and functions can be overwritten by other scripts</a:t>
            </a:r>
          </a:p>
          <a:p>
            <a:pPr marL="285750" indent="-285750" fontAlgn="base">
              <a:buFontTx/>
              <a:buChar char="-"/>
            </a:pPr>
            <a:r>
              <a:rPr lang="en-US" dirty="0"/>
              <a:t>Beware of Automatic Type Conversions:    </a:t>
            </a:r>
            <a:r>
              <a:rPr lang="en-US" dirty="0" smtClean="0"/>
              <a:t>3+2=32</a:t>
            </a:r>
            <a:r>
              <a:rPr lang="en-US" dirty="0"/>
              <a:t>, </a:t>
            </a:r>
            <a:r>
              <a:rPr lang="en-US" dirty="0" smtClean="0"/>
              <a:t>3-1=2  </a:t>
            </a:r>
            <a:r>
              <a:rPr lang="en-US" dirty="0"/>
              <a:t>Confusing Addition &amp; Concatenation</a:t>
            </a:r>
          </a:p>
          <a:p>
            <a:pPr marL="285750" indent="-285750" fontAlgn="base">
              <a:buFontTx/>
              <a:buChar char="-"/>
            </a:pPr>
            <a:r>
              <a:rPr lang="en-US" dirty="0"/>
              <a:t>Use Parameter Defaults:  otherwise undefined if not provided</a:t>
            </a:r>
          </a:p>
          <a:p>
            <a:pPr marL="285750" indent="-285750" fontAlgn="base">
              <a:buFontTx/>
              <a:buChar char="-"/>
            </a:pPr>
            <a:r>
              <a:rPr lang="en-US" dirty="0"/>
              <a:t>Avoid </a:t>
            </a:r>
            <a:r>
              <a:rPr lang="en-US" dirty="0" smtClean="0"/>
              <a:t>using </a:t>
            </a:r>
            <a:r>
              <a:rPr lang="en-US" dirty="0" err="1"/>
              <a:t>eval</a:t>
            </a:r>
            <a:r>
              <a:rPr lang="en-US" dirty="0"/>
              <a:t>() : run text as code, security issue, like bat or shell files </a:t>
            </a:r>
          </a:p>
          <a:p>
            <a:pPr marL="285750" indent="-285750" fontAlgn="base">
              <a:buFontTx/>
              <a:buChar char="-"/>
            </a:pPr>
            <a:r>
              <a:rPr lang="en-US" dirty="0"/>
              <a:t>Misunderstanding Floats: </a:t>
            </a:r>
            <a:r>
              <a:rPr lang="en-US" dirty="0" err="1"/>
              <a:t>var</a:t>
            </a:r>
            <a:r>
              <a:rPr lang="en-US" dirty="0"/>
              <a:t> y = 0.2; </a:t>
            </a:r>
            <a:r>
              <a:rPr lang="en-US" dirty="0" err="1"/>
              <a:t>var</a:t>
            </a:r>
            <a:r>
              <a:rPr lang="en-US" dirty="0"/>
              <a:t> z = x + y // result in z will not be 0.3; </a:t>
            </a:r>
            <a:r>
              <a:rPr lang="es-ES" dirty="0"/>
              <a:t>   </a:t>
            </a:r>
            <a:endParaRPr lang="en-US" dirty="0"/>
          </a:p>
          <a:p>
            <a:pPr marL="285750" indent="-285750" fontAlgn="base">
              <a:buFontTx/>
              <a:buChar char="-"/>
            </a:pPr>
            <a:r>
              <a:rPr lang="en-US" dirty="0" smtClean="0"/>
              <a:t> ,..</a:t>
            </a:r>
            <a:endParaRPr lang="en-US" dirty="0"/>
          </a:p>
        </p:txBody>
      </p:sp>
    </p:spTree>
    <p:extLst>
      <p:ext uri="{BB962C8B-B14F-4D97-AF65-F5344CB8AC3E}">
        <p14:creationId xmlns:p14="http://schemas.microsoft.com/office/powerpoint/2010/main" val="4290888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11" y="387703"/>
            <a:ext cx="11353800" cy="1325563"/>
          </a:xfrm>
        </p:spPr>
        <p:txBody>
          <a:bodyPr>
            <a:normAutofit fontScale="90000"/>
          </a:bodyPr>
          <a:lstStyle/>
          <a:p>
            <a:r>
              <a:rPr lang="en-US" dirty="0"/>
              <a:t>For example, consider the </a:t>
            </a:r>
            <a:r>
              <a:rPr lang="en-US" dirty="0" err="1"/>
              <a:t>removeIf</a:t>
            </a:r>
            <a:r>
              <a:rPr lang="en-US" dirty="0"/>
              <a:t> method, which was added to </a:t>
            </a:r>
            <a:r>
              <a:rPr lang="en-US" dirty="0" smtClean="0"/>
              <a:t>the Collection </a:t>
            </a:r>
            <a:r>
              <a:rPr lang="en-US" dirty="0"/>
              <a:t>interface in Java 8.</a:t>
            </a:r>
          </a:p>
        </p:txBody>
      </p:sp>
      <p:sp>
        <p:nvSpPr>
          <p:cNvPr id="4" name="Rectangle 3"/>
          <p:cNvSpPr/>
          <p:nvPr/>
        </p:nvSpPr>
        <p:spPr>
          <a:xfrm>
            <a:off x="417689" y="1713266"/>
            <a:ext cx="10792178" cy="1200329"/>
          </a:xfrm>
          <a:prstGeom prst="rect">
            <a:avLst/>
          </a:prstGeom>
        </p:spPr>
        <p:txBody>
          <a:bodyPr wrap="square">
            <a:spAutoFit/>
          </a:bodyPr>
          <a:lstStyle/>
          <a:p>
            <a:r>
              <a:rPr lang="en-US" dirty="0">
                <a:latin typeface="Times-Roman"/>
              </a:rPr>
              <a:t>This is the best general-purpose implementation one could possibly write </a:t>
            </a:r>
            <a:r>
              <a:rPr lang="en-US" dirty="0" smtClean="0">
                <a:latin typeface="Times-Roman"/>
              </a:rPr>
              <a:t>for the </a:t>
            </a:r>
            <a:r>
              <a:rPr lang="en-US" sz="1200" dirty="0" err="1">
                <a:latin typeface="LucidaSans-Typewriter"/>
              </a:rPr>
              <a:t>removeIf</a:t>
            </a:r>
            <a:r>
              <a:rPr lang="en-US" sz="1200" dirty="0">
                <a:latin typeface="LucidaSans-Typewriter"/>
              </a:rPr>
              <a:t> </a:t>
            </a:r>
            <a:r>
              <a:rPr lang="en-US" dirty="0">
                <a:latin typeface="Times-Roman"/>
              </a:rPr>
              <a:t>method, but sadly, it fails on some real-world </a:t>
            </a:r>
            <a:r>
              <a:rPr lang="en-US" sz="1200" dirty="0" smtClean="0">
                <a:latin typeface="LucidaSans-Typewriter"/>
              </a:rPr>
              <a:t>Collection </a:t>
            </a:r>
            <a:r>
              <a:rPr lang="en-US" dirty="0" smtClean="0">
                <a:latin typeface="Times-Roman"/>
              </a:rPr>
              <a:t>implementations</a:t>
            </a:r>
            <a:r>
              <a:rPr lang="en-US" dirty="0">
                <a:latin typeface="Times-Roman"/>
              </a:rPr>
              <a:t>. For example, consider </a:t>
            </a:r>
            <a:r>
              <a:rPr lang="en-US" sz="1200" dirty="0">
                <a:latin typeface="LucidaSans-Typewriter"/>
              </a:rPr>
              <a:t>org.apache.commons.collections4.-</a:t>
            </a:r>
          </a:p>
          <a:p>
            <a:r>
              <a:rPr lang="en-US" sz="1200" dirty="0" err="1">
                <a:latin typeface="LucidaSans-Typewriter"/>
              </a:rPr>
              <a:t>collection.SynchronizedCollection</a:t>
            </a:r>
            <a:r>
              <a:rPr lang="en-US" dirty="0">
                <a:latin typeface="Times-Roman"/>
              </a:rPr>
              <a:t>. This class, from the Apache </a:t>
            </a:r>
            <a:r>
              <a:rPr lang="en-US" dirty="0" smtClean="0">
                <a:latin typeface="Times-Roman"/>
              </a:rPr>
              <a:t>Commons library</a:t>
            </a:r>
            <a:r>
              <a:rPr lang="en-US" dirty="0">
                <a:latin typeface="Times-Roman"/>
              </a:rPr>
              <a:t>, is similar to the one returned by the static factory </a:t>
            </a:r>
            <a:r>
              <a:rPr lang="en-US" sz="1200" dirty="0">
                <a:latin typeface="LucidaSans-Typewriter"/>
              </a:rPr>
              <a:t>Collections</a:t>
            </a:r>
            <a:r>
              <a:rPr lang="en-US" sz="1200" dirty="0" smtClean="0">
                <a:latin typeface="LucidaSans-Typewriter"/>
              </a:rPr>
              <a:t>.- </a:t>
            </a:r>
            <a:r>
              <a:rPr lang="en-US" sz="1200" dirty="0" err="1" smtClean="0">
                <a:latin typeface="LucidaSans-Typewriter"/>
              </a:rPr>
              <a:t>synchronizedCollection</a:t>
            </a:r>
            <a:r>
              <a:rPr lang="en-US" sz="1200" dirty="0" smtClean="0">
                <a:latin typeface="LucidaSans-Typewriter"/>
              </a:rPr>
              <a:t> </a:t>
            </a:r>
            <a:r>
              <a:rPr lang="en-US" dirty="0">
                <a:latin typeface="Times-Roman"/>
              </a:rPr>
              <a:t>in </a:t>
            </a:r>
            <a:r>
              <a:rPr lang="en-US" sz="1200" dirty="0" err="1">
                <a:latin typeface="LucidaSans-Typewriter"/>
              </a:rPr>
              <a:t>java.util</a:t>
            </a:r>
            <a:r>
              <a:rPr lang="en-US" dirty="0">
                <a:latin typeface="Times-Roman"/>
              </a:rPr>
              <a:t>.</a:t>
            </a:r>
            <a:endParaRPr lang="en-US" dirty="0"/>
          </a:p>
        </p:txBody>
      </p:sp>
      <p:sp>
        <p:nvSpPr>
          <p:cNvPr id="5" name="Rectangle 4"/>
          <p:cNvSpPr/>
          <p:nvPr/>
        </p:nvSpPr>
        <p:spPr>
          <a:xfrm>
            <a:off x="417688" y="3038829"/>
            <a:ext cx="11469511" cy="923330"/>
          </a:xfrm>
          <a:prstGeom prst="rect">
            <a:avLst/>
          </a:prstGeom>
        </p:spPr>
        <p:txBody>
          <a:bodyPr wrap="square">
            <a:spAutoFit/>
          </a:bodyPr>
          <a:lstStyle/>
          <a:p>
            <a:r>
              <a:rPr lang="en-US" dirty="0">
                <a:latin typeface="Times-Roman"/>
              </a:rPr>
              <a:t>If </a:t>
            </a:r>
            <a:r>
              <a:rPr lang="en-US" dirty="0" smtClean="0">
                <a:latin typeface="Times-Roman"/>
              </a:rPr>
              <a:t>this class </a:t>
            </a:r>
            <a:r>
              <a:rPr lang="en-US" dirty="0">
                <a:latin typeface="Times-Roman"/>
              </a:rPr>
              <a:t>is used in conjunction with Java 8, it will therefore inherit the default implementation</a:t>
            </a:r>
          </a:p>
          <a:p>
            <a:r>
              <a:rPr lang="en-US" dirty="0">
                <a:latin typeface="Times-Roman"/>
              </a:rPr>
              <a:t>of </a:t>
            </a:r>
            <a:r>
              <a:rPr lang="en-US" sz="1200" dirty="0" err="1">
                <a:latin typeface="LucidaSans-Typewriter"/>
              </a:rPr>
              <a:t>removeIf</a:t>
            </a:r>
            <a:r>
              <a:rPr lang="en-US" dirty="0">
                <a:latin typeface="Times-Roman"/>
              </a:rPr>
              <a:t>, which does not, indeed </a:t>
            </a:r>
            <a:r>
              <a:rPr lang="en-US" i="1" dirty="0">
                <a:latin typeface="Times-Italic"/>
              </a:rPr>
              <a:t>cannot</a:t>
            </a:r>
            <a:r>
              <a:rPr lang="en-US" dirty="0">
                <a:latin typeface="Times-Roman"/>
              </a:rPr>
              <a:t>, maintain the class’s </a:t>
            </a:r>
            <a:r>
              <a:rPr lang="en-US" dirty="0" smtClean="0">
                <a:latin typeface="Times-Roman"/>
              </a:rPr>
              <a:t>fundamental promise</a:t>
            </a:r>
            <a:r>
              <a:rPr lang="en-US" dirty="0">
                <a:latin typeface="Times-Roman"/>
              </a:rPr>
              <a:t>: to automatically synchronize around each method invocation.</a:t>
            </a:r>
            <a:endParaRPr lang="en-US" dirty="0"/>
          </a:p>
        </p:txBody>
      </p:sp>
      <p:sp>
        <p:nvSpPr>
          <p:cNvPr id="6" name="Rectangle 5"/>
          <p:cNvSpPr/>
          <p:nvPr/>
        </p:nvSpPr>
        <p:spPr>
          <a:xfrm>
            <a:off x="417687" y="4087393"/>
            <a:ext cx="11469511" cy="646331"/>
          </a:xfrm>
          <a:prstGeom prst="rect">
            <a:avLst/>
          </a:prstGeom>
        </p:spPr>
        <p:txBody>
          <a:bodyPr wrap="square">
            <a:spAutoFit/>
          </a:bodyPr>
          <a:lstStyle/>
          <a:p>
            <a:r>
              <a:rPr lang="en-US" dirty="0">
                <a:latin typeface="Times-Roman"/>
              </a:rPr>
              <a:t>If a client calls the </a:t>
            </a:r>
            <a:r>
              <a:rPr lang="en-US" sz="1200" dirty="0" err="1">
                <a:latin typeface="LucidaSans-Typewriter"/>
              </a:rPr>
              <a:t>removeIf</a:t>
            </a:r>
            <a:r>
              <a:rPr lang="en-US" sz="1200" dirty="0">
                <a:latin typeface="LucidaSans-Typewriter"/>
              </a:rPr>
              <a:t> </a:t>
            </a:r>
            <a:r>
              <a:rPr lang="en-US" dirty="0">
                <a:latin typeface="Times-Roman"/>
              </a:rPr>
              <a:t>method </a:t>
            </a:r>
            <a:r>
              <a:rPr lang="en-US" dirty="0" smtClean="0">
                <a:latin typeface="Times-Roman"/>
              </a:rPr>
              <a:t>on a </a:t>
            </a:r>
            <a:r>
              <a:rPr lang="en-US" sz="1200" dirty="0" err="1">
                <a:latin typeface="LucidaSans-Typewriter"/>
              </a:rPr>
              <a:t>SynchronizedCollection</a:t>
            </a:r>
            <a:r>
              <a:rPr lang="en-US" sz="1200" dirty="0">
                <a:latin typeface="LucidaSans-Typewriter"/>
              </a:rPr>
              <a:t> </a:t>
            </a:r>
            <a:r>
              <a:rPr lang="en-US" dirty="0">
                <a:latin typeface="Times-Roman"/>
              </a:rPr>
              <a:t>instance in the presence of concurrent modification</a:t>
            </a:r>
          </a:p>
          <a:p>
            <a:r>
              <a:rPr lang="en-US" dirty="0">
                <a:latin typeface="Times-Roman"/>
              </a:rPr>
              <a:t>of the collection by another thread, a </a:t>
            </a:r>
            <a:r>
              <a:rPr lang="en-US" sz="1200" dirty="0" err="1">
                <a:latin typeface="LucidaSans-Typewriter"/>
              </a:rPr>
              <a:t>ConcurrentModificationException</a:t>
            </a:r>
            <a:r>
              <a:rPr lang="en-US" sz="1200" dirty="0">
                <a:latin typeface="LucidaSans-Typewriter"/>
              </a:rPr>
              <a:t> </a:t>
            </a:r>
            <a:r>
              <a:rPr lang="en-US" dirty="0" smtClean="0">
                <a:latin typeface="Times-Roman"/>
              </a:rPr>
              <a:t>or other </a:t>
            </a:r>
            <a:r>
              <a:rPr lang="en-US" dirty="0">
                <a:latin typeface="Times-Roman"/>
              </a:rPr>
              <a:t>unspecified behavior may result.</a:t>
            </a:r>
            <a:endParaRPr lang="en-US" dirty="0"/>
          </a:p>
        </p:txBody>
      </p:sp>
      <p:sp>
        <p:nvSpPr>
          <p:cNvPr id="3" name="Rectangle 2"/>
          <p:cNvSpPr/>
          <p:nvPr/>
        </p:nvSpPr>
        <p:spPr>
          <a:xfrm>
            <a:off x="318911" y="5045748"/>
            <a:ext cx="6096000" cy="2062103"/>
          </a:xfrm>
          <a:prstGeom prst="rect">
            <a:avLst/>
          </a:prstGeom>
        </p:spPr>
        <p:txBody>
          <a:bodyPr>
            <a:spAutoFit/>
          </a:bodyPr>
          <a:lstStyle/>
          <a:p>
            <a:r>
              <a:rPr lang="en-US" sz="2800" b="1" i="1" dirty="0">
                <a:solidFill>
                  <a:srgbClr val="476B86"/>
                </a:solidFill>
                <a:latin typeface="FranklinGothic-DemiItal"/>
              </a:rPr>
              <a:t>Putting lambdas into practice:</a:t>
            </a:r>
          </a:p>
          <a:p>
            <a:r>
              <a:rPr lang="en-US" sz="2800" b="1" i="1" dirty="0">
                <a:solidFill>
                  <a:srgbClr val="476B86"/>
                </a:solidFill>
                <a:latin typeface="FranklinGothic-DemiItal"/>
              </a:rPr>
              <a:t>the execute-around pattern</a:t>
            </a:r>
          </a:p>
          <a:p>
            <a:r>
              <a:rPr lang="en-US" dirty="0">
                <a:solidFill>
                  <a:srgbClr val="262626"/>
                </a:solidFill>
                <a:latin typeface="NewBaskerville-Roman"/>
              </a:rPr>
              <a:t>Let’s look at an example of how lambdas, together with behavior parameterization,</a:t>
            </a:r>
          </a:p>
          <a:p>
            <a:r>
              <a:rPr lang="en-US" dirty="0">
                <a:solidFill>
                  <a:srgbClr val="262626"/>
                </a:solidFill>
                <a:latin typeface="NewBaskerville-Roman"/>
              </a:rPr>
              <a:t>can be used in practice to make your code more flexible and concise.</a:t>
            </a:r>
            <a:endParaRPr lang="en-US" dirty="0"/>
          </a:p>
        </p:txBody>
      </p:sp>
    </p:spTree>
    <p:extLst>
      <p:ext uri="{BB962C8B-B14F-4D97-AF65-F5344CB8AC3E}">
        <p14:creationId xmlns:p14="http://schemas.microsoft.com/office/powerpoint/2010/main" val="2188109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268538" y="194428"/>
            <a:ext cx="11577097" cy="646331"/>
          </a:xfrm>
          <a:prstGeom prst="rect">
            <a:avLst/>
          </a:prstGeom>
        </p:spPr>
        <p:txBody>
          <a:bodyPr wrap="square">
            <a:spAutoFit/>
          </a:bodyPr>
          <a:lstStyle/>
          <a:p>
            <a:pPr fontAlgn="base"/>
            <a:r>
              <a:rPr lang="en-US" b="1" dirty="0" smtClean="0">
                <a:solidFill>
                  <a:srgbClr val="00B050"/>
                </a:solidFill>
              </a:rPr>
              <a:t>Functional Interfaces ,…  </a:t>
            </a:r>
            <a:endParaRPr lang="en-US" b="1" dirty="0">
              <a:solidFill>
                <a:srgbClr val="00B050"/>
              </a:solidFill>
            </a:endParaRPr>
          </a:p>
          <a:p>
            <a:pPr marL="285750" indent="-285750" fontAlgn="base">
              <a:buFontTx/>
              <a:buChar char="-"/>
            </a:pPr>
            <a:r>
              <a:rPr lang="en-US" dirty="0" smtClean="0"/>
              <a:t> …. From Modern JAVA in Action  </a:t>
            </a:r>
            <a:endParaRPr lang="en-US" dirty="0"/>
          </a:p>
        </p:txBody>
      </p:sp>
      <p:sp>
        <p:nvSpPr>
          <p:cNvPr id="23" name="Rectangle 22"/>
          <p:cNvSpPr/>
          <p:nvPr/>
        </p:nvSpPr>
        <p:spPr>
          <a:xfrm>
            <a:off x="4218121" y="332927"/>
            <a:ext cx="1838965" cy="369332"/>
          </a:xfrm>
          <a:prstGeom prst="rect">
            <a:avLst/>
          </a:prstGeom>
        </p:spPr>
        <p:txBody>
          <a:bodyPr wrap="none">
            <a:spAutoFit/>
          </a:bodyPr>
          <a:lstStyle/>
          <a:p>
            <a:r>
              <a:rPr lang="en-US" dirty="0" err="1">
                <a:solidFill>
                  <a:srgbClr val="00B0F0"/>
                </a:solidFill>
                <a:latin typeface="LucidaSans-Typewriter"/>
              </a:rPr>
              <a:t>java.util.function</a:t>
            </a:r>
            <a:endParaRPr lang="en-US" dirty="0">
              <a:solidFill>
                <a:srgbClr val="00B0F0"/>
              </a:solidFill>
            </a:endParaRPr>
          </a:p>
        </p:txBody>
      </p:sp>
      <p:sp>
        <p:nvSpPr>
          <p:cNvPr id="17" name="Rectangle 16"/>
          <p:cNvSpPr/>
          <p:nvPr/>
        </p:nvSpPr>
        <p:spPr>
          <a:xfrm>
            <a:off x="268538" y="979258"/>
            <a:ext cx="11793474" cy="646331"/>
          </a:xfrm>
          <a:prstGeom prst="rect">
            <a:avLst/>
          </a:prstGeom>
        </p:spPr>
        <p:txBody>
          <a:bodyPr wrap="square">
            <a:spAutoFit/>
          </a:bodyPr>
          <a:lstStyle/>
          <a:p>
            <a:r>
              <a:rPr lang="en-US" b="1" dirty="0"/>
              <a:t>@</a:t>
            </a:r>
            <a:r>
              <a:rPr lang="en-US" b="1" dirty="0" err="1" smtClean="0"/>
              <a:t>FunctionalInterface</a:t>
            </a:r>
            <a:r>
              <a:rPr lang="en-US" b="1" dirty="0" smtClean="0"/>
              <a:t> </a:t>
            </a:r>
            <a:r>
              <a:rPr lang="en-US" dirty="0" smtClean="0"/>
              <a:t> </a:t>
            </a:r>
            <a:r>
              <a:rPr lang="en-US" dirty="0" smtClean="0">
                <a:solidFill>
                  <a:srgbClr val="262626"/>
                </a:solidFill>
                <a:latin typeface="FranklinGothic-Book"/>
              </a:rPr>
              <a:t>annotation (not-mandatory like @Override, but helpful to show compile-error in case err.) is used </a:t>
            </a:r>
            <a:r>
              <a:rPr lang="en-US" dirty="0">
                <a:solidFill>
                  <a:srgbClr val="262626"/>
                </a:solidFill>
                <a:latin typeface="FranklinGothic-Book"/>
              </a:rPr>
              <a:t>to indicate that the interface is intended to be a functional interface and </a:t>
            </a:r>
            <a:r>
              <a:rPr lang="en-US" dirty="0" smtClean="0">
                <a:solidFill>
                  <a:srgbClr val="262626"/>
                </a:solidFill>
                <a:latin typeface="FranklinGothic-Book"/>
              </a:rPr>
              <a:t>is therefore </a:t>
            </a:r>
            <a:r>
              <a:rPr lang="en-US" dirty="0">
                <a:solidFill>
                  <a:srgbClr val="262626"/>
                </a:solidFill>
                <a:latin typeface="FranklinGothic-Book"/>
              </a:rPr>
              <a:t>useful for documentation.</a:t>
            </a:r>
            <a:endParaRPr lang="en-US" dirty="0"/>
          </a:p>
        </p:txBody>
      </p:sp>
      <p:sp>
        <p:nvSpPr>
          <p:cNvPr id="24" name="Rectangle 23"/>
          <p:cNvSpPr/>
          <p:nvPr/>
        </p:nvSpPr>
        <p:spPr>
          <a:xfrm>
            <a:off x="268537" y="1764088"/>
            <a:ext cx="11577097" cy="1077218"/>
          </a:xfrm>
          <a:prstGeom prst="rect">
            <a:avLst/>
          </a:prstGeom>
        </p:spPr>
        <p:txBody>
          <a:bodyPr wrap="square">
            <a:spAutoFit/>
          </a:bodyPr>
          <a:lstStyle/>
          <a:p>
            <a:r>
              <a:rPr lang="en-US" sz="2800" b="1" i="1" dirty="0">
                <a:solidFill>
                  <a:srgbClr val="476B86"/>
                </a:solidFill>
                <a:latin typeface="FranklinGothic-DemiItal"/>
              </a:rPr>
              <a:t>Putting lambdas into practice</a:t>
            </a:r>
            <a:r>
              <a:rPr lang="en-US" sz="2800" b="1" i="1" dirty="0" smtClean="0">
                <a:solidFill>
                  <a:srgbClr val="476B86"/>
                </a:solidFill>
                <a:latin typeface="FranklinGothic-DemiItal"/>
              </a:rPr>
              <a:t>: the </a:t>
            </a:r>
            <a:r>
              <a:rPr lang="en-US" sz="2800" b="1" i="1" dirty="0">
                <a:solidFill>
                  <a:srgbClr val="476B86"/>
                </a:solidFill>
                <a:latin typeface="FranklinGothic-DemiItal"/>
              </a:rPr>
              <a:t>execute-around pattern</a:t>
            </a:r>
          </a:p>
          <a:p>
            <a:r>
              <a:rPr lang="en-US" dirty="0">
                <a:solidFill>
                  <a:srgbClr val="262626"/>
                </a:solidFill>
                <a:latin typeface="NewBaskerville-Roman"/>
              </a:rPr>
              <a:t>Let’s look at an example of how lambdas, together with behavior parameterization</a:t>
            </a:r>
            <a:r>
              <a:rPr lang="en-US" dirty="0" smtClean="0">
                <a:solidFill>
                  <a:srgbClr val="262626"/>
                </a:solidFill>
                <a:latin typeface="NewBaskerville-Roman"/>
              </a:rPr>
              <a:t>, can </a:t>
            </a:r>
            <a:r>
              <a:rPr lang="en-US" dirty="0">
                <a:solidFill>
                  <a:srgbClr val="262626"/>
                </a:solidFill>
                <a:latin typeface="NewBaskerville-Roman"/>
              </a:rPr>
              <a:t>be used in practice to make your code more flexible and concise.</a:t>
            </a:r>
            <a:endParaRPr lang="en-US" dirty="0"/>
          </a:p>
        </p:txBody>
      </p:sp>
      <p:sp>
        <p:nvSpPr>
          <p:cNvPr id="25" name="Rectangle 24"/>
          <p:cNvSpPr/>
          <p:nvPr/>
        </p:nvSpPr>
        <p:spPr>
          <a:xfrm>
            <a:off x="268536" y="2979805"/>
            <a:ext cx="11577097" cy="923330"/>
          </a:xfrm>
          <a:prstGeom prst="rect">
            <a:avLst/>
          </a:prstGeom>
        </p:spPr>
        <p:txBody>
          <a:bodyPr wrap="square">
            <a:spAutoFit/>
          </a:bodyPr>
          <a:lstStyle/>
          <a:p>
            <a:r>
              <a:rPr lang="en-US" dirty="0">
                <a:solidFill>
                  <a:srgbClr val="262626"/>
                </a:solidFill>
                <a:latin typeface="NewBaskerville-Roman"/>
              </a:rPr>
              <a:t>A </a:t>
            </a:r>
            <a:r>
              <a:rPr lang="en-US" dirty="0" smtClean="0">
                <a:solidFill>
                  <a:srgbClr val="262626"/>
                </a:solidFill>
                <a:latin typeface="NewBaskerville-Roman"/>
              </a:rPr>
              <a:t>recurrent pattern </a:t>
            </a:r>
            <a:r>
              <a:rPr lang="en-US" dirty="0">
                <a:solidFill>
                  <a:srgbClr val="262626"/>
                </a:solidFill>
                <a:latin typeface="NewBaskerville-Roman"/>
              </a:rPr>
              <a:t>in resource processing (for example, dealing with files or databases) is </a:t>
            </a:r>
            <a:r>
              <a:rPr lang="en-US" dirty="0" smtClean="0">
                <a:solidFill>
                  <a:srgbClr val="262626"/>
                </a:solidFill>
                <a:latin typeface="NewBaskerville-Roman"/>
              </a:rPr>
              <a:t>to open </a:t>
            </a:r>
            <a:r>
              <a:rPr lang="en-US" dirty="0">
                <a:solidFill>
                  <a:srgbClr val="262626"/>
                </a:solidFill>
                <a:latin typeface="NewBaskerville-Roman"/>
              </a:rPr>
              <a:t>a resource, do some processing on it, and then close the resource. The </a:t>
            </a:r>
            <a:r>
              <a:rPr lang="en-US" dirty="0" smtClean="0">
                <a:solidFill>
                  <a:srgbClr val="262626"/>
                </a:solidFill>
                <a:latin typeface="NewBaskerville-Roman"/>
              </a:rPr>
              <a:t>setup and </a:t>
            </a:r>
            <a:r>
              <a:rPr lang="en-US" dirty="0">
                <a:solidFill>
                  <a:srgbClr val="262626"/>
                </a:solidFill>
                <a:latin typeface="NewBaskerville-Roman"/>
              </a:rPr>
              <a:t>cleanup phases are always similar and surround the important code doing </a:t>
            </a:r>
            <a:r>
              <a:rPr lang="en-US" dirty="0" smtClean="0">
                <a:solidFill>
                  <a:srgbClr val="262626"/>
                </a:solidFill>
                <a:latin typeface="NewBaskerville-Roman"/>
              </a:rPr>
              <a:t>the processing</a:t>
            </a:r>
            <a:r>
              <a:rPr lang="en-US" dirty="0">
                <a:solidFill>
                  <a:srgbClr val="262626"/>
                </a:solidFill>
                <a:latin typeface="NewBaskerville-Roman"/>
              </a:rPr>
              <a:t>. This is called the </a:t>
            </a:r>
            <a:r>
              <a:rPr lang="en-US" i="1" dirty="0">
                <a:solidFill>
                  <a:srgbClr val="262626"/>
                </a:solidFill>
                <a:latin typeface="NewBaskerville-Italic"/>
              </a:rPr>
              <a:t>execute-around </a:t>
            </a:r>
            <a:r>
              <a:rPr lang="en-US" dirty="0">
                <a:solidFill>
                  <a:srgbClr val="262626"/>
                </a:solidFill>
                <a:latin typeface="NewBaskerville-Roman"/>
              </a:rPr>
              <a:t>pattern,</a:t>
            </a:r>
            <a:endParaRPr lang="en-US" dirty="0"/>
          </a:p>
        </p:txBody>
      </p:sp>
      <p:sp>
        <p:nvSpPr>
          <p:cNvPr id="26" name="Rectangle 25"/>
          <p:cNvSpPr/>
          <p:nvPr/>
        </p:nvSpPr>
        <p:spPr>
          <a:xfrm>
            <a:off x="268536" y="4041634"/>
            <a:ext cx="5160387" cy="369332"/>
          </a:xfrm>
          <a:prstGeom prst="rect">
            <a:avLst/>
          </a:prstGeom>
        </p:spPr>
        <p:txBody>
          <a:bodyPr wrap="none">
            <a:spAutoFit/>
          </a:bodyPr>
          <a:lstStyle/>
          <a:p>
            <a:r>
              <a:rPr lang="en-US" b="1" i="1" dirty="0">
                <a:solidFill>
                  <a:srgbClr val="476B86"/>
                </a:solidFill>
                <a:latin typeface="FranklinGothic-DemiItal"/>
              </a:rPr>
              <a:t>Use a functional interface to pass </a:t>
            </a:r>
            <a:r>
              <a:rPr lang="en-US" b="1" i="1" dirty="0" smtClean="0">
                <a:solidFill>
                  <a:srgbClr val="476B86"/>
                </a:solidFill>
                <a:latin typeface="FranklinGothic-DemiItal"/>
              </a:rPr>
              <a:t>behaviors: </a:t>
            </a:r>
            <a:endParaRPr lang="en-US" dirty="0"/>
          </a:p>
        </p:txBody>
      </p:sp>
      <p:sp>
        <p:nvSpPr>
          <p:cNvPr id="27" name="Rectangle 26"/>
          <p:cNvSpPr/>
          <p:nvPr/>
        </p:nvSpPr>
        <p:spPr>
          <a:xfrm>
            <a:off x="5287859" y="4049150"/>
            <a:ext cx="6774153" cy="369332"/>
          </a:xfrm>
          <a:prstGeom prst="rect">
            <a:avLst/>
          </a:prstGeom>
        </p:spPr>
        <p:txBody>
          <a:bodyPr wrap="square">
            <a:spAutoFit/>
          </a:bodyPr>
          <a:lstStyle/>
          <a:p>
            <a:r>
              <a:rPr lang="en-US" dirty="0">
                <a:solidFill>
                  <a:srgbClr val="262626"/>
                </a:solidFill>
                <a:latin typeface="NewBaskerville-Roman"/>
              </a:rPr>
              <a:t>lambdas can be used only in the context of a </a:t>
            </a:r>
            <a:r>
              <a:rPr lang="en-US" dirty="0" smtClean="0">
                <a:solidFill>
                  <a:srgbClr val="262626"/>
                </a:solidFill>
                <a:latin typeface="NewBaskerville-Roman"/>
              </a:rPr>
              <a:t>functional interface</a:t>
            </a:r>
            <a:r>
              <a:rPr lang="en-US" dirty="0">
                <a:solidFill>
                  <a:srgbClr val="262626"/>
                </a:solidFill>
                <a:latin typeface="NewBaskerville-Roman"/>
              </a:rPr>
              <a:t>.</a:t>
            </a:r>
            <a:endParaRPr lang="en-US" dirty="0"/>
          </a:p>
        </p:txBody>
      </p:sp>
    </p:spTree>
    <p:extLst>
      <p:ext uri="{BB962C8B-B14F-4D97-AF65-F5344CB8AC3E}">
        <p14:creationId xmlns:p14="http://schemas.microsoft.com/office/powerpoint/2010/main" val="3740408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107" y="245640"/>
            <a:ext cx="2377574" cy="369332"/>
          </a:xfrm>
          <a:prstGeom prst="rect">
            <a:avLst/>
          </a:prstGeom>
        </p:spPr>
        <p:txBody>
          <a:bodyPr wrap="none">
            <a:spAutoFit/>
          </a:bodyPr>
          <a:lstStyle/>
          <a:p>
            <a:r>
              <a:rPr lang="en-US" b="1" i="1" dirty="0">
                <a:solidFill>
                  <a:srgbClr val="476B86"/>
                </a:solidFill>
                <a:latin typeface="FranklinGothic-DemiItal"/>
              </a:rPr>
              <a:t>Functional interface</a:t>
            </a:r>
            <a:endParaRPr lang="en-US" dirty="0"/>
          </a:p>
        </p:txBody>
      </p:sp>
      <p:sp>
        <p:nvSpPr>
          <p:cNvPr id="5" name="Rectangle 4"/>
          <p:cNvSpPr/>
          <p:nvPr/>
        </p:nvSpPr>
        <p:spPr>
          <a:xfrm>
            <a:off x="2739681" y="245640"/>
            <a:ext cx="8916365" cy="369332"/>
          </a:xfrm>
          <a:prstGeom prst="rect">
            <a:avLst/>
          </a:prstGeom>
        </p:spPr>
        <p:txBody>
          <a:bodyPr wrap="square">
            <a:spAutoFit/>
          </a:bodyPr>
          <a:lstStyle/>
          <a:p>
            <a:r>
              <a:rPr lang="en-US" dirty="0" smtClean="0">
                <a:solidFill>
                  <a:srgbClr val="262626"/>
                </a:solidFill>
                <a:latin typeface="NewBaskerville-Roman"/>
              </a:rPr>
              <a:t> is </a:t>
            </a:r>
            <a:r>
              <a:rPr lang="en-US" dirty="0">
                <a:solidFill>
                  <a:srgbClr val="262626"/>
                </a:solidFill>
                <a:latin typeface="NewBaskerville-Roman"/>
              </a:rPr>
              <a:t>an interface that specifies exactly one </a:t>
            </a:r>
            <a:r>
              <a:rPr lang="en-US" dirty="0" smtClean="0">
                <a:solidFill>
                  <a:srgbClr val="262626"/>
                </a:solidFill>
                <a:latin typeface="NewBaskerville-Roman"/>
              </a:rPr>
              <a:t>abstract method</a:t>
            </a:r>
            <a:r>
              <a:rPr lang="en-US" dirty="0">
                <a:solidFill>
                  <a:srgbClr val="262626"/>
                </a:solidFill>
                <a:latin typeface="NewBaskerville-Roman"/>
              </a:rPr>
              <a:t>.</a:t>
            </a:r>
            <a:endParaRPr lang="en-US" dirty="0"/>
          </a:p>
        </p:txBody>
      </p:sp>
      <p:pic>
        <p:nvPicPr>
          <p:cNvPr id="7" name="Picture 6"/>
          <p:cNvPicPr>
            <a:picLocks noChangeAspect="1"/>
          </p:cNvPicPr>
          <p:nvPr/>
        </p:nvPicPr>
        <p:blipFill>
          <a:blip r:embed="rId3"/>
          <a:stretch>
            <a:fillRect/>
          </a:stretch>
        </p:blipFill>
        <p:spPr>
          <a:xfrm>
            <a:off x="362106" y="1373000"/>
            <a:ext cx="9658350" cy="3762375"/>
          </a:xfrm>
          <a:prstGeom prst="rect">
            <a:avLst/>
          </a:prstGeom>
        </p:spPr>
      </p:pic>
      <p:sp>
        <p:nvSpPr>
          <p:cNvPr id="9" name="Rectangle 8"/>
          <p:cNvSpPr/>
          <p:nvPr/>
        </p:nvSpPr>
        <p:spPr>
          <a:xfrm>
            <a:off x="362106" y="614972"/>
            <a:ext cx="11293939" cy="646331"/>
          </a:xfrm>
          <a:prstGeom prst="rect">
            <a:avLst/>
          </a:prstGeom>
        </p:spPr>
        <p:txBody>
          <a:bodyPr wrap="square">
            <a:spAutoFit/>
          </a:bodyPr>
          <a:lstStyle/>
          <a:p>
            <a:r>
              <a:rPr lang="en-US" dirty="0">
                <a:solidFill>
                  <a:srgbClr val="262626"/>
                </a:solidFill>
                <a:latin typeface="NewBaskerville-Roman"/>
              </a:rPr>
              <a:t>An interface is still a </a:t>
            </a:r>
            <a:r>
              <a:rPr lang="en-US" dirty="0" smtClean="0">
                <a:solidFill>
                  <a:srgbClr val="262626"/>
                </a:solidFill>
                <a:latin typeface="NewBaskerville-Roman"/>
              </a:rPr>
              <a:t>functional interface </a:t>
            </a:r>
            <a:r>
              <a:rPr lang="en-US" dirty="0">
                <a:solidFill>
                  <a:srgbClr val="262626"/>
                </a:solidFill>
                <a:latin typeface="NewBaskerville-Roman"/>
              </a:rPr>
              <a:t>if it has many default methods as long as it specifies </a:t>
            </a:r>
            <a:r>
              <a:rPr lang="en-US" i="1" dirty="0">
                <a:solidFill>
                  <a:srgbClr val="262626"/>
                </a:solidFill>
                <a:latin typeface="NewBaskerville-Italic"/>
              </a:rPr>
              <a:t>only one</a:t>
            </a:r>
          </a:p>
          <a:p>
            <a:r>
              <a:rPr lang="en-US" i="1" dirty="0">
                <a:solidFill>
                  <a:srgbClr val="262626"/>
                </a:solidFill>
                <a:latin typeface="NewBaskerville-Italic"/>
              </a:rPr>
              <a:t>abstract method</a:t>
            </a:r>
            <a:r>
              <a:rPr lang="en-US" dirty="0">
                <a:solidFill>
                  <a:srgbClr val="262626"/>
                </a:solidFill>
                <a:latin typeface="NewBaskerville-Roman"/>
              </a:rPr>
              <a:t>.</a:t>
            </a:r>
            <a:endParaRPr lang="en-US" dirty="0"/>
          </a:p>
        </p:txBody>
      </p:sp>
      <p:sp>
        <p:nvSpPr>
          <p:cNvPr id="10" name="Rectangle 9"/>
          <p:cNvSpPr/>
          <p:nvPr/>
        </p:nvSpPr>
        <p:spPr>
          <a:xfrm>
            <a:off x="362106" y="5135375"/>
            <a:ext cx="11686459" cy="1477328"/>
          </a:xfrm>
          <a:prstGeom prst="rect">
            <a:avLst/>
          </a:prstGeom>
        </p:spPr>
        <p:txBody>
          <a:bodyPr wrap="square">
            <a:spAutoFit/>
          </a:bodyPr>
          <a:lstStyle/>
          <a:p>
            <a:r>
              <a:rPr lang="en-US" dirty="0">
                <a:solidFill>
                  <a:srgbClr val="262626"/>
                </a:solidFill>
                <a:latin typeface="NewBaskerville-Roman"/>
              </a:rPr>
              <a:t>What can you do with functional interfaces? Lambda expressions let you provide </a:t>
            </a:r>
            <a:r>
              <a:rPr lang="en-US" dirty="0" smtClean="0">
                <a:solidFill>
                  <a:srgbClr val="262626"/>
                </a:solidFill>
                <a:latin typeface="NewBaskerville-Roman"/>
              </a:rPr>
              <a:t>the implementation </a:t>
            </a:r>
            <a:r>
              <a:rPr lang="en-US" dirty="0">
                <a:solidFill>
                  <a:srgbClr val="262626"/>
                </a:solidFill>
                <a:latin typeface="NewBaskerville-Roman"/>
              </a:rPr>
              <a:t>of the abstract method of a functional interface directly inline </a:t>
            </a:r>
            <a:r>
              <a:rPr lang="en-US" dirty="0" smtClean="0">
                <a:solidFill>
                  <a:srgbClr val="262626"/>
                </a:solidFill>
                <a:latin typeface="NewBaskerville-Roman"/>
              </a:rPr>
              <a:t>and </a:t>
            </a:r>
            <a:r>
              <a:rPr lang="en-US" i="1" dirty="0" smtClean="0">
                <a:solidFill>
                  <a:srgbClr val="262626"/>
                </a:solidFill>
                <a:latin typeface="NewBaskerville-Italic"/>
              </a:rPr>
              <a:t>treat </a:t>
            </a:r>
            <a:r>
              <a:rPr lang="en-US" i="1" dirty="0">
                <a:solidFill>
                  <a:srgbClr val="262626"/>
                </a:solidFill>
                <a:latin typeface="NewBaskerville-Italic"/>
              </a:rPr>
              <a:t>the whole expression as an instance of a functional interface </a:t>
            </a:r>
            <a:r>
              <a:rPr lang="en-US" dirty="0">
                <a:solidFill>
                  <a:srgbClr val="262626"/>
                </a:solidFill>
                <a:latin typeface="NewBaskerville-Roman"/>
              </a:rPr>
              <a:t>(more technically speaking</a:t>
            </a:r>
            <a:r>
              <a:rPr lang="en-US" dirty="0" smtClean="0">
                <a:solidFill>
                  <a:srgbClr val="262626"/>
                </a:solidFill>
                <a:latin typeface="NewBaskerville-Roman"/>
              </a:rPr>
              <a:t>, an </a:t>
            </a:r>
            <a:r>
              <a:rPr lang="en-US" dirty="0">
                <a:solidFill>
                  <a:srgbClr val="262626"/>
                </a:solidFill>
                <a:latin typeface="NewBaskerville-Roman"/>
              </a:rPr>
              <a:t>instance of a </a:t>
            </a:r>
            <a:r>
              <a:rPr lang="en-US" i="1" dirty="0">
                <a:solidFill>
                  <a:srgbClr val="262626"/>
                </a:solidFill>
                <a:latin typeface="NewBaskerville-Italic"/>
              </a:rPr>
              <a:t>concrete implementation </a:t>
            </a:r>
            <a:r>
              <a:rPr lang="en-US" dirty="0">
                <a:solidFill>
                  <a:srgbClr val="262626"/>
                </a:solidFill>
                <a:latin typeface="NewBaskerville-Roman"/>
              </a:rPr>
              <a:t>of the functional interface). You can </a:t>
            </a:r>
            <a:r>
              <a:rPr lang="en-US" dirty="0" smtClean="0">
                <a:solidFill>
                  <a:srgbClr val="262626"/>
                </a:solidFill>
                <a:latin typeface="NewBaskerville-Roman"/>
              </a:rPr>
              <a:t>achieve  </a:t>
            </a:r>
            <a:r>
              <a:rPr lang="en-US" dirty="0"/>
              <a:t>the same thing with an anonymous inner class, although it’s clumsier: you provide an</a:t>
            </a:r>
          </a:p>
          <a:p>
            <a:r>
              <a:rPr lang="en-US" dirty="0"/>
              <a:t>implementation and instantiate it directly inline.</a:t>
            </a:r>
          </a:p>
        </p:txBody>
      </p:sp>
    </p:spTree>
    <p:extLst>
      <p:ext uri="{BB962C8B-B14F-4D97-AF65-F5344CB8AC3E}">
        <p14:creationId xmlns:p14="http://schemas.microsoft.com/office/powerpoint/2010/main" val="38096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906" y="152872"/>
            <a:ext cx="11730318" cy="923330"/>
          </a:xfrm>
          <a:prstGeom prst="rect">
            <a:avLst/>
          </a:prstGeom>
        </p:spPr>
        <p:txBody>
          <a:bodyPr wrap="square">
            <a:spAutoFit/>
          </a:bodyPr>
          <a:lstStyle/>
          <a:p>
            <a:r>
              <a:rPr lang="en-US" b="1" i="1" dirty="0">
                <a:solidFill>
                  <a:srgbClr val="476B86"/>
                </a:solidFill>
                <a:latin typeface="FranklinGothic-DemiItal"/>
              </a:rPr>
              <a:t>Function descriptor</a:t>
            </a:r>
          </a:p>
          <a:p>
            <a:r>
              <a:rPr lang="en-US" dirty="0">
                <a:solidFill>
                  <a:srgbClr val="262626"/>
                </a:solidFill>
                <a:latin typeface="NewBaskerville-Roman"/>
              </a:rPr>
              <a:t>The signature of the abstract method of the functional interface describes the </a:t>
            </a:r>
            <a:r>
              <a:rPr lang="en-US" dirty="0" smtClean="0">
                <a:solidFill>
                  <a:srgbClr val="262626"/>
                </a:solidFill>
                <a:latin typeface="NewBaskerville-Roman"/>
              </a:rPr>
              <a:t>signature of </a:t>
            </a:r>
            <a:r>
              <a:rPr lang="en-US" dirty="0">
                <a:solidFill>
                  <a:srgbClr val="262626"/>
                </a:solidFill>
                <a:latin typeface="NewBaskerville-Roman"/>
              </a:rPr>
              <a:t>the lambda expression</a:t>
            </a:r>
            <a:r>
              <a:rPr lang="en-US" dirty="0" smtClean="0">
                <a:solidFill>
                  <a:srgbClr val="262626"/>
                </a:solidFill>
                <a:latin typeface="NewBaskerville-Roman"/>
              </a:rPr>
              <a:t>.</a:t>
            </a:r>
          </a:p>
          <a:p>
            <a:r>
              <a:rPr lang="en-US" dirty="0"/>
              <a:t>We call this abstract method a </a:t>
            </a:r>
            <a:r>
              <a:rPr lang="en-US" b="1" i="1" dirty="0"/>
              <a:t>function descriptor</a:t>
            </a:r>
            <a:r>
              <a:rPr lang="en-US" dirty="0"/>
              <a:t>.</a:t>
            </a:r>
          </a:p>
        </p:txBody>
      </p:sp>
      <p:sp>
        <p:nvSpPr>
          <p:cNvPr id="5" name="Rectangle 4"/>
          <p:cNvSpPr/>
          <p:nvPr/>
        </p:nvSpPr>
        <p:spPr>
          <a:xfrm>
            <a:off x="277906" y="1076202"/>
            <a:ext cx="11914094" cy="923330"/>
          </a:xfrm>
          <a:prstGeom prst="rect">
            <a:avLst/>
          </a:prstGeom>
        </p:spPr>
        <p:txBody>
          <a:bodyPr wrap="square">
            <a:spAutoFit/>
          </a:bodyPr>
          <a:lstStyle/>
          <a:p>
            <a:r>
              <a:rPr lang="en-US" dirty="0" smtClean="0">
                <a:solidFill>
                  <a:srgbClr val="262626"/>
                </a:solidFill>
                <a:latin typeface="NewBaskerville-Roman"/>
              </a:rPr>
              <a:t>For example</a:t>
            </a:r>
            <a:r>
              <a:rPr lang="en-US" dirty="0">
                <a:solidFill>
                  <a:srgbClr val="262626"/>
                </a:solidFill>
                <a:latin typeface="NewBaskerville-Roman"/>
              </a:rPr>
              <a:t>, the </a:t>
            </a:r>
            <a:r>
              <a:rPr lang="en-US" sz="1600" dirty="0">
                <a:solidFill>
                  <a:srgbClr val="262626"/>
                </a:solidFill>
                <a:latin typeface="Courier"/>
              </a:rPr>
              <a:t>Runnable </a:t>
            </a:r>
            <a:r>
              <a:rPr lang="en-US" dirty="0">
                <a:solidFill>
                  <a:srgbClr val="262626"/>
                </a:solidFill>
                <a:latin typeface="NewBaskerville-Roman"/>
              </a:rPr>
              <a:t>interface can be viewed as the signature of a function </a:t>
            </a:r>
            <a:r>
              <a:rPr lang="en-US" dirty="0" smtClean="0">
                <a:solidFill>
                  <a:srgbClr val="262626"/>
                </a:solidFill>
                <a:latin typeface="NewBaskerville-Roman"/>
              </a:rPr>
              <a:t>that accepts </a:t>
            </a:r>
            <a:r>
              <a:rPr lang="en-US" dirty="0">
                <a:solidFill>
                  <a:srgbClr val="262626"/>
                </a:solidFill>
                <a:latin typeface="NewBaskerville-Roman"/>
              </a:rPr>
              <a:t>nothing and returns nothing (</a:t>
            </a:r>
            <a:r>
              <a:rPr lang="en-US" sz="1600" dirty="0">
                <a:solidFill>
                  <a:srgbClr val="262626"/>
                </a:solidFill>
                <a:latin typeface="Courier"/>
              </a:rPr>
              <a:t>void</a:t>
            </a:r>
            <a:r>
              <a:rPr lang="en-US" dirty="0">
                <a:solidFill>
                  <a:srgbClr val="262626"/>
                </a:solidFill>
                <a:latin typeface="NewBaskerville-Roman"/>
              </a:rPr>
              <a:t>) because it has only one abstract </a:t>
            </a:r>
            <a:r>
              <a:rPr lang="en-US" dirty="0" smtClean="0">
                <a:solidFill>
                  <a:srgbClr val="262626"/>
                </a:solidFill>
                <a:latin typeface="NewBaskerville-Roman"/>
              </a:rPr>
              <a:t>method called </a:t>
            </a:r>
            <a:r>
              <a:rPr lang="en-US" sz="1600" dirty="0">
                <a:solidFill>
                  <a:srgbClr val="262626"/>
                </a:solidFill>
                <a:latin typeface="Courier"/>
              </a:rPr>
              <a:t>run</a:t>
            </a:r>
            <a:r>
              <a:rPr lang="en-US" dirty="0">
                <a:solidFill>
                  <a:srgbClr val="262626"/>
                </a:solidFill>
                <a:latin typeface="NewBaskerville-Roman"/>
              </a:rPr>
              <a:t>, which accepts nothing and returns nothing (</a:t>
            </a:r>
            <a:r>
              <a:rPr lang="en-US" sz="1600" dirty="0">
                <a:solidFill>
                  <a:srgbClr val="262626"/>
                </a:solidFill>
                <a:latin typeface="Courier"/>
              </a:rPr>
              <a:t>void</a:t>
            </a:r>
            <a:r>
              <a:rPr lang="en-US" dirty="0" smtClean="0">
                <a:solidFill>
                  <a:srgbClr val="262626"/>
                </a:solidFill>
                <a:latin typeface="NewBaskerville-Roman"/>
              </a:rPr>
              <a:t>). </a:t>
            </a:r>
            <a:r>
              <a:rPr lang="en-US" dirty="0"/>
              <a:t>As another example, (Apple, Apple) -&gt; </a:t>
            </a:r>
            <a:r>
              <a:rPr lang="en-US" dirty="0" err="1"/>
              <a:t>int</a:t>
            </a:r>
            <a:r>
              <a:rPr lang="en-US" dirty="0"/>
              <a:t> denotes a function </a:t>
            </a:r>
            <a:r>
              <a:rPr lang="en-US" dirty="0" smtClean="0"/>
              <a:t>taking two </a:t>
            </a:r>
            <a:r>
              <a:rPr lang="en-US" dirty="0"/>
              <a:t>Apples as parameters and returning an int.</a:t>
            </a:r>
          </a:p>
        </p:txBody>
      </p:sp>
      <p:sp>
        <p:nvSpPr>
          <p:cNvPr id="6" name="Rectangle 5"/>
          <p:cNvSpPr/>
          <p:nvPr/>
        </p:nvSpPr>
        <p:spPr>
          <a:xfrm>
            <a:off x="324969" y="2091865"/>
            <a:ext cx="11501718" cy="369332"/>
          </a:xfrm>
          <a:prstGeom prst="rect">
            <a:avLst/>
          </a:prstGeom>
        </p:spPr>
        <p:txBody>
          <a:bodyPr wrap="square">
            <a:spAutoFit/>
          </a:bodyPr>
          <a:lstStyle/>
          <a:p>
            <a:r>
              <a:rPr lang="en-US" dirty="0">
                <a:solidFill>
                  <a:srgbClr val="262626"/>
                </a:solidFill>
                <a:latin typeface="NewBaskerville-Roman"/>
              </a:rPr>
              <a:t>how the compiler checks whether a lambda is valid in a given context</a:t>
            </a:r>
            <a:endParaRPr lang="en-US" dirty="0"/>
          </a:p>
        </p:txBody>
      </p:sp>
      <p:sp>
        <p:nvSpPr>
          <p:cNvPr id="7" name="Rectangle 6"/>
          <p:cNvSpPr/>
          <p:nvPr/>
        </p:nvSpPr>
        <p:spPr>
          <a:xfrm>
            <a:off x="230840" y="2553530"/>
            <a:ext cx="11595847" cy="369332"/>
          </a:xfrm>
          <a:prstGeom prst="rect">
            <a:avLst/>
          </a:prstGeom>
        </p:spPr>
        <p:txBody>
          <a:bodyPr wrap="square">
            <a:spAutoFit/>
          </a:bodyPr>
          <a:lstStyle/>
          <a:p>
            <a:r>
              <a:rPr lang="en-US" dirty="0">
                <a:solidFill>
                  <a:srgbClr val="FF0000"/>
                </a:solidFill>
                <a:latin typeface="NewBaskerville-Roman"/>
              </a:rPr>
              <a:t>You may be wondering, </a:t>
            </a:r>
            <a:r>
              <a:rPr lang="en-US" dirty="0">
                <a:solidFill>
                  <a:srgbClr val="262626"/>
                </a:solidFill>
                <a:latin typeface="NewBaskerville-Roman"/>
              </a:rPr>
              <a:t>“Why can we pass a lambda only where a functional </a:t>
            </a:r>
            <a:r>
              <a:rPr lang="en-US" dirty="0" smtClean="0">
                <a:solidFill>
                  <a:srgbClr val="262626"/>
                </a:solidFill>
                <a:latin typeface="NewBaskerville-Roman"/>
              </a:rPr>
              <a:t>interface is </a:t>
            </a:r>
            <a:r>
              <a:rPr lang="en-US" dirty="0">
                <a:solidFill>
                  <a:srgbClr val="262626"/>
                </a:solidFill>
                <a:latin typeface="NewBaskerville-Roman"/>
              </a:rPr>
              <a:t>expected?”</a:t>
            </a:r>
            <a:endParaRPr lang="en-US" dirty="0"/>
          </a:p>
        </p:txBody>
      </p:sp>
    </p:spTree>
    <p:extLst>
      <p:ext uri="{BB962C8B-B14F-4D97-AF65-F5344CB8AC3E}">
        <p14:creationId xmlns:p14="http://schemas.microsoft.com/office/powerpoint/2010/main" val="410474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7046353" cy="461665"/>
          </a:xfrm>
          <a:prstGeom prst="rect">
            <a:avLst/>
          </a:prstGeom>
        </p:spPr>
        <p:txBody>
          <a:bodyPr wrap="none">
            <a:spAutoFit/>
          </a:bodyPr>
          <a:lstStyle/>
          <a:p>
            <a:r>
              <a:rPr lang="en-US" sz="2400" b="1" dirty="0" smtClean="0">
                <a:solidFill>
                  <a:srgbClr val="00B050"/>
                </a:solidFill>
              </a:rPr>
              <a:t>What is Functional Interface? Predicate  ? Supplier? … </a:t>
            </a:r>
            <a:endParaRPr lang="en-US" sz="2400" b="1" dirty="0">
              <a:solidFill>
                <a:srgbClr val="00B050"/>
              </a:solidFill>
            </a:endParaRPr>
          </a:p>
        </p:txBody>
      </p:sp>
      <p:sp>
        <p:nvSpPr>
          <p:cNvPr id="2" name="Rectangle 1"/>
          <p:cNvSpPr/>
          <p:nvPr/>
        </p:nvSpPr>
        <p:spPr>
          <a:xfrm>
            <a:off x="322525" y="973142"/>
            <a:ext cx="10556145" cy="646331"/>
          </a:xfrm>
          <a:prstGeom prst="rect">
            <a:avLst/>
          </a:prstGeom>
        </p:spPr>
        <p:txBody>
          <a:bodyPr wrap="square">
            <a:spAutoFit/>
          </a:bodyPr>
          <a:lstStyle/>
          <a:p>
            <a:r>
              <a:rPr lang="en-US" dirty="0">
                <a:solidFill>
                  <a:srgbClr val="262626"/>
                </a:solidFill>
                <a:latin typeface="FranklinGothic-Book"/>
              </a:rPr>
              <a:t>The word </a:t>
            </a:r>
            <a:r>
              <a:rPr lang="en-US" i="1" dirty="0">
                <a:solidFill>
                  <a:srgbClr val="FF0000"/>
                </a:solidFill>
                <a:latin typeface="FranklinGothic-BookItal"/>
              </a:rPr>
              <a:t>predicate</a:t>
            </a:r>
            <a:r>
              <a:rPr lang="en-US" i="1" dirty="0">
                <a:solidFill>
                  <a:srgbClr val="262626"/>
                </a:solidFill>
                <a:latin typeface="FranklinGothic-BookItal"/>
              </a:rPr>
              <a:t> </a:t>
            </a:r>
            <a:r>
              <a:rPr lang="en-US" dirty="0">
                <a:solidFill>
                  <a:srgbClr val="262626"/>
                </a:solidFill>
                <a:latin typeface="FranklinGothic-Book"/>
              </a:rPr>
              <a:t>is often used in mathematics to mean something</a:t>
            </a:r>
          </a:p>
          <a:p>
            <a:r>
              <a:rPr lang="en-US" dirty="0">
                <a:solidFill>
                  <a:srgbClr val="262626"/>
                </a:solidFill>
                <a:latin typeface="FranklinGothic-Book"/>
              </a:rPr>
              <a:t>function-like that takes a value for an argument and returns </a:t>
            </a:r>
            <a:r>
              <a:rPr lang="en-US" dirty="0">
                <a:solidFill>
                  <a:srgbClr val="262626"/>
                </a:solidFill>
                <a:latin typeface="Courier"/>
              </a:rPr>
              <a:t>true </a:t>
            </a:r>
            <a:r>
              <a:rPr lang="en-US" dirty="0">
                <a:solidFill>
                  <a:srgbClr val="262626"/>
                </a:solidFill>
                <a:latin typeface="FranklinGothic-Book"/>
              </a:rPr>
              <a:t>or </a:t>
            </a:r>
            <a:r>
              <a:rPr lang="en-US" dirty="0">
                <a:solidFill>
                  <a:srgbClr val="262626"/>
                </a:solidFill>
                <a:latin typeface="Courier"/>
              </a:rPr>
              <a:t>false</a:t>
            </a:r>
            <a:r>
              <a:rPr lang="en-US" dirty="0">
                <a:solidFill>
                  <a:srgbClr val="262626"/>
                </a:solidFill>
                <a:latin typeface="FranklinGothic-Book"/>
              </a:rPr>
              <a:t>.</a:t>
            </a:r>
            <a:endParaRPr lang="en-US" dirty="0"/>
          </a:p>
        </p:txBody>
      </p:sp>
      <p:sp>
        <p:nvSpPr>
          <p:cNvPr id="3" name="Rectangle 2"/>
          <p:cNvSpPr/>
          <p:nvPr/>
        </p:nvSpPr>
        <p:spPr>
          <a:xfrm>
            <a:off x="322525" y="1826291"/>
            <a:ext cx="3147015" cy="369332"/>
          </a:xfrm>
          <a:prstGeom prst="rect">
            <a:avLst/>
          </a:prstGeom>
        </p:spPr>
        <p:txBody>
          <a:bodyPr wrap="none">
            <a:spAutoFit/>
          </a:bodyPr>
          <a:lstStyle/>
          <a:p>
            <a:r>
              <a:rPr lang="en-US" b="1" i="1" dirty="0">
                <a:solidFill>
                  <a:srgbClr val="476B86"/>
                </a:solidFill>
                <a:latin typeface="FranklinGothic-DemiItal"/>
              </a:rPr>
              <a:t>Using functional interfaces</a:t>
            </a:r>
            <a:endParaRPr lang="en-US" dirty="0"/>
          </a:p>
        </p:txBody>
      </p:sp>
      <p:sp>
        <p:nvSpPr>
          <p:cNvPr id="7" name="Rectangle 6"/>
          <p:cNvSpPr/>
          <p:nvPr/>
        </p:nvSpPr>
        <p:spPr>
          <a:xfrm>
            <a:off x="322524" y="2195623"/>
            <a:ext cx="11537781" cy="923330"/>
          </a:xfrm>
          <a:prstGeom prst="rect">
            <a:avLst/>
          </a:prstGeom>
        </p:spPr>
        <p:txBody>
          <a:bodyPr wrap="square">
            <a:spAutoFit/>
          </a:bodyPr>
          <a:lstStyle/>
          <a:p>
            <a:r>
              <a:rPr lang="en-US" dirty="0">
                <a:solidFill>
                  <a:srgbClr val="262626"/>
                </a:solidFill>
                <a:latin typeface="NewBaskerville-Roman"/>
              </a:rPr>
              <a:t>Several functional interfaces are already available in the Java </a:t>
            </a:r>
            <a:r>
              <a:rPr lang="en-US" dirty="0" smtClean="0">
                <a:solidFill>
                  <a:srgbClr val="262626"/>
                </a:solidFill>
                <a:latin typeface="NewBaskerville-Roman"/>
              </a:rPr>
              <a:t>API such </a:t>
            </a:r>
            <a:r>
              <a:rPr lang="en-US" dirty="0">
                <a:solidFill>
                  <a:srgbClr val="262626"/>
                </a:solidFill>
                <a:latin typeface="NewBaskerville-Roman"/>
              </a:rPr>
              <a:t>as </a:t>
            </a:r>
            <a:r>
              <a:rPr lang="en-US" sz="1600" dirty="0">
                <a:solidFill>
                  <a:srgbClr val="262626"/>
                </a:solidFill>
                <a:latin typeface="Courier"/>
              </a:rPr>
              <a:t>Comparable</a:t>
            </a:r>
            <a:r>
              <a:rPr lang="en-US" dirty="0">
                <a:solidFill>
                  <a:srgbClr val="262626"/>
                </a:solidFill>
                <a:latin typeface="NewBaskerville-Roman"/>
              </a:rPr>
              <a:t>, </a:t>
            </a:r>
            <a:r>
              <a:rPr lang="en-US" sz="1600" dirty="0">
                <a:solidFill>
                  <a:srgbClr val="262626"/>
                </a:solidFill>
                <a:latin typeface="Courier"/>
              </a:rPr>
              <a:t>Runnable</a:t>
            </a:r>
            <a:r>
              <a:rPr lang="en-US" dirty="0">
                <a:solidFill>
                  <a:srgbClr val="262626"/>
                </a:solidFill>
                <a:latin typeface="NewBaskerville-Roman"/>
              </a:rPr>
              <a:t>, and </a:t>
            </a:r>
            <a:r>
              <a:rPr lang="en-US" sz="1600" dirty="0" smtClean="0">
                <a:solidFill>
                  <a:srgbClr val="262626"/>
                </a:solidFill>
                <a:latin typeface="Courier"/>
              </a:rPr>
              <a:t>Callable.</a:t>
            </a:r>
            <a:r>
              <a:rPr lang="en-US" dirty="0" smtClean="0">
                <a:solidFill>
                  <a:srgbClr val="262626"/>
                </a:solidFill>
                <a:latin typeface="NewBaskerville-Roman"/>
              </a:rPr>
              <a:t> The </a:t>
            </a:r>
            <a:r>
              <a:rPr lang="en-US" dirty="0">
                <a:solidFill>
                  <a:srgbClr val="262626"/>
                </a:solidFill>
                <a:latin typeface="NewBaskerville-Roman"/>
              </a:rPr>
              <a:t>Java library designers for Java 8 have helped you by introducing several </a:t>
            </a:r>
            <a:r>
              <a:rPr lang="en-US" dirty="0" smtClean="0">
                <a:solidFill>
                  <a:srgbClr val="262626"/>
                </a:solidFill>
                <a:latin typeface="NewBaskerville-Roman"/>
              </a:rPr>
              <a:t>new functional </a:t>
            </a:r>
            <a:r>
              <a:rPr lang="en-US" dirty="0">
                <a:solidFill>
                  <a:srgbClr val="262626"/>
                </a:solidFill>
                <a:latin typeface="NewBaskerville-Roman"/>
              </a:rPr>
              <a:t>interfaces inside the </a:t>
            </a:r>
            <a:r>
              <a:rPr lang="en-US" sz="1600" dirty="0" err="1">
                <a:solidFill>
                  <a:srgbClr val="FF0000"/>
                </a:solidFill>
                <a:latin typeface="Courier"/>
              </a:rPr>
              <a:t>java.util.function</a:t>
            </a:r>
            <a:r>
              <a:rPr lang="en-US" sz="1600" dirty="0">
                <a:solidFill>
                  <a:srgbClr val="262626"/>
                </a:solidFill>
                <a:latin typeface="Courier"/>
              </a:rPr>
              <a:t> </a:t>
            </a:r>
            <a:r>
              <a:rPr lang="en-US" dirty="0">
                <a:solidFill>
                  <a:srgbClr val="262626"/>
                </a:solidFill>
                <a:latin typeface="NewBaskerville-Roman"/>
              </a:rPr>
              <a:t>package.</a:t>
            </a:r>
            <a:endParaRPr lang="en-US" dirty="0"/>
          </a:p>
        </p:txBody>
      </p:sp>
      <p:sp>
        <p:nvSpPr>
          <p:cNvPr id="8" name="Rectangle 7"/>
          <p:cNvSpPr/>
          <p:nvPr/>
        </p:nvSpPr>
        <p:spPr>
          <a:xfrm>
            <a:off x="322524" y="3185424"/>
            <a:ext cx="10367888" cy="369332"/>
          </a:xfrm>
          <a:prstGeom prst="rect">
            <a:avLst/>
          </a:prstGeom>
        </p:spPr>
        <p:txBody>
          <a:bodyPr wrap="square">
            <a:spAutoFit/>
          </a:bodyPr>
          <a:lstStyle/>
          <a:p>
            <a:r>
              <a:rPr lang="en-US" dirty="0">
                <a:solidFill>
                  <a:srgbClr val="262626"/>
                </a:solidFill>
                <a:latin typeface="NewBaskerville-Roman"/>
              </a:rPr>
              <a:t>We’ll describe </a:t>
            </a:r>
            <a:r>
              <a:rPr lang="en-US" dirty="0" smtClean="0">
                <a:solidFill>
                  <a:srgbClr val="262626"/>
                </a:solidFill>
                <a:latin typeface="NewBaskerville-Roman"/>
              </a:rPr>
              <a:t>the interfaces </a:t>
            </a:r>
            <a:r>
              <a:rPr lang="en-US" sz="1600" dirty="0" smtClean="0">
                <a:solidFill>
                  <a:srgbClr val="262626"/>
                </a:solidFill>
                <a:latin typeface="Courier"/>
              </a:rPr>
              <a:t>Operator, Predicate</a:t>
            </a:r>
            <a:r>
              <a:rPr lang="en-US" dirty="0">
                <a:solidFill>
                  <a:srgbClr val="262626"/>
                </a:solidFill>
                <a:latin typeface="NewBaskerville-Roman"/>
              </a:rPr>
              <a:t>, </a:t>
            </a:r>
            <a:r>
              <a:rPr lang="en-US" sz="1600" dirty="0">
                <a:solidFill>
                  <a:srgbClr val="262626"/>
                </a:solidFill>
                <a:latin typeface="Courier"/>
              </a:rPr>
              <a:t>Consumer</a:t>
            </a:r>
            <a:r>
              <a:rPr lang="en-US" dirty="0">
                <a:solidFill>
                  <a:srgbClr val="262626"/>
                </a:solidFill>
                <a:latin typeface="NewBaskerville-Roman"/>
              </a:rPr>
              <a:t>, and </a:t>
            </a:r>
            <a:r>
              <a:rPr lang="en-US" sz="1600" dirty="0" smtClean="0">
                <a:solidFill>
                  <a:srgbClr val="262626"/>
                </a:solidFill>
                <a:latin typeface="Courier"/>
              </a:rPr>
              <a:t>Function</a:t>
            </a:r>
            <a:r>
              <a:rPr lang="en-US" dirty="0" smtClean="0">
                <a:solidFill>
                  <a:srgbClr val="262626"/>
                </a:solidFill>
                <a:latin typeface="NewBaskerville-Roman"/>
              </a:rPr>
              <a:t>.</a:t>
            </a:r>
            <a:endParaRPr lang="en-US" dirty="0"/>
          </a:p>
        </p:txBody>
      </p:sp>
      <p:sp>
        <p:nvSpPr>
          <p:cNvPr id="5" name="Rectangle 4"/>
          <p:cNvSpPr/>
          <p:nvPr/>
        </p:nvSpPr>
        <p:spPr>
          <a:xfrm>
            <a:off x="322524" y="4813612"/>
            <a:ext cx="9224888" cy="369332"/>
          </a:xfrm>
          <a:prstGeom prst="rect">
            <a:avLst/>
          </a:prstGeom>
        </p:spPr>
        <p:txBody>
          <a:bodyPr wrap="square">
            <a:spAutoFit/>
          </a:bodyPr>
          <a:lstStyle/>
          <a:p>
            <a:r>
              <a:rPr lang="en-US" dirty="0"/>
              <a:t>Comparator, Runnable, </a:t>
            </a:r>
            <a:r>
              <a:rPr lang="en-US" dirty="0" err="1"/>
              <a:t>ActionListener</a:t>
            </a:r>
            <a:r>
              <a:rPr lang="en-US" dirty="0"/>
              <a:t>, Callable, </a:t>
            </a:r>
            <a:r>
              <a:rPr lang="en-US" dirty="0" err="1"/>
              <a:t>PrivilegedAction</a:t>
            </a:r>
            <a:endParaRPr lang="en-US" dirty="0"/>
          </a:p>
        </p:txBody>
      </p:sp>
    </p:spTree>
    <p:extLst>
      <p:ext uri="{BB962C8B-B14F-4D97-AF65-F5344CB8AC3E}">
        <p14:creationId xmlns:p14="http://schemas.microsoft.com/office/powerpoint/2010/main" val="189188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8" name="Google Shape;128;p1"/>
          <p:cNvSpPr txBox="1">
            <a:spLocks noGrp="1"/>
          </p:cNvSpPr>
          <p:nvPr>
            <p:ph type="subTitle" idx="3"/>
          </p:nvPr>
        </p:nvSpPr>
        <p:spPr>
          <a:xfrm>
            <a:off x="411480" y="5199599"/>
            <a:ext cx="7452360" cy="5816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marR="0" lvl="0" indent="0" algn="l" rtl="0">
              <a:lnSpc>
                <a:spcPct val="90000"/>
              </a:lnSpc>
              <a:spcBef>
                <a:spcPts val="0"/>
              </a:spcBef>
              <a:spcAft>
                <a:spcPts val="0"/>
              </a:spcAft>
              <a:buSzPts val="2400"/>
              <a:buNone/>
            </a:pPr>
            <a:r>
              <a:rPr lang="en-US" sz="1800" dirty="0" smtClean="0"/>
              <a:t>azat.satklichov@broadcom.com</a:t>
            </a:r>
            <a:endParaRPr sz="1800" dirty="0"/>
          </a:p>
        </p:txBody>
      </p:sp>
      <p:pic>
        <p:nvPicPr>
          <p:cNvPr id="6" name="Picture 5"/>
          <p:cNvPicPr>
            <a:picLocks noChangeAspect="1"/>
          </p:cNvPicPr>
          <p:nvPr/>
        </p:nvPicPr>
        <p:blipFill>
          <a:blip r:embed="rId3"/>
          <a:stretch>
            <a:fillRect/>
          </a:stretch>
        </p:blipFill>
        <p:spPr>
          <a:xfrm>
            <a:off x="9475108" y="1023220"/>
            <a:ext cx="2000250" cy="2000250"/>
          </a:xfrm>
          <a:prstGeom prst="rect">
            <a:avLst/>
          </a:prstGeom>
        </p:spPr>
      </p:pic>
      <p:sp>
        <p:nvSpPr>
          <p:cNvPr id="3" name="Rectangle 2"/>
          <p:cNvSpPr/>
          <p:nvPr/>
        </p:nvSpPr>
        <p:spPr>
          <a:xfrm>
            <a:off x="191911" y="3313244"/>
            <a:ext cx="9968089" cy="1323439"/>
          </a:xfrm>
          <a:prstGeom prst="rect">
            <a:avLst/>
          </a:prstGeom>
        </p:spPr>
        <p:txBody>
          <a:bodyPr wrap="square">
            <a:spAutoFit/>
          </a:bodyPr>
          <a:lstStyle/>
          <a:p>
            <a:pPr lvl="0">
              <a:spcBef>
                <a:spcPts val="0"/>
              </a:spcBef>
            </a:pPr>
            <a:r>
              <a:rPr lang="en-US" sz="4400" b="1" dirty="0">
                <a:solidFill>
                  <a:srgbClr val="00B050"/>
                </a:solidFill>
              </a:rPr>
              <a:t>Effective Java Lambdas and Streams</a:t>
            </a:r>
          </a:p>
          <a:p>
            <a:pPr lvl="0">
              <a:spcBef>
                <a:spcPts val="0"/>
              </a:spcBef>
            </a:pPr>
            <a:r>
              <a:rPr lang="en-US" dirty="0">
                <a:solidFill>
                  <a:srgbClr val="00B050"/>
                </a:solidFill>
              </a:rPr>
              <a:t>Using Joshua Bloch’s Effective Java Book Third Edition </a:t>
            </a:r>
          </a:p>
          <a:p>
            <a:pPr lvl="0">
              <a:spcBef>
                <a:spcPts val="0"/>
              </a:spcBef>
            </a:pPr>
            <a:r>
              <a:rPr lang="en-US" dirty="0">
                <a:solidFill>
                  <a:srgbClr val="00B050"/>
                </a:solidFill>
              </a:rPr>
              <a:t>and  Modern Java in Action Book</a:t>
            </a:r>
          </a:p>
        </p:txBody>
      </p:sp>
    </p:spTree>
    <p:extLst>
      <p:ext uri="{BB962C8B-B14F-4D97-AF65-F5344CB8AC3E}">
        <p14:creationId xmlns:p14="http://schemas.microsoft.com/office/powerpoint/2010/main" val="269783452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7046353" cy="461665"/>
          </a:xfrm>
          <a:prstGeom prst="rect">
            <a:avLst/>
          </a:prstGeom>
        </p:spPr>
        <p:txBody>
          <a:bodyPr wrap="none">
            <a:spAutoFit/>
          </a:bodyPr>
          <a:lstStyle/>
          <a:p>
            <a:r>
              <a:rPr lang="en-US" sz="2400" b="1" dirty="0" smtClean="0">
                <a:solidFill>
                  <a:srgbClr val="00B050"/>
                </a:solidFill>
              </a:rPr>
              <a:t>What is Functional Interface? Predicate  ? Supplier? … </a:t>
            </a:r>
            <a:endParaRPr lang="en-US" sz="2400" b="1" dirty="0">
              <a:solidFill>
                <a:srgbClr val="00B050"/>
              </a:solidFill>
            </a:endParaRPr>
          </a:p>
        </p:txBody>
      </p:sp>
      <p:sp>
        <p:nvSpPr>
          <p:cNvPr id="5" name="Rectangle 4"/>
          <p:cNvSpPr/>
          <p:nvPr/>
        </p:nvSpPr>
        <p:spPr>
          <a:xfrm rot="20128061">
            <a:off x="9769321" y="1182345"/>
            <a:ext cx="2084225" cy="369332"/>
          </a:xfrm>
          <a:prstGeom prst="rect">
            <a:avLst/>
          </a:prstGeom>
        </p:spPr>
        <p:txBody>
          <a:bodyPr wrap="none">
            <a:spAutoFit/>
          </a:bodyPr>
          <a:lstStyle/>
          <a:p>
            <a:r>
              <a:rPr lang="en-US" dirty="0" err="1">
                <a:solidFill>
                  <a:srgbClr val="0070C0"/>
                </a:solidFill>
                <a:latin typeface="Consolas" panose="020B0609020204030204" pitchFamily="49" charset="0"/>
              </a:rPr>
              <a:t>MethodReference</a:t>
            </a:r>
            <a:endParaRPr lang="en-US" dirty="0">
              <a:solidFill>
                <a:srgbClr val="0070C0"/>
              </a:solidFill>
            </a:endParaRPr>
          </a:p>
        </p:txBody>
      </p:sp>
      <p:sp>
        <p:nvSpPr>
          <p:cNvPr id="6" name="Rectangle 5"/>
          <p:cNvSpPr/>
          <p:nvPr/>
        </p:nvSpPr>
        <p:spPr>
          <a:xfrm>
            <a:off x="322526" y="765610"/>
            <a:ext cx="11869474" cy="369332"/>
          </a:xfrm>
          <a:prstGeom prst="rect">
            <a:avLst/>
          </a:prstGeom>
        </p:spPr>
        <p:txBody>
          <a:bodyPr wrap="square">
            <a:spAutoFit/>
          </a:bodyPr>
          <a:lstStyle/>
          <a:p>
            <a:r>
              <a:rPr lang="en-US" dirty="0">
                <a:latin typeface="Times-Roman"/>
              </a:rPr>
              <a:t>The </a:t>
            </a:r>
            <a:r>
              <a:rPr lang="en-US" sz="1200" dirty="0" err="1" smtClean="0">
                <a:latin typeface="LucidaSans-Typewriter"/>
              </a:rPr>
              <a:t>java.util.function</a:t>
            </a:r>
            <a:r>
              <a:rPr lang="en-US" sz="1200" dirty="0" smtClean="0">
                <a:latin typeface="LucidaSans-Typewriter"/>
              </a:rPr>
              <a:t> </a:t>
            </a:r>
            <a:r>
              <a:rPr lang="en-US" dirty="0" smtClean="0">
                <a:latin typeface="Times-Roman"/>
              </a:rPr>
              <a:t>package </a:t>
            </a:r>
            <a:r>
              <a:rPr lang="en-US" dirty="0">
                <a:latin typeface="Times-Roman"/>
              </a:rPr>
              <a:t>provides a large collection of standard functional interfaces for your use</a:t>
            </a:r>
            <a:endParaRPr lang="en-US" dirty="0"/>
          </a:p>
        </p:txBody>
      </p:sp>
      <p:sp>
        <p:nvSpPr>
          <p:cNvPr id="9" name="Rectangle 8"/>
          <p:cNvSpPr/>
          <p:nvPr/>
        </p:nvSpPr>
        <p:spPr>
          <a:xfrm>
            <a:off x="295348" y="1166234"/>
            <a:ext cx="10488909" cy="646331"/>
          </a:xfrm>
          <a:prstGeom prst="rect">
            <a:avLst/>
          </a:prstGeom>
        </p:spPr>
        <p:txBody>
          <a:bodyPr wrap="square">
            <a:spAutoFit/>
          </a:bodyPr>
          <a:lstStyle/>
          <a:p>
            <a:r>
              <a:rPr lang="en-US" dirty="0">
                <a:latin typeface="Times-Roman"/>
              </a:rPr>
              <a:t>There are forty-three interfaces in </a:t>
            </a:r>
            <a:r>
              <a:rPr lang="en-US" sz="1200" dirty="0" err="1">
                <a:latin typeface="LucidaSans-Typewriter"/>
              </a:rPr>
              <a:t>java.util.Function</a:t>
            </a:r>
            <a:r>
              <a:rPr lang="en-US" dirty="0">
                <a:latin typeface="Times-Roman"/>
              </a:rPr>
              <a:t>. You can’t </a:t>
            </a:r>
            <a:r>
              <a:rPr lang="en-US" dirty="0" smtClean="0">
                <a:latin typeface="Times-Roman"/>
              </a:rPr>
              <a:t>be expected </a:t>
            </a:r>
            <a:r>
              <a:rPr lang="en-US" dirty="0">
                <a:latin typeface="Times-Roman"/>
              </a:rPr>
              <a:t>to remember them all, but if you remember </a:t>
            </a:r>
            <a:r>
              <a:rPr lang="en-US" b="1" dirty="0">
                <a:latin typeface="Times-Roman"/>
              </a:rPr>
              <a:t>six basic interfaces</a:t>
            </a:r>
            <a:r>
              <a:rPr lang="en-US" dirty="0">
                <a:latin typeface="Times-Roman"/>
              </a:rPr>
              <a:t>, you </a:t>
            </a:r>
            <a:r>
              <a:rPr lang="en-US" dirty="0" smtClean="0">
                <a:latin typeface="Times-Roman"/>
              </a:rPr>
              <a:t>can derive </a:t>
            </a:r>
            <a:r>
              <a:rPr lang="en-US" dirty="0">
                <a:latin typeface="Times-Roman"/>
              </a:rPr>
              <a:t>the rest when you need them.</a:t>
            </a:r>
            <a:endParaRPr lang="en-US" dirty="0"/>
          </a:p>
        </p:txBody>
      </p:sp>
      <p:pic>
        <p:nvPicPr>
          <p:cNvPr id="10" name="Picture 9"/>
          <p:cNvPicPr>
            <a:picLocks noChangeAspect="1"/>
          </p:cNvPicPr>
          <p:nvPr/>
        </p:nvPicPr>
        <p:blipFill>
          <a:blip r:embed="rId3"/>
          <a:stretch>
            <a:fillRect/>
          </a:stretch>
        </p:blipFill>
        <p:spPr>
          <a:xfrm>
            <a:off x="2595001" y="3321185"/>
            <a:ext cx="6867525" cy="2781300"/>
          </a:xfrm>
          <a:prstGeom prst="rect">
            <a:avLst/>
          </a:prstGeom>
        </p:spPr>
      </p:pic>
      <p:sp>
        <p:nvSpPr>
          <p:cNvPr id="11" name="Rectangle 10"/>
          <p:cNvSpPr/>
          <p:nvPr/>
        </p:nvSpPr>
        <p:spPr>
          <a:xfrm>
            <a:off x="394242" y="1843857"/>
            <a:ext cx="11726041" cy="1477328"/>
          </a:xfrm>
          <a:prstGeom prst="rect">
            <a:avLst/>
          </a:prstGeom>
        </p:spPr>
        <p:txBody>
          <a:bodyPr wrap="square">
            <a:spAutoFit/>
          </a:bodyPr>
          <a:lstStyle/>
          <a:p>
            <a:r>
              <a:rPr lang="en-US" dirty="0">
                <a:latin typeface="Times-Roman"/>
              </a:rPr>
              <a:t>The </a:t>
            </a:r>
            <a:r>
              <a:rPr lang="en-US" sz="1200" dirty="0">
                <a:solidFill>
                  <a:srgbClr val="00B0F0"/>
                </a:solidFill>
                <a:latin typeface="LucidaSans-Typewriter"/>
              </a:rPr>
              <a:t>Operator</a:t>
            </a:r>
            <a:r>
              <a:rPr lang="en-US" sz="1200" dirty="0">
                <a:latin typeface="LucidaSans-Typewriter"/>
              </a:rPr>
              <a:t> </a:t>
            </a:r>
            <a:r>
              <a:rPr lang="en-US" dirty="0">
                <a:latin typeface="Times-Roman"/>
              </a:rPr>
              <a:t>interfaces represent functions whose result </a:t>
            </a:r>
            <a:r>
              <a:rPr lang="en-US" dirty="0" smtClean="0">
                <a:latin typeface="Times-Roman"/>
              </a:rPr>
              <a:t>and argument </a:t>
            </a:r>
            <a:r>
              <a:rPr lang="en-US" dirty="0">
                <a:latin typeface="Times-Roman"/>
              </a:rPr>
              <a:t>types are the same. The </a:t>
            </a:r>
            <a:r>
              <a:rPr lang="en-US" sz="1200" dirty="0">
                <a:solidFill>
                  <a:srgbClr val="00B0F0"/>
                </a:solidFill>
                <a:latin typeface="LucidaSans-Typewriter"/>
              </a:rPr>
              <a:t>Predicate</a:t>
            </a:r>
            <a:r>
              <a:rPr lang="en-US" sz="1200" dirty="0">
                <a:latin typeface="LucidaSans-Typewriter"/>
              </a:rPr>
              <a:t> </a:t>
            </a:r>
            <a:r>
              <a:rPr lang="en-US" dirty="0">
                <a:latin typeface="Times-Roman"/>
              </a:rPr>
              <a:t>interface represents a function </a:t>
            </a:r>
            <a:r>
              <a:rPr lang="en-US" dirty="0" smtClean="0">
                <a:latin typeface="Times-Roman"/>
              </a:rPr>
              <a:t>that takes </a:t>
            </a:r>
            <a:r>
              <a:rPr lang="en-US" dirty="0">
                <a:latin typeface="Times-Roman"/>
              </a:rPr>
              <a:t>an argument and returns a </a:t>
            </a:r>
            <a:r>
              <a:rPr lang="en-US" sz="1200" dirty="0" err="1">
                <a:latin typeface="LucidaSans-Typewriter"/>
              </a:rPr>
              <a:t>boolean</a:t>
            </a:r>
            <a:r>
              <a:rPr lang="en-US" dirty="0">
                <a:latin typeface="Times-Roman"/>
              </a:rPr>
              <a:t>. The </a:t>
            </a:r>
            <a:r>
              <a:rPr lang="en-US" sz="1200" dirty="0">
                <a:solidFill>
                  <a:srgbClr val="00B0F0"/>
                </a:solidFill>
                <a:latin typeface="LucidaSans-Typewriter"/>
              </a:rPr>
              <a:t>Function</a:t>
            </a:r>
            <a:r>
              <a:rPr lang="en-US" sz="1200" dirty="0">
                <a:latin typeface="LucidaSans-Typewriter"/>
              </a:rPr>
              <a:t> </a:t>
            </a:r>
            <a:r>
              <a:rPr lang="en-US" dirty="0">
                <a:latin typeface="Times-Roman"/>
              </a:rPr>
              <a:t>interface represents </a:t>
            </a:r>
            <a:r>
              <a:rPr lang="en-US" dirty="0" smtClean="0">
                <a:latin typeface="Times-Roman"/>
              </a:rPr>
              <a:t>a function </a:t>
            </a:r>
            <a:r>
              <a:rPr lang="en-US" dirty="0">
                <a:latin typeface="Times-Roman"/>
              </a:rPr>
              <a:t>whose argument and return types differ. The </a:t>
            </a:r>
            <a:r>
              <a:rPr lang="en-US" sz="1200" dirty="0">
                <a:solidFill>
                  <a:srgbClr val="00B0F0"/>
                </a:solidFill>
                <a:latin typeface="LucidaSans-Typewriter"/>
              </a:rPr>
              <a:t>Supplier</a:t>
            </a:r>
            <a:r>
              <a:rPr lang="en-US" sz="1200" dirty="0">
                <a:latin typeface="LucidaSans-Typewriter"/>
              </a:rPr>
              <a:t> </a:t>
            </a:r>
            <a:r>
              <a:rPr lang="en-US" dirty="0" smtClean="0">
                <a:latin typeface="Times-Roman"/>
              </a:rPr>
              <a:t>interface represents </a:t>
            </a:r>
            <a:r>
              <a:rPr lang="en-US" dirty="0">
                <a:latin typeface="Times-Roman"/>
              </a:rPr>
              <a:t>a function that takes no arguments and returns (or “supplies”) a value</a:t>
            </a:r>
            <a:r>
              <a:rPr lang="en-US" dirty="0" smtClean="0">
                <a:latin typeface="Times-Roman"/>
              </a:rPr>
              <a:t>. Finally</a:t>
            </a:r>
            <a:r>
              <a:rPr lang="en-US" dirty="0">
                <a:latin typeface="Times-Roman"/>
              </a:rPr>
              <a:t>, </a:t>
            </a:r>
            <a:r>
              <a:rPr lang="en-US" sz="1200" dirty="0">
                <a:solidFill>
                  <a:srgbClr val="00B0F0"/>
                </a:solidFill>
                <a:latin typeface="LucidaSans-Typewriter"/>
              </a:rPr>
              <a:t>Consumer</a:t>
            </a:r>
            <a:r>
              <a:rPr lang="en-US" sz="1200" dirty="0">
                <a:latin typeface="LucidaSans-Typewriter"/>
              </a:rPr>
              <a:t> </a:t>
            </a:r>
            <a:r>
              <a:rPr lang="en-US" dirty="0">
                <a:latin typeface="Times-Roman"/>
              </a:rPr>
              <a:t>represents a function that takes an argument and </a:t>
            </a:r>
            <a:r>
              <a:rPr lang="en-US" dirty="0" smtClean="0">
                <a:latin typeface="Times-Roman"/>
              </a:rPr>
              <a:t>returns nothing</a:t>
            </a:r>
            <a:r>
              <a:rPr lang="en-US" dirty="0">
                <a:latin typeface="Times-Roman"/>
              </a:rPr>
              <a:t>, essentially consuming its argument. The six basic functional </a:t>
            </a:r>
            <a:r>
              <a:rPr lang="en-US" dirty="0" smtClean="0">
                <a:latin typeface="Times-Roman"/>
              </a:rPr>
              <a:t>interfaces are </a:t>
            </a:r>
            <a:r>
              <a:rPr lang="en-US" dirty="0">
                <a:latin typeface="Times-Roman"/>
              </a:rPr>
              <a:t>summarized below:</a:t>
            </a:r>
            <a:endParaRPr lang="en-US" dirty="0"/>
          </a:p>
        </p:txBody>
      </p:sp>
      <p:sp>
        <p:nvSpPr>
          <p:cNvPr id="13" name="Rectangle 12"/>
          <p:cNvSpPr/>
          <p:nvPr/>
        </p:nvSpPr>
        <p:spPr>
          <a:xfrm>
            <a:off x="295347" y="6102485"/>
            <a:ext cx="11824935" cy="369332"/>
          </a:xfrm>
          <a:prstGeom prst="rect">
            <a:avLst/>
          </a:prstGeom>
        </p:spPr>
        <p:txBody>
          <a:bodyPr wrap="square">
            <a:spAutoFit/>
          </a:bodyPr>
          <a:lstStyle/>
          <a:p>
            <a:r>
              <a:rPr lang="en-US" dirty="0">
                <a:latin typeface="Times-Roman"/>
              </a:rPr>
              <a:t>There are also three variants of each of the six basic interfaces to operate on </a:t>
            </a:r>
            <a:r>
              <a:rPr lang="en-US" dirty="0" smtClean="0">
                <a:latin typeface="Times-Roman"/>
              </a:rPr>
              <a:t>the primitive </a:t>
            </a:r>
            <a:r>
              <a:rPr lang="en-US" dirty="0">
                <a:latin typeface="Times-Roman"/>
              </a:rPr>
              <a:t>types </a:t>
            </a:r>
            <a:r>
              <a:rPr lang="en-US" sz="1200" dirty="0" err="1">
                <a:solidFill>
                  <a:srgbClr val="00B0F0"/>
                </a:solidFill>
                <a:latin typeface="LucidaSans-Typewriter"/>
              </a:rPr>
              <a:t>int</a:t>
            </a:r>
            <a:r>
              <a:rPr lang="en-US" dirty="0">
                <a:solidFill>
                  <a:srgbClr val="00B0F0"/>
                </a:solidFill>
                <a:latin typeface="Times-Roman"/>
              </a:rPr>
              <a:t>, </a:t>
            </a:r>
            <a:r>
              <a:rPr lang="en-US" sz="1200" dirty="0">
                <a:solidFill>
                  <a:srgbClr val="00B0F0"/>
                </a:solidFill>
                <a:latin typeface="LucidaSans-Typewriter"/>
              </a:rPr>
              <a:t>long</a:t>
            </a:r>
            <a:r>
              <a:rPr lang="en-US" dirty="0">
                <a:latin typeface="Times-Roman"/>
              </a:rPr>
              <a:t>, and </a:t>
            </a:r>
            <a:r>
              <a:rPr lang="en-US" sz="1200" dirty="0">
                <a:solidFill>
                  <a:srgbClr val="00B0F0"/>
                </a:solidFill>
                <a:latin typeface="LucidaSans-Typewriter"/>
              </a:rPr>
              <a:t>double</a:t>
            </a:r>
            <a:r>
              <a:rPr lang="en-US" dirty="0">
                <a:latin typeface="Times-Roman"/>
              </a:rPr>
              <a:t>.</a:t>
            </a:r>
            <a:endParaRPr lang="en-US" dirty="0"/>
          </a:p>
        </p:txBody>
      </p:sp>
      <p:sp>
        <p:nvSpPr>
          <p:cNvPr id="14" name="Rectangle 13"/>
          <p:cNvSpPr/>
          <p:nvPr/>
        </p:nvSpPr>
        <p:spPr>
          <a:xfrm>
            <a:off x="322526" y="6471817"/>
            <a:ext cx="11443550" cy="369332"/>
          </a:xfrm>
          <a:prstGeom prst="rect">
            <a:avLst/>
          </a:prstGeom>
        </p:spPr>
        <p:txBody>
          <a:bodyPr wrap="square">
            <a:spAutoFit/>
          </a:bodyPr>
          <a:lstStyle/>
          <a:p>
            <a:r>
              <a:rPr lang="en-US" b="1" dirty="0">
                <a:latin typeface="Times-Bold"/>
              </a:rPr>
              <a:t>Always </a:t>
            </a:r>
            <a:r>
              <a:rPr lang="en-US" b="1" dirty="0" smtClean="0">
                <a:latin typeface="Times-Bold"/>
              </a:rPr>
              <a:t>annotate your </a:t>
            </a:r>
            <a:r>
              <a:rPr lang="en-US" b="1" dirty="0">
                <a:latin typeface="Times-Bold"/>
              </a:rPr>
              <a:t>functional interfaces with the </a:t>
            </a:r>
            <a:r>
              <a:rPr lang="en-US" sz="1200" b="1" dirty="0">
                <a:solidFill>
                  <a:srgbClr val="00B0F0"/>
                </a:solidFill>
                <a:latin typeface="LucidaSans-TypewriterBold"/>
              </a:rPr>
              <a:t>@</a:t>
            </a:r>
            <a:r>
              <a:rPr lang="en-US" sz="1200" b="1" dirty="0" err="1">
                <a:solidFill>
                  <a:srgbClr val="00B0F0"/>
                </a:solidFill>
                <a:latin typeface="LucidaSans-TypewriterBold"/>
              </a:rPr>
              <a:t>FunctionalInterface</a:t>
            </a:r>
            <a:r>
              <a:rPr lang="en-US" sz="1200" b="1" dirty="0">
                <a:solidFill>
                  <a:srgbClr val="00B0F0"/>
                </a:solidFill>
                <a:latin typeface="LucidaSans-TypewriterBold"/>
              </a:rPr>
              <a:t> </a:t>
            </a:r>
            <a:r>
              <a:rPr lang="en-US" b="1" dirty="0">
                <a:latin typeface="Times-Bold"/>
              </a:rPr>
              <a:t>annotation</a:t>
            </a:r>
            <a:endParaRPr lang="en-US" dirty="0"/>
          </a:p>
        </p:txBody>
      </p:sp>
    </p:spTree>
    <p:extLst>
      <p:ext uri="{BB962C8B-B14F-4D97-AF65-F5344CB8AC3E}">
        <p14:creationId xmlns:p14="http://schemas.microsoft.com/office/powerpoint/2010/main" val="149644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88" y="109631"/>
            <a:ext cx="10515600" cy="1325563"/>
          </a:xfrm>
        </p:spPr>
        <p:txBody>
          <a:bodyPr/>
          <a:lstStyle/>
          <a:p>
            <a:r>
              <a:rPr lang="en-US" dirty="0" smtClean="0"/>
              <a:t>Predicate</a:t>
            </a:r>
            <a:endParaRPr lang="en-US" dirty="0"/>
          </a:p>
        </p:txBody>
      </p:sp>
      <p:sp>
        <p:nvSpPr>
          <p:cNvPr id="4" name="Rectangle 3"/>
          <p:cNvSpPr/>
          <p:nvPr/>
        </p:nvSpPr>
        <p:spPr>
          <a:xfrm>
            <a:off x="318247" y="1228636"/>
            <a:ext cx="11326906" cy="646331"/>
          </a:xfrm>
          <a:prstGeom prst="rect">
            <a:avLst/>
          </a:prstGeom>
        </p:spPr>
        <p:txBody>
          <a:bodyPr wrap="square">
            <a:spAutoFit/>
          </a:bodyPr>
          <a:lstStyle/>
          <a:p>
            <a:r>
              <a:rPr lang="en-US" dirty="0">
                <a:solidFill>
                  <a:srgbClr val="262626"/>
                </a:solidFill>
                <a:latin typeface="NewBaskerville-Roman"/>
              </a:rPr>
              <a:t>The </a:t>
            </a:r>
            <a:r>
              <a:rPr lang="en-US" sz="1600" dirty="0" err="1">
                <a:solidFill>
                  <a:srgbClr val="262626"/>
                </a:solidFill>
                <a:latin typeface="Courier"/>
              </a:rPr>
              <a:t>java.util.function.Predicate</a:t>
            </a:r>
            <a:r>
              <a:rPr lang="en-US" sz="1600" dirty="0">
                <a:solidFill>
                  <a:srgbClr val="262626"/>
                </a:solidFill>
                <a:latin typeface="Courier"/>
              </a:rPr>
              <a:t>&lt;T&gt; </a:t>
            </a:r>
            <a:r>
              <a:rPr lang="en-US" dirty="0">
                <a:solidFill>
                  <a:srgbClr val="262626"/>
                </a:solidFill>
                <a:latin typeface="NewBaskerville-Roman"/>
              </a:rPr>
              <a:t>interface defines an abstract method named</a:t>
            </a:r>
          </a:p>
          <a:p>
            <a:r>
              <a:rPr lang="en-US" sz="1600" dirty="0">
                <a:solidFill>
                  <a:srgbClr val="262626"/>
                </a:solidFill>
                <a:latin typeface="Courier"/>
              </a:rPr>
              <a:t>test </a:t>
            </a:r>
            <a:r>
              <a:rPr lang="en-US" dirty="0">
                <a:solidFill>
                  <a:srgbClr val="262626"/>
                </a:solidFill>
                <a:latin typeface="NewBaskerville-Roman"/>
              </a:rPr>
              <a:t>that accepts an object of generic type </a:t>
            </a:r>
            <a:r>
              <a:rPr lang="en-US" sz="1600" dirty="0">
                <a:solidFill>
                  <a:srgbClr val="262626"/>
                </a:solidFill>
                <a:latin typeface="Courier"/>
              </a:rPr>
              <a:t>T </a:t>
            </a:r>
            <a:r>
              <a:rPr lang="en-US" dirty="0">
                <a:solidFill>
                  <a:srgbClr val="262626"/>
                </a:solidFill>
                <a:latin typeface="NewBaskerville-Roman"/>
              </a:rPr>
              <a:t>and returns a </a:t>
            </a:r>
            <a:r>
              <a:rPr lang="en-US" sz="1600" dirty="0" err="1">
                <a:solidFill>
                  <a:srgbClr val="262626"/>
                </a:solidFill>
                <a:latin typeface="Courier"/>
              </a:rPr>
              <a:t>boolean</a:t>
            </a:r>
            <a:r>
              <a:rPr lang="en-US" dirty="0">
                <a:solidFill>
                  <a:srgbClr val="262626"/>
                </a:solidFill>
                <a:latin typeface="NewBaskerville-Roman"/>
              </a:rPr>
              <a:t>.</a:t>
            </a:r>
            <a:endParaRPr lang="en-US" dirty="0"/>
          </a:p>
        </p:txBody>
      </p:sp>
      <p:sp>
        <p:nvSpPr>
          <p:cNvPr id="5" name="Rectangle 4"/>
          <p:cNvSpPr/>
          <p:nvPr/>
        </p:nvSpPr>
        <p:spPr>
          <a:xfrm>
            <a:off x="434788" y="2163285"/>
            <a:ext cx="10685930" cy="4247317"/>
          </a:xfrm>
          <a:prstGeom prst="rect">
            <a:avLst/>
          </a:prstGeom>
        </p:spPr>
        <p:txBody>
          <a:bodyPr wrap="square">
            <a:spAutoFit/>
          </a:bodyPr>
          <a:lstStyle/>
          <a:p>
            <a:r>
              <a:rPr lang="en-US" dirty="0">
                <a:solidFill>
                  <a:srgbClr val="262626"/>
                </a:solidFill>
                <a:latin typeface="Courier"/>
              </a:rPr>
              <a:t>@</a:t>
            </a:r>
            <a:r>
              <a:rPr lang="en-US" dirty="0" err="1">
                <a:solidFill>
                  <a:srgbClr val="262626"/>
                </a:solidFill>
                <a:latin typeface="Courier"/>
              </a:rPr>
              <a:t>FunctionalInterface</a:t>
            </a:r>
            <a:endParaRPr lang="en-US" dirty="0">
              <a:solidFill>
                <a:srgbClr val="262626"/>
              </a:solidFill>
              <a:latin typeface="Courier"/>
            </a:endParaRPr>
          </a:p>
          <a:p>
            <a:r>
              <a:rPr lang="en-US" dirty="0">
                <a:solidFill>
                  <a:srgbClr val="262626"/>
                </a:solidFill>
                <a:latin typeface="Courier"/>
              </a:rPr>
              <a:t>public interface Predicate&lt;T&gt; {</a:t>
            </a:r>
          </a:p>
          <a:p>
            <a:r>
              <a:rPr lang="en-US" dirty="0" err="1">
                <a:solidFill>
                  <a:srgbClr val="262626"/>
                </a:solidFill>
                <a:latin typeface="Courier"/>
              </a:rPr>
              <a:t>boolean</a:t>
            </a:r>
            <a:r>
              <a:rPr lang="en-US" dirty="0">
                <a:solidFill>
                  <a:srgbClr val="262626"/>
                </a:solidFill>
                <a:latin typeface="Courier"/>
              </a:rPr>
              <a:t> test(T t);</a:t>
            </a:r>
          </a:p>
          <a:p>
            <a:r>
              <a:rPr lang="en-US" dirty="0">
                <a:solidFill>
                  <a:srgbClr val="262626"/>
                </a:solidFill>
                <a:latin typeface="Courier"/>
              </a:rPr>
              <a:t>}</a:t>
            </a:r>
          </a:p>
          <a:p>
            <a:r>
              <a:rPr lang="fr-FR" dirty="0">
                <a:solidFill>
                  <a:srgbClr val="262626"/>
                </a:solidFill>
                <a:latin typeface="Courier"/>
              </a:rPr>
              <a:t>public &lt;T&gt; List&lt;T&gt; </a:t>
            </a:r>
            <a:r>
              <a:rPr lang="fr-FR" dirty="0" err="1">
                <a:solidFill>
                  <a:srgbClr val="262626"/>
                </a:solidFill>
                <a:latin typeface="Courier"/>
              </a:rPr>
              <a:t>filter</a:t>
            </a:r>
            <a:r>
              <a:rPr lang="fr-FR" dirty="0">
                <a:solidFill>
                  <a:srgbClr val="262626"/>
                </a:solidFill>
                <a:latin typeface="Courier"/>
              </a:rPr>
              <a:t>(List&lt;T&gt; </a:t>
            </a:r>
            <a:r>
              <a:rPr lang="fr-FR" dirty="0" err="1">
                <a:solidFill>
                  <a:srgbClr val="262626"/>
                </a:solidFill>
                <a:latin typeface="Courier"/>
              </a:rPr>
              <a:t>list</a:t>
            </a:r>
            <a:r>
              <a:rPr lang="fr-FR" dirty="0">
                <a:solidFill>
                  <a:srgbClr val="262626"/>
                </a:solidFill>
                <a:latin typeface="Courier"/>
              </a:rPr>
              <a:t>, </a:t>
            </a:r>
            <a:r>
              <a:rPr lang="fr-FR" dirty="0" err="1">
                <a:solidFill>
                  <a:srgbClr val="262626"/>
                </a:solidFill>
                <a:latin typeface="Courier"/>
              </a:rPr>
              <a:t>Predicate</a:t>
            </a:r>
            <a:r>
              <a:rPr lang="fr-FR" dirty="0">
                <a:solidFill>
                  <a:srgbClr val="262626"/>
                </a:solidFill>
                <a:latin typeface="Courier"/>
              </a:rPr>
              <a:t>&lt;T&gt; p) {</a:t>
            </a:r>
          </a:p>
          <a:p>
            <a:r>
              <a:rPr lang="en-US" dirty="0">
                <a:solidFill>
                  <a:srgbClr val="262626"/>
                </a:solidFill>
                <a:latin typeface="Courier"/>
              </a:rPr>
              <a:t>List&lt;T&gt; results = new </a:t>
            </a:r>
            <a:r>
              <a:rPr lang="en-US" dirty="0" err="1">
                <a:solidFill>
                  <a:srgbClr val="262626"/>
                </a:solidFill>
                <a:latin typeface="Courier"/>
              </a:rPr>
              <a:t>ArrayList</a:t>
            </a:r>
            <a:r>
              <a:rPr lang="en-US" dirty="0">
                <a:solidFill>
                  <a:srgbClr val="262626"/>
                </a:solidFill>
                <a:latin typeface="Courier"/>
              </a:rPr>
              <a:t>&lt;&gt;();</a:t>
            </a:r>
          </a:p>
          <a:p>
            <a:r>
              <a:rPr lang="en-US" dirty="0">
                <a:solidFill>
                  <a:srgbClr val="262626"/>
                </a:solidFill>
                <a:latin typeface="Courier"/>
              </a:rPr>
              <a:t>for(T t: list) {</a:t>
            </a:r>
          </a:p>
          <a:p>
            <a:r>
              <a:rPr lang="en-US" dirty="0">
                <a:solidFill>
                  <a:srgbClr val="262626"/>
                </a:solidFill>
                <a:latin typeface="Courier"/>
              </a:rPr>
              <a:t>if(</a:t>
            </a:r>
            <a:r>
              <a:rPr lang="en-US" dirty="0" err="1">
                <a:solidFill>
                  <a:srgbClr val="262626"/>
                </a:solidFill>
                <a:latin typeface="Courier"/>
              </a:rPr>
              <a:t>p.test</a:t>
            </a:r>
            <a:r>
              <a:rPr lang="en-US" dirty="0">
                <a:solidFill>
                  <a:srgbClr val="262626"/>
                </a:solidFill>
                <a:latin typeface="Courier"/>
              </a:rPr>
              <a:t>(t)) {</a:t>
            </a:r>
          </a:p>
          <a:p>
            <a:r>
              <a:rPr lang="en-US" dirty="0" err="1">
                <a:solidFill>
                  <a:srgbClr val="262626"/>
                </a:solidFill>
                <a:latin typeface="Courier"/>
              </a:rPr>
              <a:t>results.add</a:t>
            </a:r>
            <a:r>
              <a:rPr lang="en-US" dirty="0">
                <a:solidFill>
                  <a:srgbClr val="262626"/>
                </a:solidFill>
                <a:latin typeface="Courier"/>
              </a:rPr>
              <a:t>(t);</a:t>
            </a:r>
          </a:p>
          <a:p>
            <a:r>
              <a:rPr lang="en-US" dirty="0">
                <a:solidFill>
                  <a:srgbClr val="262626"/>
                </a:solidFill>
                <a:latin typeface="Courier"/>
              </a:rPr>
              <a:t>}</a:t>
            </a:r>
          </a:p>
          <a:p>
            <a:r>
              <a:rPr lang="en-US" dirty="0">
                <a:solidFill>
                  <a:srgbClr val="262626"/>
                </a:solidFill>
                <a:latin typeface="Courier"/>
              </a:rPr>
              <a:t>}</a:t>
            </a:r>
          </a:p>
          <a:p>
            <a:r>
              <a:rPr lang="en-US" dirty="0">
                <a:solidFill>
                  <a:srgbClr val="262626"/>
                </a:solidFill>
                <a:latin typeface="Courier"/>
              </a:rPr>
              <a:t>return results;</a:t>
            </a:r>
          </a:p>
          <a:p>
            <a:r>
              <a:rPr lang="en-US" dirty="0">
                <a:solidFill>
                  <a:srgbClr val="262626"/>
                </a:solidFill>
                <a:latin typeface="Courier"/>
              </a:rPr>
              <a:t>}</a:t>
            </a:r>
          </a:p>
          <a:p>
            <a:r>
              <a:rPr lang="en-US" b="1" dirty="0">
                <a:solidFill>
                  <a:srgbClr val="262626"/>
                </a:solidFill>
                <a:latin typeface="Courier-Bold"/>
              </a:rPr>
              <a:t>Predicate&lt;String&gt; </a:t>
            </a:r>
            <a:r>
              <a:rPr lang="en-US" b="1" dirty="0" err="1">
                <a:solidFill>
                  <a:srgbClr val="262626"/>
                </a:solidFill>
                <a:latin typeface="Courier-Bold"/>
              </a:rPr>
              <a:t>nonEmptyStringPredicate</a:t>
            </a:r>
            <a:r>
              <a:rPr lang="en-US" b="1" dirty="0">
                <a:solidFill>
                  <a:srgbClr val="262626"/>
                </a:solidFill>
                <a:latin typeface="Courier-Bold"/>
              </a:rPr>
              <a:t> = (String s) -&gt; !</a:t>
            </a:r>
            <a:r>
              <a:rPr lang="en-US" b="1" dirty="0" err="1">
                <a:solidFill>
                  <a:srgbClr val="262626"/>
                </a:solidFill>
                <a:latin typeface="Courier-Bold"/>
              </a:rPr>
              <a:t>s.isEmpty</a:t>
            </a:r>
            <a:r>
              <a:rPr lang="en-US" b="1" dirty="0">
                <a:solidFill>
                  <a:srgbClr val="262626"/>
                </a:solidFill>
                <a:latin typeface="Courier-Bold"/>
              </a:rPr>
              <a:t>();</a:t>
            </a:r>
          </a:p>
          <a:p>
            <a:r>
              <a:rPr lang="en-US" dirty="0">
                <a:solidFill>
                  <a:srgbClr val="000000"/>
                </a:solidFill>
                <a:latin typeface="Courier"/>
              </a:rPr>
              <a:t>List&lt;String&gt; </a:t>
            </a:r>
            <a:r>
              <a:rPr lang="en-US" dirty="0" err="1">
                <a:solidFill>
                  <a:srgbClr val="000000"/>
                </a:solidFill>
                <a:latin typeface="Courier"/>
              </a:rPr>
              <a:t>nonEmpty</a:t>
            </a:r>
            <a:r>
              <a:rPr lang="en-US" dirty="0">
                <a:solidFill>
                  <a:srgbClr val="000000"/>
                </a:solidFill>
                <a:latin typeface="Courier"/>
              </a:rPr>
              <a:t> = filter(</a:t>
            </a:r>
            <a:r>
              <a:rPr lang="en-US" dirty="0" err="1">
                <a:solidFill>
                  <a:srgbClr val="000000"/>
                </a:solidFill>
                <a:latin typeface="Courier"/>
              </a:rPr>
              <a:t>listOfStrings</a:t>
            </a:r>
            <a:r>
              <a:rPr lang="en-US" dirty="0">
                <a:solidFill>
                  <a:srgbClr val="000000"/>
                </a:solidFill>
                <a:latin typeface="Courier"/>
              </a:rPr>
              <a:t>, </a:t>
            </a:r>
            <a:r>
              <a:rPr lang="en-US" b="1" dirty="0" err="1">
                <a:solidFill>
                  <a:srgbClr val="000000"/>
                </a:solidFill>
                <a:latin typeface="Courier-Bold"/>
              </a:rPr>
              <a:t>nonEmptyStringPredicate</a:t>
            </a:r>
            <a:r>
              <a:rPr lang="en-US" dirty="0">
                <a:solidFill>
                  <a:srgbClr val="000000"/>
                </a:solidFill>
                <a:latin typeface="Courier"/>
              </a:rPr>
              <a:t>);</a:t>
            </a:r>
            <a:endParaRPr lang="en-US" dirty="0"/>
          </a:p>
        </p:txBody>
      </p:sp>
    </p:spTree>
    <p:extLst>
      <p:ext uri="{BB962C8B-B14F-4D97-AF65-F5344CB8AC3E}">
        <p14:creationId xmlns:p14="http://schemas.microsoft.com/office/powerpoint/2010/main" val="335406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88" y="109631"/>
            <a:ext cx="10515600" cy="1325563"/>
          </a:xfrm>
        </p:spPr>
        <p:txBody>
          <a:bodyPr/>
          <a:lstStyle/>
          <a:p>
            <a:r>
              <a:rPr lang="en-US" dirty="0" smtClean="0"/>
              <a:t>Predicate</a:t>
            </a:r>
            <a:endParaRPr lang="en-US" dirty="0"/>
          </a:p>
        </p:txBody>
      </p:sp>
      <p:sp>
        <p:nvSpPr>
          <p:cNvPr id="4" name="Rectangle 3"/>
          <p:cNvSpPr/>
          <p:nvPr/>
        </p:nvSpPr>
        <p:spPr>
          <a:xfrm>
            <a:off x="318247" y="1228636"/>
            <a:ext cx="11326906" cy="646331"/>
          </a:xfrm>
          <a:prstGeom prst="rect">
            <a:avLst/>
          </a:prstGeom>
        </p:spPr>
        <p:txBody>
          <a:bodyPr wrap="square">
            <a:spAutoFit/>
          </a:bodyPr>
          <a:lstStyle/>
          <a:p>
            <a:r>
              <a:rPr lang="en-US" dirty="0">
                <a:solidFill>
                  <a:srgbClr val="262626"/>
                </a:solidFill>
                <a:latin typeface="NewBaskerville-Roman"/>
              </a:rPr>
              <a:t>The </a:t>
            </a:r>
            <a:r>
              <a:rPr lang="en-US" sz="1600" dirty="0" err="1">
                <a:solidFill>
                  <a:srgbClr val="262626"/>
                </a:solidFill>
                <a:latin typeface="Courier"/>
              </a:rPr>
              <a:t>java.util.function.Predicate</a:t>
            </a:r>
            <a:r>
              <a:rPr lang="en-US" sz="1600" dirty="0">
                <a:solidFill>
                  <a:srgbClr val="262626"/>
                </a:solidFill>
                <a:latin typeface="Courier"/>
              </a:rPr>
              <a:t>&lt;T&gt; </a:t>
            </a:r>
            <a:r>
              <a:rPr lang="en-US" dirty="0">
                <a:solidFill>
                  <a:srgbClr val="262626"/>
                </a:solidFill>
                <a:latin typeface="NewBaskerville-Roman"/>
              </a:rPr>
              <a:t>interface defines an abstract method named</a:t>
            </a:r>
          </a:p>
          <a:p>
            <a:r>
              <a:rPr lang="en-US" sz="1600" dirty="0">
                <a:solidFill>
                  <a:srgbClr val="262626"/>
                </a:solidFill>
                <a:latin typeface="Courier"/>
              </a:rPr>
              <a:t>test </a:t>
            </a:r>
            <a:r>
              <a:rPr lang="en-US" dirty="0">
                <a:solidFill>
                  <a:srgbClr val="262626"/>
                </a:solidFill>
                <a:latin typeface="NewBaskerville-Roman"/>
              </a:rPr>
              <a:t>that accepts an object of generic type </a:t>
            </a:r>
            <a:r>
              <a:rPr lang="en-US" sz="1600" dirty="0">
                <a:solidFill>
                  <a:srgbClr val="262626"/>
                </a:solidFill>
                <a:latin typeface="Courier"/>
              </a:rPr>
              <a:t>T </a:t>
            </a:r>
            <a:r>
              <a:rPr lang="en-US" dirty="0">
                <a:solidFill>
                  <a:srgbClr val="262626"/>
                </a:solidFill>
                <a:latin typeface="NewBaskerville-Roman"/>
              </a:rPr>
              <a:t>and returns a </a:t>
            </a:r>
            <a:r>
              <a:rPr lang="en-US" sz="1600" dirty="0" err="1">
                <a:solidFill>
                  <a:srgbClr val="262626"/>
                </a:solidFill>
                <a:latin typeface="Courier"/>
              </a:rPr>
              <a:t>boolean</a:t>
            </a:r>
            <a:r>
              <a:rPr lang="en-US" dirty="0" smtClean="0">
                <a:solidFill>
                  <a:srgbClr val="262626"/>
                </a:solidFill>
                <a:latin typeface="NewBaskerville-Roman"/>
              </a:rPr>
              <a:t>.  </a:t>
            </a:r>
            <a:r>
              <a:rPr lang="en-US" b="1" dirty="0" smtClean="0">
                <a:solidFill>
                  <a:srgbClr val="FF0000"/>
                </a:solidFill>
                <a:latin typeface="NewBaskerville-Roman"/>
              </a:rPr>
              <a:t>E.g. </a:t>
            </a:r>
            <a:r>
              <a:rPr lang="en-US" b="1" dirty="0" err="1" smtClean="0">
                <a:solidFill>
                  <a:srgbClr val="FF0000"/>
                </a:solidFill>
                <a:latin typeface="NewBaskerville-Roman"/>
              </a:rPr>
              <a:t>PredicateOr</a:t>
            </a:r>
            <a:r>
              <a:rPr lang="en-US" b="1" dirty="0" smtClean="0">
                <a:solidFill>
                  <a:srgbClr val="FF0000"/>
                </a:solidFill>
                <a:latin typeface="NewBaskerville-Roman"/>
              </a:rPr>
              <a:t>, .. </a:t>
            </a:r>
            <a:endParaRPr lang="en-US" b="1" dirty="0">
              <a:solidFill>
                <a:srgbClr val="FF0000"/>
              </a:solidFill>
            </a:endParaRPr>
          </a:p>
        </p:txBody>
      </p:sp>
      <p:sp>
        <p:nvSpPr>
          <p:cNvPr id="5" name="Rectangle 4"/>
          <p:cNvSpPr/>
          <p:nvPr/>
        </p:nvSpPr>
        <p:spPr>
          <a:xfrm>
            <a:off x="434788" y="2163285"/>
            <a:ext cx="10685930" cy="4247317"/>
          </a:xfrm>
          <a:prstGeom prst="rect">
            <a:avLst/>
          </a:prstGeom>
        </p:spPr>
        <p:txBody>
          <a:bodyPr wrap="square">
            <a:spAutoFit/>
          </a:bodyPr>
          <a:lstStyle/>
          <a:p>
            <a:r>
              <a:rPr lang="en-US" dirty="0">
                <a:solidFill>
                  <a:srgbClr val="262626"/>
                </a:solidFill>
                <a:latin typeface="Courier"/>
              </a:rPr>
              <a:t>@</a:t>
            </a:r>
            <a:r>
              <a:rPr lang="en-US" dirty="0" err="1">
                <a:solidFill>
                  <a:srgbClr val="262626"/>
                </a:solidFill>
                <a:latin typeface="Courier"/>
              </a:rPr>
              <a:t>FunctionalInterface</a:t>
            </a:r>
            <a:endParaRPr lang="en-US" dirty="0">
              <a:solidFill>
                <a:srgbClr val="262626"/>
              </a:solidFill>
              <a:latin typeface="Courier"/>
            </a:endParaRPr>
          </a:p>
          <a:p>
            <a:r>
              <a:rPr lang="en-US" dirty="0">
                <a:solidFill>
                  <a:srgbClr val="262626"/>
                </a:solidFill>
                <a:latin typeface="Courier"/>
              </a:rPr>
              <a:t>public interface Predicate&lt;T&gt; {</a:t>
            </a:r>
          </a:p>
          <a:p>
            <a:r>
              <a:rPr lang="en-US" dirty="0" err="1">
                <a:solidFill>
                  <a:srgbClr val="262626"/>
                </a:solidFill>
                <a:latin typeface="Courier"/>
              </a:rPr>
              <a:t>boolean</a:t>
            </a:r>
            <a:r>
              <a:rPr lang="en-US" dirty="0">
                <a:solidFill>
                  <a:srgbClr val="262626"/>
                </a:solidFill>
                <a:latin typeface="Courier"/>
              </a:rPr>
              <a:t> test(T t);</a:t>
            </a:r>
          </a:p>
          <a:p>
            <a:r>
              <a:rPr lang="en-US" dirty="0">
                <a:solidFill>
                  <a:srgbClr val="262626"/>
                </a:solidFill>
                <a:latin typeface="Courier"/>
              </a:rPr>
              <a:t>}</a:t>
            </a:r>
          </a:p>
          <a:p>
            <a:r>
              <a:rPr lang="fr-FR" dirty="0">
                <a:solidFill>
                  <a:srgbClr val="262626"/>
                </a:solidFill>
                <a:latin typeface="Courier"/>
              </a:rPr>
              <a:t>public &lt;T&gt; List&lt;T&gt; </a:t>
            </a:r>
            <a:r>
              <a:rPr lang="fr-FR" dirty="0" err="1">
                <a:solidFill>
                  <a:srgbClr val="262626"/>
                </a:solidFill>
                <a:latin typeface="Courier"/>
              </a:rPr>
              <a:t>filter</a:t>
            </a:r>
            <a:r>
              <a:rPr lang="fr-FR" dirty="0">
                <a:solidFill>
                  <a:srgbClr val="262626"/>
                </a:solidFill>
                <a:latin typeface="Courier"/>
              </a:rPr>
              <a:t>(List&lt;T&gt; </a:t>
            </a:r>
            <a:r>
              <a:rPr lang="fr-FR" dirty="0" err="1">
                <a:solidFill>
                  <a:srgbClr val="262626"/>
                </a:solidFill>
                <a:latin typeface="Courier"/>
              </a:rPr>
              <a:t>list</a:t>
            </a:r>
            <a:r>
              <a:rPr lang="fr-FR" dirty="0">
                <a:solidFill>
                  <a:srgbClr val="262626"/>
                </a:solidFill>
                <a:latin typeface="Courier"/>
              </a:rPr>
              <a:t>, </a:t>
            </a:r>
            <a:r>
              <a:rPr lang="fr-FR" dirty="0" err="1">
                <a:solidFill>
                  <a:srgbClr val="262626"/>
                </a:solidFill>
                <a:latin typeface="Courier"/>
              </a:rPr>
              <a:t>Predicate</a:t>
            </a:r>
            <a:r>
              <a:rPr lang="fr-FR" dirty="0">
                <a:solidFill>
                  <a:srgbClr val="262626"/>
                </a:solidFill>
                <a:latin typeface="Courier"/>
              </a:rPr>
              <a:t>&lt;T&gt; p) {</a:t>
            </a:r>
          </a:p>
          <a:p>
            <a:r>
              <a:rPr lang="en-US" dirty="0">
                <a:solidFill>
                  <a:srgbClr val="262626"/>
                </a:solidFill>
                <a:latin typeface="Courier"/>
              </a:rPr>
              <a:t>List&lt;T&gt; results = new </a:t>
            </a:r>
            <a:r>
              <a:rPr lang="en-US" dirty="0" err="1">
                <a:solidFill>
                  <a:srgbClr val="262626"/>
                </a:solidFill>
                <a:latin typeface="Courier"/>
              </a:rPr>
              <a:t>ArrayList</a:t>
            </a:r>
            <a:r>
              <a:rPr lang="en-US" dirty="0">
                <a:solidFill>
                  <a:srgbClr val="262626"/>
                </a:solidFill>
                <a:latin typeface="Courier"/>
              </a:rPr>
              <a:t>&lt;&gt;();</a:t>
            </a:r>
          </a:p>
          <a:p>
            <a:r>
              <a:rPr lang="en-US" dirty="0">
                <a:solidFill>
                  <a:srgbClr val="262626"/>
                </a:solidFill>
                <a:latin typeface="Courier"/>
              </a:rPr>
              <a:t>for(T t: list) {</a:t>
            </a:r>
          </a:p>
          <a:p>
            <a:r>
              <a:rPr lang="en-US" dirty="0">
                <a:solidFill>
                  <a:srgbClr val="262626"/>
                </a:solidFill>
                <a:latin typeface="Courier"/>
              </a:rPr>
              <a:t>if(</a:t>
            </a:r>
            <a:r>
              <a:rPr lang="en-US" dirty="0" err="1">
                <a:solidFill>
                  <a:srgbClr val="262626"/>
                </a:solidFill>
                <a:latin typeface="Courier"/>
              </a:rPr>
              <a:t>p.test</a:t>
            </a:r>
            <a:r>
              <a:rPr lang="en-US" dirty="0">
                <a:solidFill>
                  <a:srgbClr val="262626"/>
                </a:solidFill>
                <a:latin typeface="Courier"/>
              </a:rPr>
              <a:t>(t)) {</a:t>
            </a:r>
          </a:p>
          <a:p>
            <a:r>
              <a:rPr lang="en-US" dirty="0" err="1">
                <a:solidFill>
                  <a:srgbClr val="262626"/>
                </a:solidFill>
                <a:latin typeface="Courier"/>
              </a:rPr>
              <a:t>results.add</a:t>
            </a:r>
            <a:r>
              <a:rPr lang="en-US" dirty="0">
                <a:solidFill>
                  <a:srgbClr val="262626"/>
                </a:solidFill>
                <a:latin typeface="Courier"/>
              </a:rPr>
              <a:t>(t);</a:t>
            </a:r>
          </a:p>
          <a:p>
            <a:r>
              <a:rPr lang="en-US" dirty="0">
                <a:solidFill>
                  <a:srgbClr val="262626"/>
                </a:solidFill>
                <a:latin typeface="Courier"/>
              </a:rPr>
              <a:t>}</a:t>
            </a:r>
          </a:p>
          <a:p>
            <a:r>
              <a:rPr lang="en-US" dirty="0">
                <a:solidFill>
                  <a:srgbClr val="262626"/>
                </a:solidFill>
                <a:latin typeface="Courier"/>
              </a:rPr>
              <a:t>}</a:t>
            </a:r>
          </a:p>
          <a:p>
            <a:r>
              <a:rPr lang="en-US" dirty="0">
                <a:solidFill>
                  <a:srgbClr val="262626"/>
                </a:solidFill>
                <a:latin typeface="Courier"/>
              </a:rPr>
              <a:t>return results;</a:t>
            </a:r>
          </a:p>
          <a:p>
            <a:r>
              <a:rPr lang="en-US" dirty="0">
                <a:solidFill>
                  <a:srgbClr val="262626"/>
                </a:solidFill>
                <a:latin typeface="Courier"/>
              </a:rPr>
              <a:t>}</a:t>
            </a:r>
          </a:p>
          <a:p>
            <a:r>
              <a:rPr lang="en-US" b="1" dirty="0">
                <a:solidFill>
                  <a:srgbClr val="262626"/>
                </a:solidFill>
                <a:latin typeface="Courier-Bold"/>
              </a:rPr>
              <a:t>Predicate&lt;String&gt; </a:t>
            </a:r>
            <a:r>
              <a:rPr lang="en-US" b="1" dirty="0" err="1">
                <a:solidFill>
                  <a:srgbClr val="262626"/>
                </a:solidFill>
                <a:latin typeface="Courier-Bold"/>
              </a:rPr>
              <a:t>nonEmptyStringPredicate</a:t>
            </a:r>
            <a:r>
              <a:rPr lang="en-US" b="1" dirty="0">
                <a:solidFill>
                  <a:srgbClr val="262626"/>
                </a:solidFill>
                <a:latin typeface="Courier-Bold"/>
              </a:rPr>
              <a:t> = (String s) -&gt; !</a:t>
            </a:r>
            <a:r>
              <a:rPr lang="en-US" b="1" dirty="0" err="1">
                <a:solidFill>
                  <a:srgbClr val="262626"/>
                </a:solidFill>
                <a:latin typeface="Courier-Bold"/>
              </a:rPr>
              <a:t>s.isEmpty</a:t>
            </a:r>
            <a:r>
              <a:rPr lang="en-US" b="1" dirty="0">
                <a:solidFill>
                  <a:srgbClr val="262626"/>
                </a:solidFill>
                <a:latin typeface="Courier-Bold"/>
              </a:rPr>
              <a:t>();</a:t>
            </a:r>
          </a:p>
          <a:p>
            <a:r>
              <a:rPr lang="en-US" dirty="0">
                <a:solidFill>
                  <a:srgbClr val="000000"/>
                </a:solidFill>
                <a:latin typeface="Courier"/>
              </a:rPr>
              <a:t>List&lt;String&gt; </a:t>
            </a:r>
            <a:r>
              <a:rPr lang="en-US" dirty="0" err="1">
                <a:solidFill>
                  <a:srgbClr val="000000"/>
                </a:solidFill>
                <a:latin typeface="Courier"/>
              </a:rPr>
              <a:t>nonEmpty</a:t>
            </a:r>
            <a:r>
              <a:rPr lang="en-US" dirty="0">
                <a:solidFill>
                  <a:srgbClr val="000000"/>
                </a:solidFill>
                <a:latin typeface="Courier"/>
              </a:rPr>
              <a:t> = filter(</a:t>
            </a:r>
            <a:r>
              <a:rPr lang="en-US" dirty="0" err="1">
                <a:solidFill>
                  <a:srgbClr val="000000"/>
                </a:solidFill>
                <a:latin typeface="Courier"/>
              </a:rPr>
              <a:t>listOfStrings</a:t>
            </a:r>
            <a:r>
              <a:rPr lang="en-US" dirty="0">
                <a:solidFill>
                  <a:srgbClr val="000000"/>
                </a:solidFill>
                <a:latin typeface="Courier"/>
              </a:rPr>
              <a:t>, </a:t>
            </a:r>
            <a:r>
              <a:rPr lang="en-US" b="1" dirty="0" err="1">
                <a:solidFill>
                  <a:srgbClr val="000000"/>
                </a:solidFill>
                <a:latin typeface="Courier-Bold"/>
              </a:rPr>
              <a:t>nonEmptyStringPredicate</a:t>
            </a:r>
            <a:r>
              <a:rPr lang="en-US" dirty="0">
                <a:solidFill>
                  <a:srgbClr val="000000"/>
                </a:solidFill>
                <a:latin typeface="Courier"/>
              </a:rPr>
              <a:t>);</a:t>
            </a:r>
            <a:endParaRPr lang="en-US" dirty="0"/>
          </a:p>
        </p:txBody>
      </p:sp>
    </p:spTree>
    <p:extLst>
      <p:ext uri="{BB962C8B-B14F-4D97-AF65-F5344CB8AC3E}">
        <p14:creationId xmlns:p14="http://schemas.microsoft.com/office/powerpoint/2010/main" val="224331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87" y="161365"/>
            <a:ext cx="10515600" cy="1238053"/>
          </a:xfrm>
        </p:spPr>
        <p:txBody>
          <a:bodyPr/>
          <a:lstStyle/>
          <a:p>
            <a:r>
              <a:rPr lang="en-US" dirty="0" smtClean="0"/>
              <a:t>Function</a:t>
            </a:r>
            <a:endParaRPr lang="en-US" dirty="0"/>
          </a:p>
        </p:txBody>
      </p:sp>
      <p:sp>
        <p:nvSpPr>
          <p:cNvPr id="3" name="Rectangle 2"/>
          <p:cNvSpPr/>
          <p:nvPr/>
        </p:nvSpPr>
        <p:spPr>
          <a:xfrm>
            <a:off x="246528" y="1157371"/>
            <a:ext cx="11438965" cy="923330"/>
          </a:xfrm>
          <a:prstGeom prst="rect">
            <a:avLst/>
          </a:prstGeom>
        </p:spPr>
        <p:txBody>
          <a:bodyPr wrap="square">
            <a:spAutoFit/>
          </a:bodyPr>
          <a:lstStyle/>
          <a:p>
            <a:r>
              <a:rPr lang="en-US" dirty="0">
                <a:solidFill>
                  <a:srgbClr val="262626"/>
                </a:solidFill>
                <a:latin typeface="NewBaskerville-Roman"/>
              </a:rPr>
              <a:t>The </a:t>
            </a:r>
            <a:r>
              <a:rPr lang="en-US" sz="1600" dirty="0" err="1">
                <a:solidFill>
                  <a:srgbClr val="262626"/>
                </a:solidFill>
                <a:latin typeface="Courier"/>
              </a:rPr>
              <a:t>java.util.function.Function</a:t>
            </a:r>
            <a:r>
              <a:rPr lang="en-US" sz="1600" dirty="0">
                <a:solidFill>
                  <a:srgbClr val="262626"/>
                </a:solidFill>
                <a:latin typeface="Courier"/>
              </a:rPr>
              <a:t>&lt;T, R&gt; </a:t>
            </a:r>
            <a:r>
              <a:rPr lang="en-US" dirty="0">
                <a:solidFill>
                  <a:srgbClr val="262626"/>
                </a:solidFill>
                <a:latin typeface="NewBaskerville-Roman"/>
              </a:rPr>
              <a:t>interface defines an abstract </a:t>
            </a:r>
            <a:r>
              <a:rPr lang="en-US" dirty="0" smtClean="0">
                <a:solidFill>
                  <a:srgbClr val="262626"/>
                </a:solidFill>
                <a:latin typeface="NewBaskerville-Roman"/>
              </a:rPr>
              <a:t>method named </a:t>
            </a:r>
            <a:r>
              <a:rPr lang="en-US" sz="1600" dirty="0">
                <a:solidFill>
                  <a:srgbClr val="262626"/>
                </a:solidFill>
                <a:latin typeface="Courier"/>
              </a:rPr>
              <a:t>apply </a:t>
            </a:r>
            <a:r>
              <a:rPr lang="en-US" dirty="0">
                <a:solidFill>
                  <a:srgbClr val="262626"/>
                </a:solidFill>
                <a:latin typeface="NewBaskerville-Roman"/>
              </a:rPr>
              <a:t>that takes an object of generic type </a:t>
            </a:r>
            <a:r>
              <a:rPr lang="en-US" sz="1600" dirty="0">
                <a:solidFill>
                  <a:srgbClr val="262626"/>
                </a:solidFill>
                <a:latin typeface="Courier"/>
              </a:rPr>
              <a:t>T </a:t>
            </a:r>
            <a:r>
              <a:rPr lang="en-US" dirty="0">
                <a:solidFill>
                  <a:srgbClr val="262626"/>
                </a:solidFill>
                <a:latin typeface="NewBaskerville-Roman"/>
              </a:rPr>
              <a:t>as input and returns an object </a:t>
            </a:r>
            <a:r>
              <a:rPr lang="en-US" dirty="0" smtClean="0">
                <a:solidFill>
                  <a:srgbClr val="262626"/>
                </a:solidFill>
                <a:latin typeface="NewBaskerville-Roman"/>
              </a:rPr>
              <a:t>of generic </a:t>
            </a:r>
            <a:r>
              <a:rPr lang="en-US" dirty="0">
                <a:solidFill>
                  <a:srgbClr val="262626"/>
                </a:solidFill>
                <a:latin typeface="NewBaskerville-Roman"/>
              </a:rPr>
              <a:t>type </a:t>
            </a:r>
            <a:r>
              <a:rPr lang="en-US" sz="1600" dirty="0">
                <a:solidFill>
                  <a:srgbClr val="262626"/>
                </a:solidFill>
                <a:latin typeface="Courier"/>
              </a:rPr>
              <a:t>R</a:t>
            </a:r>
            <a:r>
              <a:rPr lang="en-US" dirty="0" smtClean="0">
                <a:solidFill>
                  <a:srgbClr val="262626"/>
                </a:solidFill>
                <a:latin typeface="NewBaskerville-Roman"/>
              </a:rPr>
              <a:t>. </a:t>
            </a:r>
            <a:r>
              <a:rPr lang="en-US" dirty="0"/>
              <a:t>You might use this interface when you need to define a lambda </a:t>
            </a:r>
            <a:r>
              <a:rPr lang="en-US" dirty="0" smtClean="0"/>
              <a:t>that maps </a:t>
            </a:r>
            <a:r>
              <a:rPr lang="en-US" dirty="0"/>
              <a:t>information from an input object to an output</a:t>
            </a:r>
          </a:p>
        </p:txBody>
      </p:sp>
      <p:sp>
        <p:nvSpPr>
          <p:cNvPr id="6" name="Rectangle 5"/>
          <p:cNvSpPr/>
          <p:nvPr/>
        </p:nvSpPr>
        <p:spPr>
          <a:xfrm>
            <a:off x="434786" y="2333685"/>
            <a:ext cx="11398625" cy="3970318"/>
          </a:xfrm>
          <a:prstGeom prst="rect">
            <a:avLst/>
          </a:prstGeom>
        </p:spPr>
        <p:txBody>
          <a:bodyPr wrap="square">
            <a:spAutoFit/>
          </a:bodyPr>
          <a:lstStyle/>
          <a:p>
            <a:r>
              <a:rPr lang="en-US" dirty="0">
                <a:solidFill>
                  <a:srgbClr val="262626"/>
                </a:solidFill>
                <a:latin typeface="Courier"/>
              </a:rPr>
              <a:t>@</a:t>
            </a:r>
            <a:r>
              <a:rPr lang="en-US" dirty="0" err="1">
                <a:solidFill>
                  <a:srgbClr val="262626"/>
                </a:solidFill>
                <a:latin typeface="Courier"/>
              </a:rPr>
              <a:t>FunctionalInterface</a:t>
            </a:r>
            <a:endParaRPr lang="en-US" dirty="0">
              <a:solidFill>
                <a:srgbClr val="262626"/>
              </a:solidFill>
              <a:latin typeface="Courier"/>
            </a:endParaRPr>
          </a:p>
          <a:p>
            <a:r>
              <a:rPr lang="en-US" dirty="0">
                <a:solidFill>
                  <a:srgbClr val="262626"/>
                </a:solidFill>
                <a:latin typeface="Courier"/>
              </a:rPr>
              <a:t>public interface Function&lt;T, R&gt; {</a:t>
            </a:r>
          </a:p>
          <a:p>
            <a:r>
              <a:rPr lang="en-US" dirty="0">
                <a:solidFill>
                  <a:srgbClr val="262626"/>
                </a:solidFill>
                <a:latin typeface="Courier"/>
              </a:rPr>
              <a:t>R apply(T t);</a:t>
            </a:r>
          </a:p>
          <a:p>
            <a:r>
              <a:rPr lang="en-US" dirty="0">
                <a:solidFill>
                  <a:srgbClr val="262626"/>
                </a:solidFill>
                <a:latin typeface="Courier"/>
              </a:rPr>
              <a:t>}</a:t>
            </a:r>
          </a:p>
          <a:p>
            <a:r>
              <a:rPr lang="fr-FR" dirty="0">
                <a:solidFill>
                  <a:srgbClr val="262626"/>
                </a:solidFill>
                <a:latin typeface="Courier"/>
              </a:rPr>
              <a:t>public &lt;T, R&gt; List&lt;R&gt; </a:t>
            </a:r>
            <a:r>
              <a:rPr lang="fr-FR" dirty="0" err="1">
                <a:solidFill>
                  <a:srgbClr val="262626"/>
                </a:solidFill>
                <a:latin typeface="Courier"/>
              </a:rPr>
              <a:t>map</a:t>
            </a:r>
            <a:r>
              <a:rPr lang="fr-FR" dirty="0">
                <a:solidFill>
                  <a:srgbClr val="262626"/>
                </a:solidFill>
                <a:latin typeface="Courier"/>
              </a:rPr>
              <a:t>(List&lt;T&gt; </a:t>
            </a:r>
            <a:r>
              <a:rPr lang="fr-FR" dirty="0" err="1">
                <a:solidFill>
                  <a:srgbClr val="262626"/>
                </a:solidFill>
                <a:latin typeface="Courier"/>
              </a:rPr>
              <a:t>list</a:t>
            </a:r>
            <a:r>
              <a:rPr lang="fr-FR" dirty="0">
                <a:solidFill>
                  <a:srgbClr val="262626"/>
                </a:solidFill>
                <a:latin typeface="Courier"/>
              </a:rPr>
              <a:t>, </a:t>
            </a:r>
            <a:r>
              <a:rPr lang="fr-FR" dirty="0" err="1">
                <a:solidFill>
                  <a:srgbClr val="262626"/>
                </a:solidFill>
                <a:latin typeface="Courier"/>
              </a:rPr>
              <a:t>Function</a:t>
            </a:r>
            <a:r>
              <a:rPr lang="fr-FR" dirty="0">
                <a:solidFill>
                  <a:srgbClr val="262626"/>
                </a:solidFill>
                <a:latin typeface="Courier"/>
              </a:rPr>
              <a:t>&lt;T, R&gt; f) {</a:t>
            </a:r>
          </a:p>
          <a:p>
            <a:r>
              <a:rPr lang="en-US" dirty="0">
                <a:solidFill>
                  <a:srgbClr val="262626"/>
                </a:solidFill>
                <a:latin typeface="Courier"/>
              </a:rPr>
              <a:t>List&lt;R&gt; result = new </a:t>
            </a:r>
            <a:r>
              <a:rPr lang="en-US" dirty="0" err="1">
                <a:solidFill>
                  <a:srgbClr val="262626"/>
                </a:solidFill>
                <a:latin typeface="Courier"/>
              </a:rPr>
              <a:t>ArrayList</a:t>
            </a:r>
            <a:r>
              <a:rPr lang="en-US" dirty="0">
                <a:solidFill>
                  <a:srgbClr val="262626"/>
                </a:solidFill>
                <a:latin typeface="Courier"/>
              </a:rPr>
              <a:t>&lt;&gt;();</a:t>
            </a:r>
          </a:p>
          <a:p>
            <a:r>
              <a:rPr lang="en-US" dirty="0">
                <a:solidFill>
                  <a:srgbClr val="262626"/>
                </a:solidFill>
                <a:latin typeface="Courier"/>
              </a:rPr>
              <a:t>for(T t: list) {</a:t>
            </a:r>
          </a:p>
          <a:p>
            <a:r>
              <a:rPr lang="en-US" dirty="0" err="1">
                <a:solidFill>
                  <a:srgbClr val="262626"/>
                </a:solidFill>
                <a:latin typeface="Courier"/>
              </a:rPr>
              <a:t>result.add</a:t>
            </a:r>
            <a:r>
              <a:rPr lang="en-US" dirty="0">
                <a:solidFill>
                  <a:srgbClr val="262626"/>
                </a:solidFill>
                <a:latin typeface="Courier"/>
              </a:rPr>
              <a:t>(</a:t>
            </a:r>
            <a:r>
              <a:rPr lang="en-US" dirty="0" err="1">
                <a:solidFill>
                  <a:srgbClr val="262626"/>
                </a:solidFill>
                <a:latin typeface="Courier"/>
              </a:rPr>
              <a:t>f.apply</a:t>
            </a:r>
            <a:r>
              <a:rPr lang="en-US" dirty="0">
                <a:solidFill>
                  <a:srgbClr val="262626"/>
                </a:solidFill>
                <a:latin typeface="Courier"/>
              </a:rPr>
              <a:t>(t));</a:t>
            </a:r>
          </a:p>
          <a:p>
            <a:r>
              <a:rPr lang="en-US" dirty="0">
                <a:solidFill>
                  <a:srgbClr val="262626"/>
                </a:solidFill>
                <a:latin typeface="Courier"/>
              </a:rPr>
              <a:t>}</a:t>
            </a:r>
          </a:p>
          <a:p>
            <a:r>
              <a:rPr lang="en-US" dirty="0">
                <a:solidFill>
                  <a:srgbClr val="262626"/>
                </a:solidFill>
                <a:latin typeface="Courier"/>
              </a:rPr>
              <a:t>return result;</a:t>
            </a:r>
          </a:p>
          <a:p>
            <a:r>
              <a:rPr lang="en-US" dirty="0">
                <a:solidFill>
                  <a:srgbClr val="262626"/>
                </a:solidFill>
                <a:latin typeface="Courier"/>
              </a:rPr>
              <a:t>}</a:t>
            </a:r>
          </a:p>
          <a:p>
            <a:r>
              <a:rPr lang="en-US" dirty="0">
                <a:solidFill>
                  <a:srgbClr val="262626"/>
                </a:solidFill>
                <a:latin typeface="Courier"/>
              </a:rPr>
              <a:t>// [7, 2, 6]</a:t>
            </a:r>
          </a:p>
          <a:p>
            <a:r>
              <a:rPr lang="en-US" dirty="0">
                <a:solidFill>
                  <a:srgbClr val="262626"/>
                </a:solidFill>
                <a:latin typeface="Courier"/>
              </a:rPr>
              <a:t>List&lt;Integer&gt; l = map(</a:t>
            </a:r>
          </a:p>
          <a:p>
            <a:r>
              <a:rPr lang="en-US" dirty="0" err="1">
                <a:solidFill>
                  <a:srgbClr val="262626"/>
                </a:solidFill>
                <a:latin typeface="Courier"/>
              </a:rPr>
              <a:t>Arrays.asList</a:t>
            </a:r>
            <a:r>
              <a:rPr lang="en-US" dirty="0">
                <a:solidFill>
                  <a:srgbClr val="262626"/>
                </a:solidFill>
                <a:latin typeface="Courier"/>
              </a:rPr>
              <a:t>("lambdas", "in", "action</a:t>
            </a:r>
            <a:r>
              <a:rPr lang="en-US" dirty="0" smtClean="0">
                <a:solidFill>
                  <a:srgbClr val="262626"/>
                </a:solidFill>
                <a:latin typeface="Courier"/>
              </a:rPr>
              <a:t>"), (</a:t>
            </a:r>
            <a:r>
              <a:rPr lang="en-US" dirty="0">
                <a:solidFill>
                  <a:srgbClr val="262626"/>
                </a:solidFill>
                <a:latin typeface="Courier"/>
              </a:rPr>
              <a:t>String s) -&gt; </a:t>
            </a:r>
            <a:r>
              <a:rPr lang="en-US" dirty="0" err="1">
                <a:solidFill>
                  <a:srgbClr val="262626"/>
                </a:solidFill>
                <a:latin typeface="Courier"/>
              </a:rPr>
              <a:t>s.length</a:t>
            </a:r>
            <a:r>
              <a:rPr lang="en-US" dirty="0" smtClean="0">
                <a:solidFill>
                  <a:srgbClr val="262626"/>
                </a:solidFill>
                <a:latin typeface="Courier"/>
              </a:rPr>
              <a:t>()</a:t>
            </a:r>
            <a:r>
              <a:rPr lang="en-US" dirty="0"/>
              <a:t> );</a:t>
            </a:r>
          </a:p>
        </p:txBody>
      </p:sp>
    </p:spTree>
    <p:extLst>
      <p:ext uri="{BB962C8B-B14F-4D97-AF65-F5344CB8AC3E}">
        <p14:creationId xmlns:p14="http://schemas.microsoft.com/office/powerpoint/2010/main" val="314381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88" y="109631"/>
            <a:ext cx="10515600" cy="1325563"/>
          </a:xfrm>
        </p:spPr>
        <p:txBody>
          <a:bodyPr/>
          <a:lstStyle/>
          <a:p>
            <a:r>
              <a:rPr lang="en-US" dirty="0" smtClean="0"/>
              <a:t>Predicate</a:t>
            </a:r>
            <a:endParaRPr lang="en-US" dirty="0"/>
          </a:p>
        </p:txBody>
      </p:sp>
      <p:sp>
        <p:nvSpPr>
          <p:cNvPr id="4" name="Rectangle 3"/>
          <p:cNvSpPr/>
          <p:nvPr/>
        </p:nvSpPr>
        <p:spPr>
          <a:xfrm>
            <a:off x="318247" y="1228636"/>
            <a:ext cx="11326906" cy="646331"/>
          </a:xfrm>
          <a:prstGeom prst="rect">
            <a:avLst/>
          </a:prstGeom>
        </p:spPr>
        <p:txBody>
          <a:bodyPr wrap="square">
            <a:spAutoFit/>
          </a:bodyPr>
          <a:lstStyle/>
          <a:p>
            <a:r>
              <a:rPr lang="en-US" dirty="0">
                <a:solidFill>
                  <a:srgbClr val="262626"/>
                </a:solidFill>
                <a:latin typeface="NewBaskerville-Roman"/>
              </a:rPr>
              <a:t>The </a:t>
            </a:r>
            <a:r>
              <a:rPr lang="en-US" sz="1600" dirty="0" err="1">
                <a:solidFill>
                  <a:srgbClr val="262626"/>
                </a:solidFill>
                <a:latin typeface="Courier"/>
              </a:rPr>
              <a:t>java.util.function.Predicate</a:t>
            </a:r>
            <a:r>
              <a:rPr lang="en-US" sz="1600" dirty="0">
                <a:solidFill>
                  <a:srgbClr val="262626"/>
                </a:solidFill>
                <a:latin typeface="Courier"/>
              </a:rPr>
              <a:t>&lt;T&gt; </a:t>
            </a:r>
            <a:r>
              <a:rPr lang="en-US" dirty="0">
                <a:solidFill>
                  <a:srgbClr val="262626"/>
                </a:solidFill>
                <a:latin typeface="NewBaskerville-Roman"/>
              </a:rPr>
              <a:t>interface defines an abstract method named</a:t>
            </a:r>
          </a:p>
          <a:p>
            <a:r>
              <a:rPr lang="en-US" sz="1600" dirty="0">
                <a:solidFill>
                  <a:srgbClr val="262626"/>
                </a:solidFill>
                <a:latin typeface="Courier"/>
              </a:rPr>
              <a:t>test </a:t>
            </a:r>
            <a:r>
              <a:rPr lang="en-US" dirty="0">
                <a:solidFill>
                  <a:srgbClr val="262626"/>
                </a:solidFill>
                <a:latin typeface="NewBaskerville-Roman"/>
              </a:rPr>
              <a:t>that accepts an object of generic type </a:t>
            </a:r>
            <a:r>
              <a:rPr lang="en-US" sz="1600" dirty="0">
                <a:solidFill>
                  <a:srgbClr val="262626"/>
                </a:solidFill>
                <a:latin typeface="Courier"/>
              </a:rPr>
              <a:t>T </a:t>
            </a:r>
            <a:r>
              <a:rPr lang="en-US" dirty="0">
                <a:solidFill>
                  <a:srgbClr val="262626"/>
                </a:solidFill>
                <a:latin typeface="NewBaskerville-Roman"/>
              </a:rPr>
              <a:t>and returns a </a:t>
            </a:r>
            <a:r>
              <a:rPr lang="en-US" sz="1600" dirty="0" err="1">
                <a:solidFill>
                  <a:srgbClr val="262626"/>
                </a:solidFill>
                <a:latin typeface="Courier"/>
              </a:rPr>
              <a:t>boolean</a:t>
            </a:r>
            <a:r>
              <a:rPr lang="en-US" dirty="0" smtClean="0">
                <a:solidFill>
                  <a:srgbClr val="262626"/>
                </a:solidFill>
                <a:latin typeface="NewBaskerville-Roman"/>
              </a:rPr>
              <a:t>.  </a:t>
            </a:r>
            <a:r>
              <a:rPr lang="en-US" b="1" dirty="0" smtClean="0">
                <a:solidFill>
                  <a:srgbClr val="FF0000"/>
                </a:solidFill>
                <a:latin typeface="NewBaskerville-Roman"/>
              </a:rPr>
              <a:t>E.g. </a:t>
            </a:r>
            <a:r>
              <a:rPr lang="en-US" b="1" dirty="0" err="1" smtClean="0">
                <a:solidFill>
                  <a:srgbClr val="FF0000"/>
                </a:solidFill>
                <a:latin typeface="NewBaskerville-Roman"/>
              </a:rPr>
              <a:t>PredicateOr</a:t>
            </a:r>
            <a:r>
              <a:rPr lang="en-US" b="1" dirty="0" smtClean="0">
                <a:solidFill>
                  <a:srgbClr val="FF0000"/>
                </a:solidFill>
                <a:latin typeface="NewBaskerville-Roman"/>
              </a:rPr>
              <a:t>, .. </a:t>
            </a:r>
            <a:endParaRPr lang="en-US" b="1" dirty="0">
              <a:solidFill>
                <a:srgbClr val="FF0000"/>
              </a:solidFill>
            </a:endParaRPr>
          </a:p>
        </p:txBody>
      </p:sp>
      <p:sp>
        <p:nvSpPr>
          <p:cNvPr id="5" name="Rectangle 4"/>
          <p:cNvSpPr/>
          <p:nvPr/>
        </p:nvSpPr>
        <p:spPr>
          <a:xfrm>
            <a:off x="434788" y="2163285"/>
            <a:ext cx="10685930" cy="4247317"/>
          </a:xfrm>
          <a:prstGeom prst="rect">
            <a:avLst/>
          </a:prstGeom>
        </p:spPr>
        <p:txBody>
          <a:bodyPr wrap="square">
            <a:spAutoFit/>
          </a:bodyPr>
          <a:lstStyle/>
          <a:p>
            <a:r>
              <a:rPr lang="en-US" dirty="0">
                <a:solidFill>
                  <a:srgbClr val="262626"/>
                </a:solidFill>
                <a:latin typeface="Courier"/>
              </a:rPr>
              <a:t>@</a:t>
            </a:r>
            <a:r>
              <a:rPr lang="en-US" dirty="0" err="1">
                <a:solidFill>
                  <a:srgbClr val="262626"/>
                </a:solidFill>
                <a:latin typeface="Courier"/>
              </a:rPr>
              <a:t>FunctionalInterface</a:t>
            </a:r>
            <a:endParaRPr lang="en-US" dirty="0">
              <a:solidFill>
                <a:srgbClr val="262626"/>
              </a:solidFill>
              <a:latin typeface="Courier"/>
            </a:endParaRPr>
          </a:p>
          <a:p>
            <a:r>
              <a:rPr lang="en-US" dirty="0">
                <a:solidFill>
                  <a:srgbClr val="262626"/>
                </a:solidFill>
                <a:latin typeface="Courier"/>
              </a:rPr>
              <a:t>public interface Predicate&lt;T&gt; {</a:t>
            </a:r>
          </a:p>
          <a:p>
            <a:r>
              <a:rPr lang="en-US" dirty="0" err="1">
                <a:solidFill>
                  <a:srgbClr val="262626"/>
                </a:solidFill>
                <a:latin typeface="Courier"/>
              </a:rPr>
              <a:t>boolean</a:t>
            </a:r>
            <a:r>
              <a:rPr lang="en-US" dirty="0">
                <a:solidFill>
                  <a:srgbClr val="262626"/>
                </a:solidFill>
                <a:latin typeface="Courier"/>
              </a:rPr>
              <a:t> test(T t);</a:t>
            </a:r>
          </a:p>
          <a:p>
            <a:r>
              <a:rPr lang="en-US" dirty="0">
                <a:solidFill>
                  <a:srgbClr val="262626"/>
                </a:solidFill>
                <a:latin typeface="Courier"/>
              </a:rPr>
              <a:t>}</a:t>
            </a:r>
          </a:p>
          <a:p>
            <a:r>
              <a:rPr lang="fr-FR" dirty="0">
                <a:solidFill>
                  <a:srgbClr val="262626"/>
                </a:solidFill>
                <a:latin typeface="Courier"/>
              </a:rPr>
              <a:t>public &lt;T&gt; List&lt;T&gt; </a:t>
            </a:r>
            <a:r>
              <a:rPr lang="fr-FR" dirty="0" err="1">
                <a:solidFill>
                  <a:srgbClr val="262626"/>
                </a:solidFill>
                <a:latin typeface="Courier"/>
              </a:rPr>
              <a:t>filter</a:t>
            </a:r>
            <a:r>
              <a:rPr lang="fr-FR" dirty="0">
                <a:solidFill>
                  <a:srgbClr val="262626"/>
                </a:solidFill>
                <a:latin typeface="Courier"/>
              </a:rPr>
              <a:t>(List&lt;T&gt; </a:t>
            </a:r>
            <a:r>
              <a:rPr lang="fr-FR" dirty="0" err="1">
                <a:solidFill>
                  <a:srgbClr val="262626"/>
                </a:solidFill>
                <a:latin typeface="Courier"/>
              </a:rPr>
              <a:t>list</a:t>
            </a:r>
            <a:r>
              <a:rPr lang="fr-FR" dirty="0">
                <a:solidFill>
                  <a:srgbClr val="262626"/>
                </a:solidFill>
                <a:latin typeface="Courier"/>
              </a:rPr>
              <a:t>, </a:t>
            </a:r>
            <a:r>
              <a:rPr lang="fr-FR" dirty="0" err="1">
                <a:solidFill>
                  <a:srgbClr val="262626"/>
                </a:solidFill>
                <a:latin typeface="Courier"/>
              </a:rPr>
              <a:t>Predicate</a:t>
            </a:r>
            <a:r>
              <a:rPr lang="fr-FR" dirty="0">
                <a:solidFill>
                  <a:srgbClr val="262626"/>
                </a:solidFill>
                <a:latin typeface="Courier"/>
              </a:rPr>
              <a:t>&lt;T&gt; p) {</a:t>
            </a:r>
          </a:p>
          <a:p>
            <a:r>
              <a:rPr lang="en-US" dirty="0">
                <a:solidFill>
                  <a:srgbClr val="262626"/>
                </a:solidFill>
                <a:latin typeface="Courier"/>
              </a:rPr>
              <a:t>List&lt;T&gt; results = new </a:t>
            </a:r>
            <a:r>
              <a:rPr lang="en-US" dirty="0" err="1">
                <a:solidFill>
                  <a:srgbClr val="262626"/>
                </a:solidFill>
                <a:latin typeface="Courier"/>
              </a:rPr>
              <a:t>ArrayList</a:t>
            </a:r>
            <a:r>
              <a:rPr lang="en-US" dirty="0">
                <a:solidFill>
                  <a:srgbClr val="262626"/>
                </a:solidFill>
                <a:latin typeface="Courier"/>
              </a:rPr>
              <a:t>&lt;&gt;();</a:t>
            </a:r>
          </a:p>
          <a:p>
            <a:r>
              <a:rPr lang="en-US" dirty="0">
                <a:solidFill>
                  <a:srgbClr val="262626"/>
                </a:solidFill>
                <a:latin typeface="Courier"/>
              </a:rPr>
              <a:t>for(T t: list) {</a:t>
            </a:r>
          </a:p>
          <a:p>
            <a:r>
              <a:rPr lang="en-US" dirty="0">
                <a:solidFill>
                  <a:srgbClr val="262626"/>
                </a:solidFill>
                <a:latin typeface="Courier"/>
              </a:rPr>
              <a:t>if(</a:t>
            </a:r>
            <a:r>
              <a:rPr lang="en-US" dirty="0" err="1">
                <a:solidFill>
                  <a:srgbClr val="262626"/>
                </a:solidFill>
                <a:latin typeface="Courier"/>
              </a:rPr>
              <a:t>p.test</a:t>
            </a:r>
            <a:r>
              <a:rPr lang="en-US" dirty="0">
                <a:solidFill>
                  <a:srgbClr val="262626"/>
                </a:solidFill>
                <a:latin typeface="Courier"/>
              </a:rPr>
              <a:t>(t)) {</a:t>
            </a:r>
          </a:p>
          <a:p>
            <a:r>
              <a:rPr lang="en-US" dirty="0" err="1">
                <a:solidFill>
                  <a:srgbClr val="262626"/>
                </a:solidFill>
                <a:latin typeface="Courier"/>
              </a:rPr>
              <a:t>results.add</a:t>
            </a:r>
            <a:r>
              <a:rPr lang="en-US" dirty="0">
                <a:solidFill>
                  <a:srgbClr val="262626"/>
                </a:solidFill>
                <a:latin typeface="Courier"/>
              </a:rPr>
              <a:t>(t);</a:t>
            </a:r>
          </a:p>
          <a:p>
            <a:r>
              <a:rPr lang="en-US" dirty="0">
                <a:solidFill>
                  <a:srgbClr val="262626"/>
                </a:solidFill>
                <a:latin typeface="Courier"/>
              </a:rPr>
              <a:t>}</a:t>
            </a:r>
          </a:p>
          <a:p>
            <a:r>
              <a:rPr lang="en-US" dirty="0">
                <a:solidFill>
                  <a:srgbClr val="262626"/>
                </a:solidFill>
                <a:latin typeface="Courier"/>
              </a:rPr>
              <a:t>}</a:t>
            </a:r>
          </a:p>
          <a:p>
            <a:r>
              <a:rPr lang="en-US" dirty="0">
                <a:solidFill>
                  <a:srgbClr val="262626"/>
                </a:solidFill>
                <a:latin typeface="Courier"/>
              </a:rPr>
              <a:t>return results;</a:t>
            </a:r>
          </a:p>
          <a:p>
            <a:r>
              <a:rPr lang="en-US" dirty="0">
                <a:solidFill>
                  <a:srgbClr val="262626"/>
                </a:solidFill>
                <a:latin typeface="Courier"/>
              </a:rPr>
              <a:t>}</a:t>
            </a:r>
          </a:p>
          <a:p>
            <a:r>
              <a:rPr lang="en-US" b="1" dirty="0">
                <a:solidFill>
                  <a:srgbClr val="262626"/>
                </a:solidFill>
                <a:latin typeface="Courier-Bold"/>
              </a:rPr>
              <a:t>Predicate&lt;String&gt; </a:t>
            </a:r>
            <a:r>
              <a:rPr lang="en-US" b="1" dirty="0" err="1">
                <a:solidFill>
                  <a:srgbClr val="262626"/>
                </a:solidFill>
                <a:latin typeface="Courier-Bold"/>
              </a:rPr>
              <a:t>nonEmptyStringPredicate</a:t>
            </a:r>
            <a:r>
              <a:rPr lang="en-US" b="1" dirty="0">
                <a:solidFill>
                  <a:srgbClr val="262626"/>
                </a:solidFill>
                <a:latin typeface="Courier-Bold"/>
              </a:rPr>
              <a:t> = (String s) -&gt; !</a:t>
            </a:r>
            <a:r>
              <a:rPr lang="en-US" b="1" dirty="0" err="1">
                <a:solidFill>
                  <a:srgbClr val="262626"/>
                </a:solidFill>
                <a:latin typeface="Courier-Bold"/>
              </a:rPr>
              <a:t>s.isEmpty</a:t>
            </a:r>
            <a:r>
              <a:rPr lang="en-US" b="1" dirty="0">
                <a:solidFill>
                  <a:srgbClr val="262626"/>
                </a:solidFill>
                <a:latin typeface="Courier-Bold"/>
              </a:rPr>
              <a:t>();</a:t>
            </a:r>
          </a:p>
          <a:p>
            <a:r>
              <a:rPr lang="en-US" dirty="0">
                <a:solidFill>
                  <a:srgbClr val="000000"/>
                </a:solidFill>
                <a:latin typeface="Courier"/>
              </a:rPr>
              <a:t>List&lt;String&gt; </a:t>
            </a:r>
            <a:r>
              <a:rPr lang="en-US" dirty="0" err="1">
                <a:solidFill>
                  <a:srgbClr val="000000"/>
                </a:solidFill>
                <a:latin typeface="Courier"/>
              </a:rPr>
              <a:t>nonEmpty</a:t>
            </a:r>
            <a:r>
              <a:rPr lang="en-US" dirty="0">
                <a:solidFill>
                  <a:srgbClr val="000000"/>
                </a:solidFill>
                <a:latin typeface="Courier"/>
              </a:rPr>
              <a:t> = filter(</a:t>
            </a:r>
            <a:r>
              <a:rPr lang="en-US" dirty="0" err="1">
                <a:solidFill>
                  <a:srgbClr val="000000"/>
                </a:solidFill>
                <a:latin typeface="Courier"/>
              </a:rPr>
              <a:t>listOfStrings</a:t>
            </a:r>
            <a:r>
              <a:rPr lang="en-US" dirty="0">
                <a:solidFill>
                  <a:srgbClr val="000000"/>
                </a:solidFill>
                <a:latin typeface="Courier"/>
              </a:rPr>
              <a:t>, </a:t>
            </a:r>
            <a:r>
              <a:rPr lang="en-US" b="1" dirty="0" err="1">
                <a:solidFill>
                  <a:srgbClr val="000000"/>
                </a:solidFill>
                <a:latin typeface="Courier-Bold"/>
              </a:rPr>
              <a:t>nonEmptyStringPredicate</a:t>
            </a:r>
            <a:r>
              <a:rPr lang="en-US" dirty="0">
                <a:solidFill>
                  <a:srgbClr val="000000"/>
                </a:solidFill>
                <a:latin typeface="Courier"/>
              </a:rPr>
              <a:t>);</a:t>
            </a:r>
            <a:endParaRPr lang="en-US" dirty="0"/>
          </a:p>
        </p:txBody>
      </p:sp>
    </p:spTree>
    <p:extLst>
      <p:ext uri="{BB962C8B-B14F-4D97-AF65-F5344CB8AC3E}">
        <p14:creationId xmlns:p14="http://schemas.microsoft.com/office/powerpoint/2010/main" val="385297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550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5022465" cy="461665"/>
          </a:xfrm>
          <a:prstGeom prst="rect">
            <a:avLst/>
          </a:prstGeom>
        </p:spPr>
        <p:txBody>
          <a:bodyPr wrap="none">
            <a:spAutoFit/>
          </a:bodyPr>
          <a:lstStyle/>
          <a:p>
            <a:r>
              <a:rPr lang="en-US" sz="2400" b="1" dirty="0" smtClean="0">
                <a:solidFill>
                  <a:srgbClr val="00B050"/>
                </a:solidFill>
              </a:rPr>
              <a:t>Interface Default Method Ambiguities</a:t>
            </a:r>
            <a:endParaRPr lang="en-US" sz="2400" b="1" dirty="0">
              <a:solidFill>
                <a:srgbClr val="00B050"/>
              </a:solidFill>
            </a:endParaRPr>
          </a:p>
        </p:txBody>
      </p:sp>
      <p:sp>
        <p:nvSpPr>
          <p:cNvPr id="3" name="Rectangle 2"/>
          <p:cNvSpPr/>
          <p:nvPr/>
        </p:nvSpPr>
        <p:spPr>
          <a:xfrm rot="19727953">
            <a:off x="8303052" y="1311046"/>
            <a:ext cx="3097323" cy="369332"/>
          </a:xfrm>
          <a:prstGeom prst="rect">
            <a:avLst/>
          </a:prstGeom>
        </p:spPr>
        <p:txBody>
          <a:bodyPr wrap="none">
            <a:spAutoFit/>
          </a:bodyPr>
          <a:lstStyle/>
          <a:p>
            <a:r>
              <a:rPr lang="en-US" dirty="0" err="1">
                <a:solidFill>
                  <a:srgbClr val="00B0F0"/>
                </a:solidFill>
                <a:latin typeface="Consolas" panose="020B0609020204030204" pitchFamily="49" charset="0"/>
              </a:rPr>
              <a:t>DefaultAndStaticMethods</a:t>
            </a:r>
            <a:endParaRPr lang="en-US" dirty="0">
              <a:solidFill>
                <a:srgbClr val="00B0F0"/>
              </a:solidFill>
            </a:endParaRPr>
          </a:p>
        </p:txBody>
      </p:sp>
    </p:spTree>
    <p:extLst>
      <p:ext uri="{BB962C8B-B14F-4D97-AF65-F5344CB8AC3E}">
        <p14:creationId xmlns:p14="http://schemas.microsoft.com/office/powerpoint/2010/main" val="1441070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268538" y="194428"/>
            <a:ext cx="11577097" cy="2308324"/>
          </a:xfrm>
          <a:prstGeom prst="rect">
            <a:avLst/>
          </a:prstGeom>
        </p:spPr>
        <p:txBody>
          <a:bodyPr wrap="square">
            <a:spAutoFit/>
          </a:bodyPr>
          <a:lstStyle/>
          <a:p>
            <a:pPr fontAlgn="base"/>
            <a:r>
              <a:rPr lang="en-US" b="1" dirty="0" smtClean="0">
                <a:solidFill>
                  <a:srgbClr val="00B050"/>
                </a:solidFill>
              </a:rPr>
              <a:t>Default Methods in Interfaces  </a:t>
            </a:r>
          </a:p>
          <a:p>
            <a:pPr fontAlgn="base"/>
            <a:endParaRPr lang="en-US" b="1" dirty="0">
              <a:solidFill>
                <a:srgbClr val="00B050"/>
              </a:solidFill>
            </a:endParaRPr>
          </a:p>
          <a:p>
            <a:pPr marL="285750" indent="-285750" fontAlgn="base">
              <a:buFontTx/>
              <a:buChar char="-"/>
            </a:pPr>
            <a:r>
              <a:rPr lang="en-US" dirty="0" smtClean="0"/>
              <a:t>Avoid </a:t>
            </a:r>
            <a:r>
              <a:rPr lang="en-US" dirty="0"/>
              <a:t>Global Variables: Global variables and functions can be overwritten by other scripts</a:t>
            </a:r>
          </a:p>
          <a:p>
            <a:pPr marL="285750" indent="-285750" fontAlgn="base">
              <a:buFontTx/>
              <a:buChar char="-"/>
            </a:pPr>
            <a:r>
              <a:rPr lang="en-US" dirty="0"/>
              <a:t>Beware of Automatic Type Conversions:    </a:t>
            </a:r>
            <a:r>
              <a:rPr lang="en-US" dirty="0" smtClean="0"/>
              <a:t>3+2=32</a:t>
            </a:r>
            <a:r>
              <a:rPr lang="en-US" dirty="0"/>
              <a:t>, </a:t>
            </a:r>
            <a:r>
              <a:rPr lang="en-US" dirty="0" smtClean="0"/>
              <a:t>3-1=2  </a:t>
            </a:r>
            <a:r>
              <a:rPr lang="en-US" dirty="0"/>
              <a:t>Confusing Addition &amp; Concatenation</a:t>
            </a:r>
          </a:p>
          <a:p>
            <a:pPr marL="285750" indent="-285750" fontAlgn="base">
              <a:buFontTx/>
              <a:buChar char="-"/>
            </a:pPr>
            <a:r>
              <a:rPr lang="en-US" dirty="0"/>
              <a:t>Use Parameter Defaults:  otherwise undefined if not provided</a:t>
            </a:r>
          </a:p>
          <a:p>
            <a:pPr marL="285750" indent="-285750" fontAlgn="base">
              <a:buFontTx/>
              <a:buChar char="-"/>
            </a:pPr>
            <a:r>
              <a:rPr lang="en-US" dirty="0"/>
              <a:t>Avoid </a:t>
            </a:r>
            <a:r>
              <a:rPr lang="en-US" dirty="0" smtClean="0"/>
              <a:t>using </a:t>
            </a:r>
            <a:r>
              <a:rPr lang="en-US" dirty="0" err="1"/>
              <a:t>eval</a:t>
            </a:r>
            <a:r>
              <a:rPr lang="en-US" dirty="0"/>
              <a:t>() : run text as code, security issue, like bat or shell files </a:t>
            </a:r>
          </a:p>
          <a:p>
            <a:pPr marL="285750" indent="-285750" fontAlgn="base">
              <a:buFontTx/>
              <a:buChar char="-"/>
            </a:pPr>
            <a:r>
              <a:rPr lang="en-US" dirty="0"/>
              <a:t>Misunderstanding Floats: </a:t>
            </a:r>
            <a:r>
              <a:rPr lang="en-US" dirty="0" err="1"/>
              <a:t>var</a:t>
            </a:r>
            <a:r>
              <a:rPr lang="en-US" dirty="0"/>
              <a:t> y = 0.2; </a:t>
            </a:r>
            <a:r>
              <a:rPr lang="en-US" dirty="0" err="1"/>
              <a:t>var</a:t>
            </a:r>
            <a:r>
              <a:rPr lang="en-US" dirty="0"/>
              <a:t> z = x + y // result in z will not be 0.3; </a:t>
            </a:r>
            <a:r>
              <a:rPr lang="es-ES" dirty="0"/>
              <a:t>   </a:t>
            </a:r>
            <a:endParaRPr lang="en-US" dirty="0"/>
          </a:p>
          <a:p>
            <a:pPr marL="285750" indent="-285750" fontAlgn="base">
              <a:buFontTx/>
              <a:buChar char="-"/>
            </a:pPr>
            <a:r>
              <a:rPr lang="en-US" dirty="0" smtClean="0"/>
              <a:t> ,..</a:t>
            </a:r>
            <a:endParaRPr lang="en-US" dirty="0"/>
          </a:p>
        </p:txBody>
      </p:sp>
    </p:spTree>
    <p:extLst>
      <p:ext uri="{BB962C8B-B14F-4D97-AF65-F5344CB8AC3E}">
        <p14:creationId xmlns:p14="http://schemas.microsoft.com/office/powerpoint/2010/main" val="3800567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338" y="365668"/>
            <a:ext cx="6090706" cy="461665"/>
          </a:xfrm>
          <a:prstGeom prst="rect">
            <a:avLst/>
          </a:prstGeom>
        </p:spPr>
        <p:txBody>
          <a:bodyPr wrap="none">
            <a:spAutoFit/>
          </a:bodyPr>
          <a:lstStyle/>
          <a:p>
            <a:r>
              <a:rPr lang="en-US" sz="2400" b="1" dirty="0">
                <a:solidFill>
                  <a:srgbClr val="00B050"/>
                </a:solidFill>
              </a:rPr>
              <a:t>Item 42: Prefer lambdas to anonymous classes</a:t>
            </a:r>
          </a:p>
        </p:txBody>
      </p:sp>
      <p:sp>
        <p:nvSpPr>
          <p:cNvPr id="5" name="Rectangle 4"/>
          <p:cNvSpPr/>
          <p:nvPr/>
        </p:nvSpPr>
        <p:spPr>
          <a:xfrm>
            <a:off x="497338" y="971081"/>
            <a:ext cx="10622845" cy="1754326"/>
          </a:xfrm>
          <a:prstGeom prst="rect">
            <a:avLst/>
          </a:prstGeom>
        </p:spPr>
        <p:txBody>
          <a:bodyPr wrap="square">
            <a:spAutoFit/>
          </a:bodyPr>
          <a:lstStyle/>
          <a:p>
            <a:r>
              <a:rPr lang="en-US" b="1" dirty="0">
                <a:latin typeface="LucidaSans-TypewriterBold"/>
              </a:rPr>
              <a:t>// Anonymous class instance as a function object - obsolete!</a:t>
            </a:r>
          </a:p>
          <a:p>
            <a:r>
              <a:rPr lang="en-US" dirty="0" err="1">
                <a:latin typeface="LucidaSans-Typewriter"/>
              </a:rPr>
              <a:t>Collections.sort</a:t>
            </a:r>
            <a:r>
              <a:rPr lang="en-US" dirty="0">
                <a:latin typeface="LucidaSans-Typewriter"/>
              </a:rPr>
              <a:t>(words, new Comparator&lt;String&gt;() {</a:t>
            </a:r>
          </a:p>
          <a:p>
            <a:pPr lvl="1"/>
            <a:r>
              <a:rPr lang="en-US" dirty="0">
                <a:latin typeface="LucidaSans-Typewriter"/>
              </a:rPr>
              <a:t>public </a:t>
            </a:r>
            <a:r>
              <a:rPr lang="en-US" dirty="0" err="1">
                <a:latin typeface="LucidaSans-Typewriter"/>
              </a:rPr>
              <a:t>int</a:t>
            </a:r>
            <a:r>
              <a:rPr lang="en-US" dirty="0">
                <a:latin typeface="LucidaSans-Typewriter"/>
              </a:rPr>
              <a:t> compare(String s1, String s2) {</a:t>
            </a:r>
          </a:p>
          <a:p>
            <a:pPr lvl="1"/>
            <a:r>
              <a:rPr lang="en-US" dirty="0">
                <a:latin typeface="LucidaSans-Typewriter"/>
              </a:rPr>
              <a:t>return </a:t>
            </a:r>
            <a:r>
              <a:rPr lang="en-US" dirty="0" err="1">
                <a:latin typeface="LucidaSans-Typewriter"/>
              </a:rPr>
              <a:t>Integer.compare</a:t>
            </a:r>
            <a:r>
              <a:rPr lang="en-US" dirty="0">
                <a:latin typeface="LucidaSans-Typewriter"/>
              </a:rPr>
              <a:t>(s1.length(), s2.length());</a:t>
            </a:r>
          </a:p>
          <a:p>
            <a:pPr lvl="1"/>
            <a:r>
              <a:rPr lang="en-US" dirty="0">
                <a:latin typeface="LucidaSans-Typewriter"/>
              </a:rPr>
              <a:t>}</a:t>
            </a:r>
          </a:p>
          <a:p>
            <a:r>
              <a:rPr lang="en-US" dirty="0">
                <a:latin typeface="LucidaSans-Typewriter"/>
              </a:rPr>
              <a:t>});</a:t>
            </a:r>
            <a:endParaRPr lang="en-US" dirty="0"/>
          </a:p>
        </p:txBody>
      </p:sp>
      <p:sp>
        <p:nvSpPr>
          <p:cNvPr id="6" name="Rectangle 5"/>
          <p:cNvSpPr/>
          <p:nvPr/>
        </p:nvSpPr>
        <p:spPr>
          <a:xfrm>
            <a:off x="497338" y="2666872"/>
            <a:ext cx="10983462" cy="646331"/>
          </a:xfrm>
          <a:prstGeom prst="rect">
            <a:avLst/>
          </a:prstGeom>
        </p:spPr>
        <p:txBody>
          <a:bodyPr wrap="square">
            <a:spAutoFit/>
          </a:bodyPr>
          <a:lstStyle/>
          <a:p>
            <a:r>
              <a:rPr lang="en-US" b="1" dirty="0">
                <a:latin typeface="LucidaSans-TypewriterBold"/>
              </a:rPr>
              <a:t>// Lambda expression as function object (replaces anonymous class)</a:t>
            </a:r>
          </a:p>
          <a:p>
            <a:r>
              <a:rPr lang="en-US" dirty="0" err="1">
                <a:latin typeface="LucidaSans-Typewriter"/>
              </a:rPr>
              <a:t>Collections.sort</a:t>
            </a:r>
            <a:r>
              <a:rPr lang="en-US" dirty="0">
                <a:latin typeface="LucidaSans-Typewriter"/>
              </a:rPr>
              <a:t>(words</a:t>
            </a:r>
            <a:r>
              <a:rPr lang="en-US" dirty="0" smtClean="0">
                <a:latin typeface="LucidaSans-Typewriter"/>
              </a:rPr>
              <a:t>, </a:t>
            </a:r>
            <a:r>
              <a:rPr lang="en-US" b="1" dirty="0" smtClean="0">
                <a:latin typeface="LucidaSans-TypewriterBold"/>
              </a:rPr>
              <a:t>(</a:t>
            </a:r>
            <a:r>
              <a:rPr lang="en-US" b="1" dirty="0">
                <a:latin typeface="LucidaSans-TypewriterBold"/>
              </a:rPr>
              <a:t>s1, s2) -&gt; </a:t>
            </a:r>
            <a:r>
              <a:rPr lang="en-US" b="1" dirty="0" err="1">
                <a:latin typeface="LucidaSans-TypewriterBold"/>
              </a:rPr>
              <a:t>Integer.compare</a:t>
            </a:r>
            <a:r>
              <a:rPr lang="en-US" b="1" dirty="0">
                <a:latin typeface="LucidaSans-TypewriterBold"/>
              </a:rPr>
              <a:t>(s1.length(), s2.length()</a:t>
            </a:r>
            <a:r>
              <a:rPr lang="en-US" dirty="0">
                <a:latin typeface="LucidaSans-Typewriter"/>
              </a:rPr>
              <a:t>));</a:t>
            </a:r>
            <a:endParaRPr lang="en-US" dirty="0"/>
          </a:p>
        </p:txBody>
      </p:sp>
      <p:sp>
        <p:nvSpPr>
          <p:cNvPr id="7" name="Rectangle 6"/>
          <p:cNvSpPr/>
          <p:nvPr/>
        </p:nvSpPr>
        <p:spPr>
          <a:xfrm rot="20388261">
            <a:off x="8726938" y="1232349"/>
            <a:ext cx="1918485" cy="369332"/>
          </a:xfrm>
          <a:prstGeom prst="rect">
            <a:avLst/>
          </a:prstGeom>
        </p:spPr>
        <p:txBody>
          <a:bodyPr wrap="square">
            <a:spAutoFit/>
          </a:bodyPr>
          <a:lstStyle/>
          <a:p>
            <a:r>
              <a:rPr lang="en-US" dirty="0" smtClean="0">
                <a:solidFill>
                  <a:srgbClr val="00B0F0"/>
                </a:solidFill>
              </a:rPr>
              <a:t>e.g. </a:t>
            </a:r>
            <a:r>
              <a:rPr lang="en-US" dirty="0" err="1" smtClean="0">
                <a:solidFill>
                  <a:srgbClr val="00B0F0"/>
                </a:solidFill>
              </a:rPr>
              <a:t>SortFourWays</a:t>
            </a:r>
            <a:endParaRPr lang="en-US" sz="1200" dirty="0" smtClean="0">
              <a:solidFill>
                <a:srgbClr val="00B0F0"/>
              </a:solidFill>
              <a:latin typeface="LucidaSans-Typewriter"/>
            </a:endParaRPr>
          </a:p>
        </p:txBody>
      </p:sp>
      <p:sp>
        <p:nvSpPr>
          <p:cNvPr id="8" name="Rectangle 7"/>
          <p:cNvSpPr/>
          <p:nvPr/>
        </p:nvSpPr>
        <p:spPr>
          <a:xfrm rot="20388261">
            <a:off x="8726937" y="3365752"/>
            <a:ext cx="1918485" cy="369332"/>
          </a:xfrm>
          <a:prstGeom prst="rect">
            <a:avLst/>
          </a:prstGeom>
        </p:spPr>
        <p:txBody>
          <a:bodyPr wrap="square">
            <a:spAutoFit/>
          </a:bodyPr>
          <a:lstStyle/>
          <a:p>
            <a:r>
              <a:rPr lang="en-US" dirty="0" smtClean="0">
                <a:solidFill>
                  <a:srgbClr val="00B0F0"/>
                </a:solidFill>
              </a:rPr>
              <a:t>e.g. Operation</a:t>
            </a:r>
            <a:endParaRPr lang="en-US" sz="1200" dirty="0" smtClean="0">
              <a:solidFill>
                <a:srgbClr val="00B0F0"/>
              </a:solidFill>
              <a:latin typeface="LucidaSans-Typewriter"/>
            </a:endParaRPr>
          </a:p>
        </p:txBody>
      </p:sp>
      <p:sp>
        <p:nvSpPr>
          <p:cNvPr id="9" name="Rectangle 8"/>
          <p:cNvSpPr/>
          <p:nvPr/>
        </p:nvSpPr>
        <p:spPr>
          <a:xfrm>
            <a:off x="212597" y="3553730"/>
            <a:ext cx="9143373" cy="646331"/>
          </a:xfrm>
          <a:prstGeom prst="rect">
            <a:avLst/>
          </a:prstGeom>
        </p:spPr>
        <p:txBody>
          <a:bodyPr wrap="square">
            <a:spAutoFit/>
          </a:bodyPr>
          <a:lstStyle/>
          <a:p>
            <a:r>
              <a:rPr lang="en-US" dirty="0">
                <a:latin typeface="Times-Roman"/>
              </a:rPr>
              <a:t>The addition of lambdas to the language makes it practical to use</a:t>
            </a:r>
            <a:r>
              <a:rPr lang="en-US" b="1" dirty="0">
                <a:latin typeface="Times-Roman"/>
              </a:rPr>
              <a:t> function</a:t>
            </a:r>
          </a:p>
          <a:p>
            <a:r>
              <a:rPr lang="en-US" b="1" dirty="0">
                <a:latin typeface="Times-Roman"/>
              </a:rPr>
              <a:t>objects</a:t>
            </a:r>
            <a:r>
              <a:rPr lang="en-US" dirty="0">
                <a:latin typeface="Times-Roman"/>
              </a:rPr>
              <a:t> where it would not previously have made sense</a:t>
            </a:r>
            <a:r>
              <a:rPr lang="en-US" dirty="0" smtClean="0">
                <a:latin typeface="Times-Roman"/>
              </a:rPr>
              <a:t>. </a:t>
            </a:r>
            <a:endParaRPr lang="en-US" dirty="0"/>
          </a:p>
        </p:txBody>
      </p:sp>
      <p:sp>
        <p:nvSpPr>
          <p:cNvPr id="10" name="Rectangle 9"/>
          <p:cNvSpPr/>
          <p:nvPr/>
        </p:nvSpPr>
        <p:spPr>
          <a:xfrm>
            <a:off x="134579" y="5187658"/>
            <a:ext cx="6096000" cy="923330"/>
          </a:xfrm>
          <a:prstGeom prst="rect">
            <a:avLst/>
          </a:prstGeom>
        </p:spPr>
        <p:txBody>
          <a:bodyPr>
            <a:spAutoFit/>
          </a:bodyPr>
          <a:lstStyle/>
          <a:p>
            <a:r>
              <a:rPr lang="en-US" dirty="0">
                <a:latin typeface="LucidaSans-Typewriter"/>
              </a:rPr>
              <a:t>PLUS</a:t>
            </a:r>
            <a:r>
              <a:rPr lang="en-US" dirty="0" smtClean="0">
                <a:latin typeface="LucidaSans-Typewriter"/>
              </a:rPr>
              <a:t>(+) { // </a:t>
            </a:r>
            <a:r>
              <a:rPr lang="en-US" dirty="0">
                <a:latin typeface="Times-Roman"/>
              </a:rPr>
              <a:t>Needs different behavior </a:t>
            </a:r>
            <a:r>
              <a:rPr lang="en-US" dirty="0" smtClean="0">
                <a:latin typeface="Times-Roman"/>
              </a:rPr>
              <a:t>… </a:t>
            </a:r>
            <a:r>
              <a:rPr lang="en-US" dirty="0" smtClean="0">
                <a:latin typeface="LucidaSans-Typewriter"/>
              </a:rPr>
              <a:t> -, *, /</a:t>
            </a:r>
            <a:endParaRPr lang="en-US" dirty="0">
              <a:latin typeface="LucidaSans-Typewriter"/>
            </a:endParaRPr>
          </a:p>
          <a:p>
            <a:r>
              <a:rPr lang="en-US" dirty="0">
                <a:latin typeface="LucidaSans-Typewriter"/>
              </a:rPr>
              <a:t>public double </a:t>
            </a:r>
            <a:r>
              <a:rPr lang="en-US" dirty="0">
                <a:solidFill>
                  <a:srgbClr val="00B0F0"/>
                </a:solidFill>
                <a:latin typeface="LucidaSans-Typewriter"/>
              </a:rPr>
              <a:t>apply</a:t>
            </a:r>
            <a:r>
              <a:rPr lang="en-US" dirty="0">
                <a:latin typeface="LucidaSans-Typewriter"/>
              </a:rPr>
              <a:t>(double x, double y) { return x + y; }</a:t>
            </a:r>
          </a:p>
          <a:p>
            <a:r>
              <a:rPr lang="en-US" dirty="0">
                <a:latin typeface="LucidaSans-Typewriter"/>
              </a:rPr>
              <a:t>},</a:t>
            </a:r>
            <a:endParaRPr lang="en-US" dirty="0"/>
          </a:p>
        </p:txBody>
      </p:sp>
      <p:sp>
        <p:nvSpPr>
          <p:cNvPr id="11" name="Rectangle 10"/>
          <p:cNvSpPr/>
          <p:nvPr/>
        </p:nvSpPr>
        <p:spPr>
          <a:xfrm>
            <a:off x="6801658" y="5464657"/>
            <a:ext cx="3730508" cy="369332"/>
          </a:xfrm>
          <a:prstGeom prst="rect">
            <a:avLst/>
          </a:prstGeom>
        </p:spPr>
        <p:txBody>
          <a:bodyPr wrap="none">
            <a:spAutoFit/>
          </a:bodyPr>
          <a:lstStyle/>
          <a:p>
            <a:r>
              <a:rPr lang="es-ES" dirty="0" smtClean="0">
                <a:solidFill>
                  <a:srgbClr val="000000"/>
                </a:solidFill>
                <a:latin typeface="Consolas" panose="020B0609020204030204" pitchFamily="49" charset="0"/>
              </a:rPr>
              <a:t> </a:t>
            </a:r>
            <a:r>
              <a:rPr lang="es-ES" b="1" i="1" dirty="0" smtClean="0">
                <a:solidFill>
                  <a:srgbClr val="0000C0"/>
                </a:solidFill>
                <a:latin typeface="Consolas" panose="020B0609020204030204" pitchFamily="49" charset="0"/>
              </a:rPr>
              <a:t>PLUS</a:t>
            </a:r>
            <a:r>
              <a:rPr lang="es-ES" b="1" i="1" dirty="0" smtClean="0">
                <a:solidFill>
                  <a:srgbClr val="000000"/>
                </a:solidFill>
                <a:latin typeface="Consolas" panose="020B0609020204030204" pitchFamily="49" charset="0"/>
              </a:rPr>
              <a:t>  (</a:t>
            </a:r>
            <a:r>
              <a:rPr lang="es-ES" b="1" i="1" dirty="0" smtClean="0">
                <a:solidFill>
                  <a:srgbClr val="2A00FF"/>
                </a:solidFill>
                <a:latin typeface="Consolas" panose="020B0609020204030204" pitchFamily="49" charset="0"/>
              </a:rPr>
              <a:t>+</a:t>
            </a:r>
            <a:r>
              <a:rPr lang="es-ES" b="1" i="1" dirty="0" smtClean="0">
                <a:solidFill>
                  <a:srgbClr val="000000"/>
                </a:solidFill>
                <a:latin typeface="Consolas" panose="020B0609020204030204" pitchFamily="49" charset="0"/>
              </a:rPr>
              <a:t>, (</a:t>
            </a:r>
            <a:r>
              <a:rPr lang="es-ES" b="1" i="1" dirty="0" smtClean="0">
                <a:solidFill>
                  <a:srgbClr val="6A3E3E"/>
                </a:solidFill>
                <a:latin typeface="Consolas" panose="020B0609020204030204" pitchFamily="49" charset="0"/>
              </a:rPr>
              <a:t>x</a:t>
            </a:r>
            <a:r>
              <a:rPr lang="es-ES" b="1" i="1" dirty="0" smtClean="0">
                <a:solidFill>
                  <a:srgbClr val="000000"/>
                </a:solidFill>
                <a:latin typeface="Consolas" panose="020B0609020204030204" pitchFamily="49" charset="0"/>
              </a:rPr>
              <a:t>, </a:t>
            </a:r>
            <a:r>
              <a:rPr lang="es-ES" b="1" i="1" dirty="0" smtClean="0">
                <a:solidFill>
                  <a:srgbClr val="6A3E3E"/>
                </a:solidFill>
                <a:latin typeface="Consolas" panose="020B0609020204030204" pitchFamily="49" charset="0"/>
              </a:rPr>
              <a:t>y</a:t>
            </a:r>
            <a:r>
              <a:rPr lang="es-ES" b="1" i="1" dirty="0" smtClean="0">
                <a:solidFill>
                  <a:srgbClr val="000000"/>
                </a:solidFill>
                <a:latin typeface="Consolas" panose="020B0609020204030204" pitchFamily="49" charset="0"/>
              </a:rPr>
              <a:t>) -&gt; </a:t>
            </a:r>
            <a:r>
              <a:rPr lang="es-ES" b="1" i="1" dirty="0" smtClean="0">
                <a:solidFill>
                  <a:srgbClr val="6A3E3E"/>
                </a:solidFill>
                <a:latin typeface="Consolas" panose="020B0609020204030204" pitchFamily="49" charset="0"/>
              </a:rPr>
              <a:t>x</a:t>
            </a:r>
            <a:r>
              <a:rPr lang="es-ES" b="1" i="1" dirty="0" smtClean="0">
                <a:solidFill>
                  <a:srgbClr val="000000"/>
                </a:solidFill>
                <a:latin typeface="Consolas" panose="020B0609020204030204" pitchFamily="49" charset="0"/>
              </a:rPr>
              <a:t> + </a:t>
            </a:r>
            <a:r>
              <a:rPr lang="es-ES" b="1" i="1" dirty="0" smtClean="0">
                <a:solidFill>
                  <a:srgbClr val="6A3E3E"/>
                </a:solidFill>
                <a:latin typeface="Consolas" panose="020B0609020204030204" pitchFamily="49" charset="0"/>
              </a:rPr>
              <a:t>y</a:t>
            </a:r>
            <a:r>
              <a:rPr lang="es-ES" b="1" i="1" dirty="0" smtClean="0">
                <a:solidFill>
                  <a:srgbClr val="000000"/>
                </a:solidFill>
                <a:latin typeface="Consolas" panose="020B0609020204030204" pitchFamily="49" charset="0"/>
              </a:rPr>
              <a:t>),</a:t>
            </a:r>
            <a:endParaRPr lang="en-US" dirty="0"/>
          </a:p>
        </p:txBody>
      </p:sp>
      <p:sp>
        <p:nvSpPr>
          <p:cNvPr id="13" name="Rectangle 12"/>
          <p:cNvSpPr/>
          <p:nvPr/>
        </p:nvSpPr>
        <p:spPr>
          <a:xfrm>
            <a:off x="134579" y="4451799"/>
            <a:ext cx="8941182" cy="646331"/>
          </a:xfrm>
          <a:prstGeom prst="rect">
            <a:avLst/>
          </a:prstGeom>
        </p:spPr>
        <p:txBody>
          <a:bodyPr wrap="square">
            <a:spAutoFit/>
          </a:bodyPr>
          <a:lstStyle/>
          <a:p>
            <a:r>
              <a:rPr lang="en-US" b="1" dirty="0">
                <a:latin typeface="LucidaSans-TypewriterBold"/>
              </a:rPr>
              <a:t>// </a:t>
            </a:r>
            <a:r>
              <a:rPr lang="en-US" b="1" dirty="0" err="1">
                <a:latin typeface="LucidaSans-TypewriterBold"/>
              </a:rPr>
              <a:t>Enum</a:t>
            </a:r>
            <a:r>
              <a:rPr lang="en-US" b="1" dirty="0">
                <a:latin typeface="LucidaSans-TypewriterBold"/>
              </a:rPr>
              <a:t> type with constant-specific class bodies &amp; data </a:t>
            </a:r>
            <a:r>
              <a:rPr lang="en-US" b="1" dirty="0" smtClean="0">
                <a:latin typeface="LucidaSans-TypewriterBold"/>
              </a:rPr>
              <a:t> </a:t>
            </a:r>
            <a:endParaRPr lang="en-US" b="1" dirty="0">
              <a:latin typeface="LucidaSans-TypewriterBold"/>
            </a:endParaRPr>
          </a:p>
          <a:p>
            <a:r>
              <a:rPr lang="en-US" dirty="0">
                <a:latin typeface="LucidaSans-Typewriter"/>
              </a:rPr>
              <a:t>public </a:t>
            </a:r>
            <a:r>
              <a:rPr lang="en-US" dirty="0" err="1">
                <a:latin typeface="LucidaSans-Typewriter"/>
              </a:rPr>
              <a:t>enum</a:t>
            </a:r>
            <a:r>
              <a:rPr lang="en-US" dirty="0">
                <a:latin typeface="LucidaSans-Typewriter"/>
              </a:rPr>
              <a:t> Operation {</a:t>
            </a:r>
            <a:endParaRPr lang="en-US" dirty="0"/>
          </a:p>
        </p:txBody>
      </p:sp>
      <p:sp>
        <p:nvSpPr>
          <p:cNvPr id="14" name="Rectangle 13"/>
          <p:cNvSpPr/>
          <p:nvPr/>
        </p:nvSpPr>
        <p:spPr>
          <a:xfrm>
            <a:off x="6768297" y="4472560"/>
            <a:ext cx="5175347" cy="923330"/>
          </a:xfrm>
          <a:prstGeom prst="rect">
            <a:avLst/>
          </a:prstGeom>
        </p:spPr>
        <p:txBody>
          <a:bodyPr wrap="square">
            <a:spAutoFit/>
          </a:bodyPr>
          <a:lstStyle/>
          <a:p>
            <a:r>
              <a:rPr lang="en-US" b="1" dirty="0" smtClean="0">
                <a:latin typeface="LucidaSans-TypewriterBold"/>
              </a:rPr>
              <a:t>//</a:t>
            </a:r>
            <a:r>
              <a:rPr lang="en-US" b="1" dirty="0" err="1" smtClean="0">
                <a:latin typeface="LucidaSans-TypewriterBold"/>
              </a:rPr>
              <a:t>Enum</a:t>
            </a:r>
            <a:r>
              <a:rPr lang="en-US" b="1" dirty="0" smtClean="0">
                <a:latin typeface="LucidaSans-TypewriterBold"/>
              </a:rPr>
              <a:t> </a:t>
            </a:r>
            <a:r>
              <a:rPr lang="en-US" b="1" dirty="0">
                <a:latin typeface="LucidaSans-TypewriterBold"/>
              </a:rPr>
              <a:t>with function object fields &amp; </a:t>
            </a:r>
            <a:endParaRPr lang="en-US" b="1" dirty="0" smtClean="0">
              <a:latin typeface="LucidaSans-TypewriterBold"/>
            </a:endParaRPr>
          </a:p>
          <a:p>
            <a:r>
              <a:rPr lang="en-US" b="1" dirty="0" smtClean="0">
                <a:latin typeface="LucidaSans-TypewriterBold"/>
              </a:rPr>
              <a:t>//</a:t>
            </a:r>
            <a:r>
              <a:rPr lang="en-US" b="1" dirty="0" smtClean="0">
                <a:solidFill>
                  <a:srgbClr val="00B0F0"/>
                </a:solidFill>
                <a:latin typeface="LucidaSans-TypewriterBold"/>
              </a:rPr>
              <a:t>constant-specific behavior </a:t>
            </a:r>
            <a:endParaRPr lang="en-US" b="1" dirty="0">
              <a:solidFill>
                <a:srgbClr val="00B0F0"/>
              </a:solidFill>
              <a:latin typeface="LucidaSans-TypewriterBold"/>
            </a:endParaRPr>
          </a:p>
          <a:p>
            <a:r>
              <a:rPr lang="en-US" dirty="0">
                <a:latin typeface="LucidaSans-Typewriter"/>
              </a:rPr>
              <a:t>public </a:t>
            </a:r>
            <a:r>
              <a:rPr lang="en-US" dirty="0" err="1">
                <a:latin typeface="LucidaSans-Typewriter"/>
              </a:rPr>
              <a:t>enum</a:t>
            </a:r>
            <a:r>
              <a:rPr lang="en-US" dirty="0">
                <a:latin typeface="LucidaSans-Typewriter"/>
              </a:rPr>
              <a:t> Operation {</a:t>
            </a:r>
            <a:endParaRPr lang="en-US" dirty="0"/>
          </a:p>
        </p:txBody>
      </p:sp>
      <p:cxnSp>
        <p:nvCxnSpPr>
          <p:cNvPr id="16" name="Straight Connector 15"/>
          <p:cNvCxnSpPr/>
          <p:nvPr/>
        </p:nvCxnSpPr>
        <p:spPr>
          <a:xfrm>
            <a:off x="6502401" y="4560711"/>
            <a:ext cx="0" cy="1273278"/>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7" name="Rectangle 16"/>
          <p:cNvSpPr/>
          <p:nvPr/>
        </p:nvSpPr>
        <p:spPr>
          <a:xfrm rot="20045069">
            <a:off x="8889358" y="3365751"/>
            <a:ext cx="3047629" cy="369332"/>
          </a:xfrm>
          <a:prstGeom prst="rect">
            <a:avLst/>
          </a:prstGeom>
        </p:spPr>
        <p:txBody>
          <a:bodyPr wrap="none">
            <a:spAutoFit/>
          </a:bodyPr>
          <a:lstStyle/>
          <a:p>
            <a:r>
              <a:rPr lang="en-US" dirty="0" smtClean="0">
                <a:solidFill>
                  <a:srgbClr val="00B0F0"/>
                </a:solidFill>
                <a:latin typeface="LucidaSans-Typewriter"/>
              </a:rPr>
              <a:t>@FI: </a:t>
            </a:r>
            <a:r>
              <a:rPr lang="en-US" dirty="0" err="1" smtClean="0">
                <a:solidFill>
                  <a:srgbClr val="00B0F0"/>
                </a:solidFill>
                <a:latin typeface="LucidaSans-Typewriter"/>
              </a:rPr>
              <a:t>DoubleBinaryOperator</a:t>
            </a:r>
            <a:endParaRPr lang="en-US" dirty="0">
              <a:solidFill>
                <a:srgbClr val="00B0F0"/>
              </a:solidFill>
            </a:endParaRPr>
          </a:p>
        </p:txBody>
      </p:sp>
    </p:spTree>
    <p:extLst>
      <p:ext uri="{BB962C8B-B14F-4D97-AF65-F5344CB8AC3E}">
        <p14:creationId xmlns:p14="http://schemas.microsoft.com/office/powerpoint/2010/main" val="1333827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6063583" cy="461665"/>
          </a:xfrm>
          <a:prstGeom prst="rect">
            <a:avLst/>
          </a:prstGeom>
        </p:spPr>
        <p:txBody>
          <a:bodyPr wrap="none">
            <a:spAutoFit/>
          </a:bodyPr>
          <a:lstStyle/>
          <a:p>
            <a:r>
              <a:rPr lang="en-US" sz="2400" b="1" dirty="0" smtClean="0">
                <a:solidFill>
                  <a:srgbClr val="00B050"/>
                </a:solidFill>
              </a:rPr>
              <a:t>Item </a:t>
            </a:r>
            <a:r>
              <a:rPr lang="en-US" sz="2400" b="1" dirty="0">
                <a:solidFill>
                  <a:srgbClr val="00B050"/>
                </a:solidFill>
              </a:rPr>
              <a:t>43: Prefer method references to lambdas</a:t>
            </a:r>
          </a:p>
        </p:txBody>
      </p:sp>
      <p:sp>
        <p:nvSpPr>
          <p:cNvPr id="7" name="Rectangle 6"/>
          <p:cNvSpPr/>
          <p:nvPr/>
        </p:nvSpPr>
        <p:spPr>
          <a:xfrm rot="20388261">
            <a:off x="9619423" y="1197053"/>
            <a:ext cx="1918485" cy="369332"/>
          </a:xfrm>
          <a:prstGeom prst="rect">
            <a:avLst/>
          </a:prstGeom>
        </p:spPr>
        <p:txBody>
          <a:bodyPr wrap="square">
            <a:spAutoFit/>
          </a:bodyPr>
          <a:lstStyle/>
          <a:p>
            <a:r>
              <a:rPr lang="en-US" dirty="0" smtClean="0">
                <a:solidFill>
                  <a:srgbClr val="00B0F0"/>
                </a:solidFill>
              </a:rPr>
              <a:t>e.g. </a:t>
            </a:r>
            <a:r>
              <a:rPr lang="en-US" dirty="0" err="1" smtClean="0">
                <a:solidFill>
                  <a:srgbClr val="00B0F0"/>
                </a:solidFill>
              </a:rPr>
              <a:t>SortFourWays</a:t>
            </a:r>
            <a:endParaRPr lang="en-US" sz="1200" dirty="0" smtClean="0">
              <a:solidFill>
                <a:srgbClr val="00B0F0"/>
              </a:solidFill>
              <a:latin typeface="LucidaSans-Typewriter"/>
            </a:endParaRPr>
          </a:p>
        </p:txBody>
      </p:sp>
      <p:sp>
        <p:nvSpPr>
          <p:cNvPr id="8" name="Rectangle 7"/>
          <p:cNvSpPr/>
          <p:nvPr/>
        </p:nvSpPr>
        <p:spPr>
          <a:xfrm rot="20388261">
            <a:off x="9856491" y="3977658"/>
            <a:ext cx="1918485" cy="369332"/>
          </a:xfrm>
          <a:prstGeom prst="rect">
            <a:avLst/>
          </a:prstGeom>
        </p:spPr>
        <p:txBody>
          <a:bodyPr wrap="square">
            <a:spAutoFit/>
          </a:bodyPr>
          <a:lstStyle/>
          <a:p>
            <a:r>
              <a:rPr lang="en-US" dirty="0" smtClean="0">
                <a:solidFill>
                  <a:srgbClr val="00B0F0"/>
                </a:solidFill>
              </a:rPr>
              <a:t>e.g. Operation</a:t>
            </a:r>
            <a:endParaRPr lang="en-US" sz="1200" dirty="0" smtClean="0">
              <a:solidFill>
                <a:srgbClr val="00B0F0"/>
              </a:solidFill>
              <a:latin typeface="LucidaSans-Typewriter"/>
            </a:endParaRPr>
          </a:p>
        </p:txBody>
      </p:sp>
      <p:sp>
        <p:nvSpPr>
          <p:cNvPr id="2" name="Rectangle 1"/>
          <p:cNvSpPr/>
          <p:nvPr/>
        </p:nvSpPr>
        <p:spPr>
          <a:xfrm>
            <a:off x="705657" y="1052031"/>
            <a:ext cx="8908989" cy="830997"/>
          </a:xfrm>
          <a:prstGeom prst="rect">
            <a:avLst/>
          </a:prstGeom>
        </p:spPr>
        <p:txBody>
          <a:bodyPr wrap="square">
            <a:spAutoFit/>
          </a:bodyPr>
          <a:lstStyle/>
          <a:p>
            <a:r>
              <a:rPr lang="en-US" sz="1200" dirty="0" err="1">
                <a:latin typeface="LucidaSans-Typewriter"/>
              </a:rPr>
              <a:t>map.merge</a:t>
            </a:r>
            <a:r>
              <a:rPr lang="en-US" sz="1200" dirty="0">
                <a:latin typeface="LucidaSans-Typewriter"/>
              </a:rPr>
              <a:t>(key, 1, (count, </a:t>
            </a:r>
            <a:r>
              <a:rPr lang="en-US" sz="1200" dirty="0" err="1">
                <a:latin typeface="LucidaSans-Typewriter"/>
              </a:rPr>
              <a:t>incr</a:t>
            </a:r>
            <a:r>
              <a:rPr lang="en-US" sz="1200" dirty="0">
                <a:latin typeface="LucidaSans-Typewriter"/>
              </a:rPr>
              <a:t>) -&gt; count + </a:t>
            </a:r>
            <a:r>
              <a:rPr lang="en-US" sz="1200" dirty="0" err="1">
                <a:latin typeface="LucidaSans-Typewriter"/>
              </a:rPr>
              <a:t>incr</a:t>
            </a:r>
            <a:r>
              <a:rPr lang="en-US" sz="1200" dirty="0">
                <a:latin typeface="LucidaSans-Typewriter"/>
              </a:rPr>
              <a:t>);</a:t>
            </a:r>
          </a:p>
          <a:p>
            <a:r>
              <a:rPr lang="en-US" dirty="0">
                <a:latin typeface="Times-Roman"/>
              </a:rPr>
              <a:t>Note that this code uses the </a:t>
            </a:r>
            <a:r>
              <a:rPr lang="en-US" sz="1200" dirty="0">
                <a:latin typeface="LucidaSans-Typewriter"/>
              </a:rPr>
              <a:t>merge </a:t>
            </a:r>
            <a:r>
              <a:rPr lang="en-US" dirty="0">
                <a:latin typeface="Times-Roman"/>
              </a:rPr>
              <a:t>method, which was added to the </a:t>
            </a:r>
            <a:r>
              <a:rPr lang="en-US" sz="1200" dirty="0">
                <a:latin typeface="LucidaSans-Typewriter"/>
              </a:rPr>
              <a:t>Map</a:t>
            </a:r>
          </a:p>
          <a:p>
            <a:r>
              <a:rPr lang="en-US" dirty="0">
                <a:latin typeface="Times-Roman"/>
              </a:rPr>
              <a:t>interface in Java 8.</a:t>
            </a:r>
            <a:endParaRPr lang="en-US" dirty="0"/>
          </a:p>
        </p:txBody>
      </p:sp>
      <p:sp>
        <p:nvSpPr>
          <p:cNvPr id="3" name="Rectangle 2"/>
          <p:cNvSpPr/>
          <p:nvPr/>
        </p:nvSpPr>
        <p:spPr>
          <a:xfrm>
            <a:off x="273142" y="1913295"/>
            <a:ext cx="10901364" cy="646331"/>
          </a:xfrm>
          <a:prstGeom prst="rect">
            <a:avLst/>
          </a:prstGeom>
        </p:spPr>
        <p:txBody>
          <a:bodyPr wrap="square">
            <a:spAutoFit/>
          </a:bodyPr>
          <a:lstStyle/>
          <a:p>
            <a:r>
              <a:rPr lang="en-US" dirty="0">
                <a:latin typeface="Times-Roman"/>
              </a:rPr>
              <a:t>The code reads nicely, but there’s still some boilerplate. The parameters </a:t>
            </a:r>
            <a:r>
              <a:rPr lang="en-US" sz="1200" dirty="0">
                <a:latin typeface="LucidaSans-Typewriter"/>
              </a:rPr>
              <a:t>count</a:t>
            </a:r>
          </a:p>
          <a:p>
            <a:r>
              <a:rPr lang="en-US" dirty="0">
                <a:latin typeface="Times-Roman"/>
              </a:rPr>
              <a:t>and </a:t>
            </a:r>
            <a:r>
              <a:rPr lang="en-US" sz="1200" dirty="0" err="1">
                <a:latin typeface="LucidaSans-Typewriter"/>
              </a:rPr>
              <a:t>incr</a:t>
            </a:r>
            <a:r>
              <a:rPr lang="en-US" sz="1200" dirty="0">
                <a:latin typeface="LucidaSans-Typewriter"/>
              </a:rPr>
              <a:t> </a:t>
            </a:r>
            <a:r>
              <a:rPr lang="en-US" dirty="0">
                <a:latin typeface="Times-Roman"/>
              </a:rPr>
              <a:t>don’t add much value, and they take up a fair amount of space.</a:t>
            </a:r>
            <a:endParaRPr lang="en-US" dirty="0"/>
          </a:p>
        </p:txBody>
      </p:sp>
      <p:sp>
        <p:nvSpPr>
          <p:cNvPr id="12" name="Rectangle 11"/>
          <p:cNvSpPr/>
          <p:nvPr/>
        </p:nvSpPr>
        <p:spPr>
          <a:xfrm>
            <a:off x="705657" y="2718345"/>
            <a:ext cx="3578737" cy="369332"/>
          </a:xfrm>
          <a:prstGeom prst="rect">
            <a:avLst/>
          </a:prstGeom>
        </p:spPr>
        <p:txBody>
          <a:bodyPr wrap="none">
            <a:spAutoFit/>
          </a:bodyPr>
          <a:lstStyle/>
          <a:p>
            <a:r>
              <a:rPr lang="en-US" dirty="0" err="1">
                <a:latin typeface="LucidaSans-Typewriter"/>
              </a:rPr>
              <a:t>map.merge</a:t>
            </a:r>
            <a:r>
              <a:rPr lang="en-US" dirty="0">
                <a:latin typeface="LucidaSans-Typewriter"/>
              </a:rPr>
              <a:t>(key, 1, Integer::sum);</a:t>
            </a:r>
            <a:endParaRPr lang="en-US" dirty="0"/>
          </a:p>
        </p:txBody>
      </p:sp>
      <p:sp>
        <p:nvSpPr>
          <p:cNvPr id="15" name="Rectangle 14"/>
          <p:cNvSpPr/>
          <p:nvPr/>
        </p:nvSpPr>
        <p:spPr>
          <a:xfrm>
            <a:off x="273142" y="3176309"/>
            <a:ext cx="11918858" cy="369332"/>
          </a:xfrm>
          <a:prstGeom prst="rect">
            <a:avLst/>
          </a:prstGeom>
        </p:spPr>
        <p:txBody>
          <a:bodyPr wrap="square">
            <a:spAutoFit/>
          </a:bodyPr>
          <a:lstStyle/>
          <a:p>
            <a:r>
              <a:rPr lang="en-US" dirty="0">
                <a:latin typeface="Times-Roman"/>
              </a:rPr>
              <a:t>The more parameters a method has, the more boilerplate you can eliminate with </a:t>
            </a:r>
            <a:r>
              <a:rPr lang="en-US" dirty="0" smtClean="0">
                <a:latin typeface="Times-Roman"/>
              </a:rPr>
              <a:t>a method </a:t>
            </a:r>
            <a:r>
              <a:rPr lang="en-US" dirty="0">
                <a:latin typeface="Times-Roman"/>
              </a:rPr>
              <a:t>reference.</a:t>
            </a:r>
            <a:endParaRPr lang="en-US" dirty="0"/>
          </a:p>
        </p:txBody>
      </p:sp>
      <p:sp>
        <p:nvSpPr>
          <p:cNvPr id="18" name="Rectangle 17"/>
          <p:cNvSpPr/>
          <p:nvPr/>
        </p:nvSpPr>
        <p:spPr>
          <a:xfrm>
            <a:off x="273141" y="3634273"/>
            <a:ext cx="11654399" cy="646331"/>
          </a:xfrm>
          <a:prstGeom prst="rect">
            <a:avLst/>
          </a:prstGeom>
        </p:spPr>
        <p:txBody>
          <a:bodyPr wrap="square">
            <a:spAutoFit/>
          </a:bodyPr>
          <a:lstStyle/>
          <a:p>
            <a:r>
              <a:rPr lang="en-US" dirty="0">
                <a:latin typeface="Times-Roman"/>
              </a:rPr>
              <a:t>You can extract the code from </a:t>
            </a:r>
            <a:r>
              <a:rPr lang="en-US" dirty="0" smtClean="0">
                <a:latin typeface="Times-Roman"/>
              </a:rPr>
              <a:t>the lambda </a:t>
            </a:r>
            <a:r>
              <a:rPr lang="en-US" dirty="0">
                <a:latin typeface="Times-Roman"/>
              </a:rPr>
              <a:t>into a new method and replace the lambda with a reference to that method.</a:t>
            </a:r>
            <a:endParaRPr lang="en-US" dirty="0"/>
          </a:p>
        </p:txBody>
      </p:sp>
      <p:sp>
        <p:nvSpPr>
          <p:cNvPr id="19" name="Rectangle 18"/>
          <p:cNvSpPr/>
          <p:nvPr/>
        </p:nvSpPr>
        <p:spPr>
          <a:xfrm>
            <a:off x="227581" y="4377798"/>
            <a:ext cx="11315103" cy="646331"/>
          </a:xfrm>
          <a:prstGeom prst="rect">
            <a:avLst/>
          </a:prstGeom>
        </p:spPr>
        <p:txBody>
          <a:bodyPr wrap="square">
            <a:spAutoFit/>
          </a:bodyPr>
          <a:lstStyle/>
          <a:p>
            <a:r>
              <a:rPr lang="en-US" dirty="0">
                <a:latin typeface="Times-Roman"/>
              </a:rPr>
              <a:t>You should usually, but not always, take </a:t>
            </a:r>
            <a:r>
              <a:rPr lang="en-US" dirty="0" smtClean="0">
                <a:latin typeface="Times-Roman"/>
              </a:rPr>
              <a:t>the IDE </a:t>
            </a:r>
            <a:r>
              <a:rPr lang="en-US" dirty="0">
                <a:latin typeface="Times-Roman"/>
              </a:rPr>
              <a:t>up on the offer. Occasionally, a lambda will be more succinct than a </a:t>
            </a:r>
            <a:r>
              <a:rPr lang="en-US" dirty="0" smtClean="0">
                <a:latin typeface="Times-Roman"/>
              </a:rPr>
              <a:t>method reference</a:t>
            </a:r>
            <a:r>
              <a:rPr lang="en-US" dirty="0">
                <a:latin typeface="Times-Roman"/>
              </a:rPr>
              <a:t>.</a:t>
            </a:r>
            <a:endParaRPr lang="en-US" dirty="0"/>
          </a:p>
        </p:txBody>
      </p:sp>
      <p:sp>
        <p:nvSpPr>
          <p:cNvPr id="20" name="Rectangle 19"/>
          <p:cNvSpPr/>
          <p:nvPr/>
        </p:nvSpPr>
        <p:spPr>
          <a:xfrm>
            <a:off x="705656" y="5024129"/>
            <a:ext cx="8545919" cy="1077218"/>
          </a:xfrm>
          <a:prstGeom prst="rect">
            <a:avLst/>
          </a:prstGeom>
        </p:spPr>
        <p:txBody>
          <a:bodyPr wrap="square">
            <a:spAutoFit/>
          </a:bodyPr>
          <a:lstStyle/>
          <a:p>
            <a:r>
              <a:rPr lang="en-US" dirty="0" err="1">
                <a:latin typeface="LucidaSans-Typewriter"/>
              </a:rPr>
              <a:t>service.execute</a:t>
            </a:r>
            <a:r>
              <a:rPr lang="en-US" dirty="0">
                <a:latin typeface="LucidaSans-Typewriter"/>
              </a:rPr>
              <a:t>(</a:t>
            </a:r>
            <a:r>
              <a:rPr lang="en-US" dirty="0" err="1">
                <a:latin typeface="LucidaSans-Typewriter"/>
              </a:rPr>
              <a:t>GoshThisClassNameIsHumongous</a:t>
            </a:r>
            <a:r>
              <a:rPr lang="en-US" dirty="0">
                <a:latin typeface="LucidaSans-Typewriter"/>
              </a:rPr>
              <a:t>::action);</a:t>
            </a:r>
          </a:p>
          <a:p>
            <a:r>
              <a:rPr lang="en-US" sz="2800" dirty="0">
                <a:latin typeface="Times-Roman"/>
              </a:rPr>
              <a:t>The lambda equivalent looks like </a:t>
            </a:r>
            <a:r>
              <a:rPr lang="en-US" sz="2800" dirty="0" smtClean="0">
                <a:latin typeface="Times-Roman"/>
              </a:rPr>
              <a:t>his</a:t>
            </a:r>
            <a:r>
              <a:rPr lang="en-US" sz="2800" dirty="0">
                <a:latin typeface="Times-Roman"/>
              </a:rPr>
              <a:t>:</a:t>
            </a:r>
          </a:p>
          <a:p>
            <a:r>
              <a:rPr lang="en-US" dirty="0" err="1">
                <a:latin typeface="LucidaSans-Typewriter"/>
              </a:rPr>
              <a:t>service.execute</a:t>
            </a:r>
            <a:r>
              <a:rPr lang="en-US" dirty="0">
                <a:latin typeface="LucidaSans-Typewriter"/>
              </a:rPr>
              <a:t>(() -&gt; action());</a:t>
            </a:r>
            <a:endParaRPr lang="en-US" dirty="0"/>
          </a:p>
        </p:txBody>
      </p:sp>
    </p:spTree>
    <p:extLst>
      <p:ext uri="{BB962C8B-B14F-4D97-AF65-F5344CB8AC3E}">
        <p14:creationId xmlns:p14="http://schemas.microsoft.com/office/powerpoint/2010/main" val="143762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1770036" cy="646331"/>
          </a:xfrm>
          <a:prstGeom prst="rect">
            <a:avLst/>
          </a:prstGeom>
        </p:spPr>
        <p:txBody>
          <a:bodyPr wrap="none">
            <a:spAutoFit/>
          </a:bodyPr>
          <a:lstStyle/>
          <a:p>
            <a:r>
              <a:rPr lang="en-US" sz="3600" b="1" i="1" dirty="0" smtClean="0">
                <a:solidFill>
                  <a:srgbClr val="00B050"/>
                </a:solidFill>
              </a:rPr>
              <a:t>Agenda </a:t>
            </a:r>
            <a:endParaRPr lang="en-US" sz="3600" b="1" i="1" dirty="0">
              <a:solidFill>
                <a:srgbClr val="00B050"/>
              </a:solidFill>
            </a:endParaRPr>
          </a:p>
        </p:txBody>
      </p:sp>
      <p:sp>
        <p:nvSpPr>
          <p:cNvPr id="31" name="TextBox 30"/>
          <p:cNvSpPr txBox="1"/>
          <p:nvPr/>
        </p:nvSpPr>
        <p:spPr>
          <a:xfrm>
            <a:off x="609650" y="1213951"/>
            <a:ext cx="10224163" cy="5170646"/>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solidFill>
                  <a:schemeClr val="accent6">
                    <a:lumMod val="50000"/>
                  </a:schemeClr>
                </a:solidFill>
              </a:rPr>
              <a:t> Java 8 Fundamentals (Behavior </a:t>
            </a:r>
            <a:r>
              <a:rPr lang="en-US" sz="2400" dirty="0">
                <a:solidFill>
                  <a:schemeClr val="accent6">
                    <a:lumMod val="50000"/>
                  </a:schemeClr>
                </a:solidFill>
              </a:rPr>
              <a:t>parameterization, Lambda Expression,..) </a:t>
            </a:r>
          </a:p>
          <a:p>
            <a:pPr marL="285750" indent="-285750">
              <a:buFont typeface="Wingdings" panose="05000000000000000000" pitchFamily="2" charset="2"/>
              <a:buChar char="q"/>
            </a:pPr>
            <a:r>
              <a:rPr lang="en-US" sz="2400" dirty="0" smtClean="0">
                <a:solidFill>
                  <a:schemeClr val="accent6">
                    <a:lumMod val="50000"/>
                  </a:schemeClr>
                </a:solidFill>
              </a:rPr>
              <a:t> Functional </a:t>
            </a:r>
            <a:r>
              <a:rPr lang="en-US" sz="2400" dirty="0">
                <a:solidFill>
                  <a:schemeClr val="accent6">
                    <a:lumMod val="50000"/>
                  </a:schemeClr>
                </a:solidFill>
              </a:rPr>
              <a:t>Interfaces </a:t>
            </a:r>
            <a:endParaRPr lang="en-US" sz="2400" dirty="0" smtClean="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a:t>
            </a:r>
            <a:r>
              <a:rPr lang="en-US" sz="2400" dirty="0" smtClean="0">
                <a:solidFill>
                  <a:schemeClr val="accent6">
                    <a:lumMod val="50000"/>
                  </a:schemeClr>
                </a:solidFill>
              </a:rPr>
              <a:t>Filters </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Item 42: Prefer lambdas to anonymous classes</a:t>
            </a:r>
          </a:p>
          <a:p>
            <a:pPr marL="285750" indent="-285750">
              <a:buFont typeface="Wingdings" panose="05000000000000000000" pitchFamily="2" charset="2"/>
              <a:buChar char="q"/>
            </a:pPr>
            <a:r>
              <a:rPr lang="en-US" sz="2400" dirty="0">
                <a:solidFill>
                  <a:schemeClr val="accent6">
                    <a:lumMod val="50000"/>
                  </a:schemeClr>
                </a:solidFill>
              </a:rPr>
              <a:t>Item 43: Prefer method references to lambdas</a:t>
            </a:r>
          </a:p>
          <a:p>
            <a:pPr marL="285750" indent="-285750">
              <a:buFont typeface="Wingdings" panose="05000000000000000000" pitchFamily="2" charset="2"/>
              <a:buChar char="q"/>
            </a:pPr>
            <a:r>
              <a:rPr lang="en-US" sz="2400" dirty="0">
                <a:solidFill>
                  <a:schemeClr val="accent6">
                    <a:lumMod val="50000"/>
                  </a:schemeClr>
                </a:solidFill>
              </a:rPr>
              <a:t>Item 44: Favor the use of standard functional interfaces</a:t>
            </a:r>
          </a:p>
          <a:p>
            <a:pPr marL="285750" indent="-285750">
              <a:buFont typeface="Wingdings" panose="05000000000000000000" pitchFamily="2" charset="2"/>
              <a:buChar char="q"/>
            </a:pPr>
            <a:r>
              <a:rPr lang="en-US" sz="2400" dirty="0">
                <a:solidFill>
                  <a:schemeClr val="accent6">
                    <a:lumMod val="50000"/>
                  </a:schemeClr>
                </a:solidFill>
              </a:rPr>
              <a:t> Item 45: Use streams judiciously </a:t>
            </a:r>
          </a:p>
          <a:p>
            <a:pPr marL="285750" indent="-285750">
              <a:buFont typeface="Wingdings" panose="05000000000000000000" pitchFamily="2" charset="2"/>
              <a:buChar char="q"/>
            </a:pPr>
            <a:r>
              <a:rPr lang="en-US" sz="2400" dirty="0">
                <a:solidFill>
                  <a:schemeClr val="accent6">
                    <a:lumMod val="50000"/>
                  </a:schemeClr>
                </a:solidFill>
              </a:rPr>
              <a:t>Item 46: Prefer side-effect-free functions in streams</a:t>
            </a:r>
          </a:p>
          <a:p>
            <a:pPr marL="285750" indent="-285750">
              <a:buFont typeface="Wingdings" panose="05000000000000000000" pitchFamily="2" charset="2"/>
              <a:buChar char="q"/>
            </a:pPr>
            <a:r>
              <a:rPr lang="en-US" sz="2400" dirty="0">
                <a:solidFill>
                  <a:schemeClr val="accent6">
                    <a:lumMod val="50000"/>
                  </a:schemeClr>
                </a:solidFill>
              </a:rPr>
              <a:t>Item 47: Prefer Collection to Stream as a return type</a:t>
            </a:r>
          </a:p>
          <a:p>
            <a:pPr marL="285750" indent="-285750">
              <a:buFont typeface="Wingdings" panose="05000000000000000000" pitchFamily="2" charset="2"/>
              <a:buChar char="q"/>
            </a:pPr>
            <a:r>
              <a:rPr lang="en-US" sz="2400" dirty="0">
                <a:solidFill>
                  <a:schemeClr val="accent6">
                    <a:lumMod val="50000"/>
                  </a:schemeClr>
                </a:solidFill>
              </a:rPr>
              <a:t>Item 48: Use caution when making streams parallel</a:t>
            </a:r>
          </a:p>
          <a:p>
            <a:pPr marL="285750" indent="-285750">
              <a:buFont typeface="Wingdings" panose="05000000000000000000" pitchFamily="2" charset="2"/>
              <a:buChar char="q"/>
            </a:pPr>
            <a:r>
              <a:rPr lang="en-US" sz="2400" dirty="0" smtClean="0">
                <a:solidFill>
                  <a:schemeClr val="accent6">
                    <a:lumMod val="50000"/>
                  </a:schemeClr>
                </a:solidFill>
              </a:rPr>
              <a:t> </a:t>
            </a:r>
            <a:endParaRPr lang="en-US" sz="2400" dirty="0" smtClean="0">
              <a:solidFill>
                <a:schemeClr val="accent6">
                  <a:lumMod val="50000"/>
                </a:schemeClr>
              </a:solidFill>
            </a:endParaRPr>
          </a:p>
          <a:p>
            <a:pPr marL="285750" indent="-285750">
              <a:buFont typeface="Wingdings" panose="05000000000000000000" pitchFamily="2" charset="2"/>
              <a:buChar char="q"/>
            </a:pPr>
            <a:endParaRPr lang="en-US" sz="2400" b="1" i="1" dirty="0">
              <a:solidFill>
                <a:schemeClr val="accent6">
                  <a:lumMod val="50000"/>
                </a:schemeClr>
              </a:solidFill>
            </a:endParaRPr>
          </a:p>
          <a:p>
            <a:pPr marL="285750" indent="-285750">
              <a:buFont typeface="Wingdings" panose="05000000000000000000" pitchFamily="2" charset="2"/>
              <a:buChar char="q"/>
            </a:pPr>
            <a:r>
              <a:rPr lang="en-US" sz="2400" b="1" i="1">
                <a:solidFill>
                  <a:schemeClr val="accent6">
                    <a:lumMod val="50000"/>
                  </a:schemeClr>
                </a:solidFill>
                <a:hlinkClick r:id="rId3"/>
              </a:rPr>
              <a:t>https://</a:t>
            </a:r>
            <a:r>
              <a:rPr lang="en-US" sz="2400" b="1" i="1">
                <a:solidFill>
                  <a:schemeClr val="accent6">
                    <a:lumMod val="50000"/>
                  </a:schemeClr>
                </a:solidFill>
                <a:hlinkClick r:id="rId3"/>
              </a:rPr>
              <a:t>mkyong.com/tutorials/java-8-tutorials</a:t>
            </a:r>
            <a:r>
              <a:rPr lang="en-US" sz="2400" b="1" i="1" smtClean="0">
                <a:solidFill>
                  <a:schemeClr val="accent6">
                    <a:lumMod val="50000"/>
                  </a:schemeClr>
                </a:solidFill>
                <a:hlinkClick r:id="rId3"/>
              </a:rPr>
              <a:t>/</a:t>
            </a:r>
            <a:r>
              <a:rPr lang="en-US" sz="2400" b="1" i="1" smtClean="0">
                <a:solidFill>
                  <a:schemeClr val="accent6">
                    <a:lumMod val="50000"/>
                  </a:schemeClr>
                </a:solidFill>
              </a:rPr>
              <a:t> </a:t>
            </a:r>
            <a:endParaRPr lang="en-US" sz="2400" b="1" i="1" dirty="0">
              <a:solidFill>
                <a:schemeClr val="accent6">
                  <a:lumMod val="50000"/>
                </a:schemeClr>
              </a:solidFill>
            </a:endParaRPr>
          </a:p>
          <a:p>
            <a:endParaRPr lang="en-US" dirty="0"/>
          </a:p>
        </p:txBody>
      </p:sp>
    </p:spTree>
    <p:extLst>
      <p:ext uri="{BB962C8B-B14F-4D97-AF65-F5344CB8AC3E}">
        <p14:creationId xmlns:p14="http://schemas.microsoft.com/office/powerpoint/2010/main" val="1583021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52245" y="1562100"/>
            <a:ext cx="8220075" cy="3276600"/>
          </a:xfrm>
          <a:prstGeom prst="rect">
            <a:avLst/>
          </a:prstGeom>
        </p:spPr>
      </p:pic>
      <p:sp>
        <p:nvSpPr>
          <p:cNvPr id="5" name="Rectangle 4"/>
          <p:cNvSpPr/>
          <p:nvPr/>
        </p:nvSpPr>
        <p:spPr>
          <a:xfrm>
            <a:off x="452717" y="233554"/>
            <a:ext cx="10910047" cy="1200329"/>
          </a:xfrm>
          <a:prstGeom prst="rect">
            <a:avLst/>
          </a:prstGeom>
        </p:spPr>
        <p:txBody>
          <a:bodyPr wrap="square">
            <a:spAutoFit/>
          </a:bodyPr>
          <a:lstStyle/>
          <a:p>
            <a:r>
              <a:rPr lang="en-US" dirty="0">
                <a:solidFill>
                  <a:srgbClr val="0070C0"/>
                </a:solidFill>
                <a:latin typeface="Times-Roman"/>
              </a:rPr>
              <a:t>Many method references refer to static methods, but there are </a:t>
            </a:r>
            <a:r>
              <a:rPr lang="en-US" b="1" dirty="0">
                <a:solidFill>
                  <a:srgbClr val="0070C0"/>
                </a:solidFill>
                <a:latin typeface="Times-Roman"/>
              </a:rPr>
              <a:t>four kinds</a:t>
            </a:r>
            <a:r>
              <a:rPr lang="en-US" dirty="0">
                <a:solidFill>
                  <a:srgbClr val="0070C0"/>
                </a:solidFill>
                <a:latin typeface="Times-Roman"/>
              </a:rPr>
              <a:t> </a:t>
            </a:r>
            <a:r>
              <a:rPr lang="en-US" dirty="0" smtClean="0">
                <a:solidFill>
                  <a:srgbClr val="0070C0"/>
                </a:solidFill>
                <a:latin typeface="Times-Roman"/>
              </a:rPr>
              <a:t>that do </a:t>
            </a:r>
            <a:r>
              <a:rPr lang="en-US" dirty="0">
                <a:solidFill>
                  <a:srgbClr val="0070C0"/>
                </a:solidFill>
                <a:latin typeface="Times-Roman"/>
              </a:rPr>
              <a:t>not. </a:t>
            </a:r>
            <a:endParaRPr lang="en-US" dirty="0" smtClean="0">
              <a:solidFill>
                <a:srgbClr val="0070C0"/>
              </a:solidFill>
              <a:latin typeface="Times-Roman"/>
            </a:endParaRPr>
          </a:p>
          <a:p>
            <a:pPr marL="285750" indent="-285750">
              <a:buFontTx/>
              <a:buChar char="-"/>
            </a:pPr>
            <a:r>
              <a:rPr lang="en-US" dirty="0" smtClean="0">
                <a:solidFill>
                  <a:srgbClr val="0070C0"/>
                </a:solidFill>
                <a:latin typeface="Times-Roman"/>
              </a:rPr>
              <a:t>Two </a:t>
            </a:r>
            <a:r>
              <a:rPr lang="en-US" dirty="0">
                <a:solidFill>
                  <a:srgbClr val="0070C0"/>
                </a:solidFill>
                <a:latin typeface="Times-Roman"/>
              </a:rPr>
              <a:t>of them are </a:t>
            </a:r>
            <a:r>
              <a:rPr lang="en-US" b="1" i="1" dirty="0">
                <a:solidFill>
                  <a:srgbClr val="0070C0"/>
                </a:solidFill>
                <a:latin typeface="Times-Italic"/>
              </a:rPr>
              <a:t>bound </a:t>
            </a:r>
            <a:r>
              <a:rPr lang="en-US" b="1" dirty="0">
                <a:solidFill>
                  <a:srgbClr val="0070C0"/>
                </a:solidFill>
                <a:latin typeface="Times-Roman"/>
              </a:rPr>
              <a:t>and </a:t>
            </a:r>
            <a:r>
              <a:rPr lang="en-US" b="1" i="1" dirty="0">
                <a:solidFill>
                  <a:srgbClr val="0070C0"/>
                </a:solidFill>
                <a:latin typeface="Times-Italic"/>
              </a:rPr>
              <a:t>unbound </a:t>
            </a:r>
            <a:r>
              <a:rPr lang="en-US" dirty="0">
                <a:solidFill>
                  <a:srgbClr val="0070C0"/>
                </a:solidFill>
                <a:latin typeface="Times-Roman"/>
              </a:rPr>
              <a:t>instance method references</a:t>
            </a:r>
            <a:r>
              <a:rPr lang="en-US" dirty="0" smtClean="0">
                <a:solidFill>
                  <a:srgbClr val="0070C0"/>
                </a:solidFill>
                <a:latin typeface="Times-Roman"/>
              </a:rPr>
              <a:t>.</a:t>
            </a:r>
          </a:p>
          <a:p>
            <a:pPr marL="285750" indent="-285750">
              <a:buFontTx/>
              <a:buChar char="-"/>
            </a:pPr>
            <a:r>
              <a:rPr lang="en-US" dirty="0" smtClean="0">
                <a:solidFill>
                  <a:srgbClr val="0070C0"/>
                </a:solidFill>
                <a:latin typeface="Times-Roman"/>
              </a:rPr>
              <a:t>There </a:t>
            </a:r>
            <a:r>
              <a:rPr lang="en-US" dirty="0">
                <a:solidFill>
                  <a:srgbClr val="0070C0"/>
                </a:solidFill>
                <a:latin typeface="Times-Roman"/>
              </a:rPr>
              <a:t>are </a:t>
            </a:r>
            <a:r>
              <a:rPr lang="en-US" dirty="0" smtClean="0">
                <a:solidFill>
                  <a:srgbClr val="0070C0"/>
                </a:solidFill>
                <a:latin typeface="Times-Roman"/>
              </a:rPr>
              <a:t>two kinds </a:t>
            </a:r>
            <a:r>
              <a:rPr lang="en-US" dirty="0">
                <a:solidFill>
                  <a:srgbClr val="0070C0"/>
                </a:solidFill>
                <a:latin typeface="Times-Roman"/>
              </a:rPr>
              <a:t>of </a:t>
            </a:r>
            <a:r>
              <a:rPr lang="en-US" b="1" i="1" dirty="0">
                <a:solidFill>
                  <a:srgbClr val="0070C0"/>
                </a:solidFill>
                <a:latin typeface="Times-Italic"/>
              </a:rPr>
              <a:t>constructor</a:t>
            </a:r>
            <a:r>
              <a:rPr lang="en-US" i="1" dirty="0">
                <a:solidFill>
                  <a:srgbClr val="0070C0"/>
                </a:solidFill>
                <a:latin typeface="Times-Italic"/>
              </a:rPr>
              <a:t> </a:t>
            </a:r>
            <a:r>
              <a:rPr lang="en-US" dirty="0">
                <a:solidFill>
                  <a:srgbClr val="0070C0"/>
                </a:solidFill>
                <a:latin typeface="Times-Roman"/>
              </a:rPr>
              <a:t>references, for classes and arrays.</a:t>
            </a:r>
            <a:endParaRPr lang="en-US" dirty="0">
              <a:solidFill>
                <a:srgbClr val="0070C0"/>
              </a:solidFill>
            </a:endParaRPr>
          </a:p>
          <a:p>
            <a:endParaRPr lang="en-US" dirty="0">
              <a:solidFill>
                <a:srgbClr val="0070C0"/>
              </a:solidFill>
            </a:endParaRPr>
          </a:p>
        </p:txBody>
      </p:sp>
      <p:sp>
        <p:nvSpPr>
          <p:cNvPr id="7" name="Rectangle 6"/>
          <p:cNvSpPr/>
          <p:nvPr/>
        </p:nvSpPr>
        <p:spPr>
          <a:xfrm>
            <a:off x="1152245" y="5159205"/>
            <a:ext cx="9901518" cy="646331"/>
          </a:xfrm>
          <a:prstGeom prst="rect">
            <a:avLst/>
          </a:prstGeom>
        </p:spPr>
        <p:txBody>
          <a:bodyPr wrap="square">
            <a:spAutoFit/>
          </a:bodyPr>
          <a:lstStyle/>
          <a:p>
            <a:r>
              <a:rPr lang="en-US" b="1" dirty="0">
                <a:solidFill>
                  <a:srgbClr val="00B050"/>
                </a:solidFill>
                <a:latin typeface="Times-Bold"/>
              </a:rPr>
              <a:t>Where method references are shorter and clearer, use them; </a:t>
            </a:r>
            <a:endParaRPr lang="en-US" b="1" dirty="0" smtClean="0">
              <a:solidFill>
                <a:srgbClr val="00B050"/>
              </a:solidFill>
              <a:latin typeface="Times-Bold"/>
            </a:endParaRPr>
          </a:p>
          <a:p>
            <a:r>
              <a:rPr lang="en-US" b="1" dirty="0" smtClean="0">
                <a:solidFill>
                  <a:srgbClr val="00B050"/>
                </a:solidFill>
                <a:latin typeface="Times-Bold"/>
              </a:rPr>
              <a:t>Where they </a:t>
            </a:r>
            <a:r>
              <a:rPr lang="en-US" b="1" dirty="0">
                <a:solidFill>
                  <a:srgbClr val="00B050"/>
                </a:solidFill>
                <a:latin typeface="Times-Bold"/>
              </a:rPr>
              <a:t>aren’t, stick with lambdas.</a:t>
            </a:r>
            <a:endParaRPr lang="en-US" dirty="0">
              <a:solidFill>
                <a:srgbClr val="00B050"/>
              </a:solidFill>
            </a:endParaRPr>
          </a:p>
        </p:txBody>
      </p:sp>
    </p:spTree>
    <p:extLst>
      <p:ext uri="{BB962C8B-B14F-4D97-AF65-F5344CB8AC3E}">
        <p14:creationId xmlns:p14="http://schemas.microsoft.com/office/powerpoint/2010/main" val="1354960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7239867" cy="461665"/>
          </a:xfrm>
          <a:prstGeom prst="rect">
            <a:avLst/>
          </a:prstGeom>
        </p:spPr>
        <p:txBody>
          <a:bodyPr wrap="none">
            <a:spAutoFit/>
          </a:bodyPr>
          <a:lstStyle/>
          <a:p>
            <a:r>
              <a:rPr lang="en-US" sz="2400" b="1" dirty="0" smtClean="0">
                <a:solidFill>
                  <a:srgbClr val="00B050"/>
                </a:solidFill>
              </a:rPr>
              <a:t>Item </a:t>
            </a:r>
            <a:r>
              <a:rPr lang="en-US" sz="2400" b="1" dirty="0">
                <a:solidFill>
                  <a:srgbClr val="00B050"/>
                </a:solidFill>
              </a:rPr>
              <a:t>44: Favor the use of standard functional interfaces</a:t>
            </a:r>
          </a:p>
        </p:txBody>
      </p:sp>
      <p:sp>
        <p:nvSpPr>
          <p:cNvPr id="5" name="Rectangle 4"/>
          <p:cNvSpPr/>
          <p:nvPr/>
        </p:nvSpPr>
        <p:spPr>
          <a:xfrm rot="20128061">
            <a:off x="9769321" y="1182345"/>
            <a:ext cx="2084225" cy="369332"/>
          </a:xfrm>
          <a:prstGeom prst="rect">
            <a:avLst/>
          </a:prstGeom>
        </p:spPr>
        <p:txBody>
          <a:bodyPr wrap="none">
            <a:spAutoFit/>
          </a:bodyPr>
          <a:lstStyle/>
          <a:p>
            <a:r>
              <a:rPr lang="en-US" dirty="0" err="1">
                <a:solidFill>
                  <a:srgbClr val="0070C0"/>
                </a:solidFill>
                <a:latin typeface="Consolas" panose="020B0609020204030204" pitchFamily="49" charset="0"/>
              </a:rPr>
              <a:t>MethodReference</a:t>
            </a:r>
            <a:endParaRPr lang="en-US" dirty="0">
              <a:solidFill>
                <a:srgbClr val="0070C0"/>
              </a:solidFill>
            </a:endParaRPr>
          </a:p>
        </p:txBody>
      </p:sp>
      <p:sp>
        <p:nvSpPr>
          <p:cNvPr id="6" name="Rectangle 5"/>
          <p:cNvSpPr/>
          <p:nvPr/>
        </p:nvSpPr>
        <p:spPr>
          <a:xfrm>
            <a:off x="322526" y="765610"/>
            <a:ext cx="11869474" cy="369332"/>
          </a:xfrm>
          <a:prstGeom prst="rect">
            <a:avLst/>
          </a:prstGeom>
        </p:spPr>
        <p:txBody>
          <a:bodyPr wrap="square">
            <a:spAutoFit/>
          </a:bodyPr>
          <a:lstStyle/>
          <a:p>
            <a:r>
              <a:rPr lang="en-US" dirty="0">
                <a:latin typeface="Times-Roman"/>
              </a:rPr>
              <a:t>The </a:t>
            </a:r>
            <a:r>
              <a:rPr lang="en-US" sz="1200" dirty="0" err="1" smtClean="0">
                <a:latin typeface="LucidaSans-Typewriter"/>
              </a:rPr>
              <a:t>java.util.function</a:t>
            </a:r>
            <a:r>
              <a:rPr lang="en-US" sz="1200" dirty="0" smtClean="0">
                <a:latin typeface="LucidaSans-Typewriter"/>
              </a:rPr>
              <a:t> </a:t>
            </a:r>
            <a:r>
              <a:rPr lang="en-US" dirty="0" smtClean="0">
                <a:latin typeface="Times-Roman"/>
              </a:rPr>
              <a:t>package </a:t>
            </a:r>
            <a:r>
              <a:rPr lang="en-US" dirty="0">
                <a:latin typeface="Times-Roman"/>
              </a:rPr>
              <a:t>provides a large collection of standard functional interfaces for your use</a:t>
            </a:r>
            <a:endParaRPr lang="en-US" dirty="0"/>
          </a:p>
        </p:txBody>
      </p:sp>
      <p:sp>
        <p:nvSpPr>
          <p:cNvPr id="9" name="Rectangle 8"/>
          <p:cNvSpPr/>
          <p:nvPr/>
        </p:nvSpPr>
        <p:spPr>
          <a:xfrm>
            <a:off x="295348" y="1166234"/>
            <a:ext cx="10488909" cy="646331"/>
          </a:xfrm>
          <a:prstGeom prst="rect">
            <a:avLst/>
          </a:prstGeom>
        </p:spPr>
        <p:txBody>
          <a:bodyPr wrap="square">
            <a:spAutoFit/>
          </a:bodyPr>
          <a:lstStyle/>
          <a:p>
            <a:r>
              <a:rPr lang="en-US" dirty="0">
                <a:latin typeface="Times-Roman"/>
              </a:rPr>
              <a:t>There are forty-three interfaces in </a:t>
            </a:r>
            <a:r>
              <a:rPr lang="en-US" sz="1200" dirty="0" err="1">
                <a:latin typeface="LucidaSans-Typewriter"/>
              </a:rPr>
              <a:t>java.util.Function</a:t>
            </a:r>
            <a:r>
              <a:rPr lang="en-US" dirty="0">
                <a:latin typeface="Times-Roman"/>
              </a:rPr>
              <a:t>. You can’t </a:t>
            </a:r>
            <a:r>
              <a:rPr lang="en-US" dirty="0" smtClean="0">
                <a:latin typeface="Times-Roman"/>
              </a:rPr>
              <a:t>be expected </a:t>
            </a:r>
            <a:r>
              <a:rPr lang="en-US" dirty="0">
                <a:latin typeface="Times-Roman"/>
              </a:rPr>
              <a:t>to remember them all, but if you remember </a:t>
            </a:r>
            <a:r>
              <a:rPr lang="en-US" b="1" dirty="0">
                <a:latin typeface="Times-Roman"/>
              </a:rPr>
              <a:t>six basic interfaces</a:t>
            </a:r>
            <a:r>
              <a:rPr lang="en-US" dirty="0">
                <a:latin typeface="Times-Roman"/>
              </a:rPr>
              <a:t>, you </a:t>
            </a:r>
            <a:r>
              <a:rPr lang="en-US" dirty="0" smtClean="0">
                <a:latin typeface="Times-Roman"/>
              </a:rPr>
              <a:t>can derive </a:t>
            </a:r>
            <a:r>
              <a:rPr lang="en-US" dirty="0">
                <a:latin typeface="Times-Roman"/>
              </a:rPr>
              <a:t>the rest when you need them.</a:t>
            </a:r>
            <a:endParaRPr lang="en-US" dirty="0"/>
          </a:p>
        </p:txBody>
      </p:sp>
      <p:pic>
        <p:nvPicPr>
          <p:cNvPr id="10" name="Picture 9"/>
          <p:cNvPicPr>
            <a:picLocks noChangeAspect="1"/>
          </p:cNvPicPr>
          <p:nvPr/>
        </p:nvPicPr>
        <p:blipFill>
          <a:blip r:embed="rId3"/>
          <a:stretch>
            <a:fillRect/>
          </a:stretch>
        </p:blipFill>
        <p:spPr>
          <a:xfrm>
            <a:off x="2595001" y="3321185"/>
            <a:ext cx="6867525" cy="2781300"/>
          </a:xfrm>
          <a:prstGeom prst="rect">
            <a:avLst/>
          </a:prstGeom>
        </p:spPr>
      </p:pic>
      <p:sp>
        <p:nvSpPr>
          <p:cNvPr id="11" name="Rectangle 10"/>
          <p:cNvSpPr/>
          <p:nvPr/>
        </p:nvSpPr>
        <p:spPr>
          <a:xfrm>
            <a:off x="394242" y="1843857"/>
            <a:ext cx="11726041" cy="1477328"/>
          </a:xfrm>
          <a:prstGeom prst="rect">
            <a:avLst/>
          </a:prstGeom>
        </p:spPr>
        <p:txBody>
          <a:bodyPr wrap="square">
            <a:spAutoFit/>
          </a:bodyPr>
          <a:lstStyle/>
          <a:p>
            <a:r>
              <a:rPr lang="en-US" dirty="0">
                <a:latin typeface="Times-Roman"/>
              </a:rPr>
              <a:t>The </a:t>
            </a:r>
            <a:r>
              <a:rPr lang="en-US" sz="1200" dirty="0">
                <a:solidFill>
                  <a:srgbClr val="00B0F0"/>
                </a:solidFill>
                <a:latin typeface="LucidaSans-Typewriter"/>
              </a:rPr>
              <a:t>Operator</a:t>
            </a:r>
            <a:r>
              <a:rPr lang="en-US" sz="1200" dirty="0">
                <a:latin typeface="LucidaSans-Typewriter"/>
              </a:rPr>
              <a:t> </a:t>
            </a:r>
            <a:r>
              <a:rPr lang="en-US" dirty="0">
                <a:latin typeface="Times-Roman"/>
              </a:rPr>
              <a:t>interfaces represent functions whose result </a:t>
            </a:r>
            <a:r>
              <a:rPr lang="en-US" dirty="0" smtClean="0">
                <a:latin typeface="Times-Roman"/>
              </a:rPr>
              <a:t>and argument </a:t>
            </a:r>
            <a:r>
              <a:rPr lang="en-US" dirty="0">
                <a:latin typeface="Times-Roman"/>
              </a:rPr>
              <a:t>types are the same. The </a:t>
            </a:r>
            <a:r>
              <a:rPr lang="en-US" sz="1200" dirty="0">
                <a:solidFill>
                  <a:srgbClr val="00B0F0"/>
                </a:solidFill>
                <a:latin typeface="LucidaSans-Typewriter"/>
              </a:rPr>
              <a:t>Predicate</a:t>
            </a:r>
            <a:r>
              <a:rPr lang="en-US" sz="1200" dirty="0">
                <a:latin typeface="LucidaSans-Typewriter"/>
              </a:rPr>
              <a:t> </a:t>
            </a:r>
            <a:r>
              <a:rPr lang="en-US" dirty="0">
                <a:latin typeface="Times-Roman"/>
              </a:rPr>
              <a:t>interface represents a function </a:t>
            </a:r>
            <a:r>
              <a:rPr lang="en-US" dirty="0" smtClean="0">
                <a:latin typeface="Times-Roman"/>
              </a:rPr>
              <a:t>that takes </a:t>
            </a:r>
            <a:r>
              <a:rPr lang="en-US" dirty="0">
                <a:latin typeface="Times-Roman"/>
              </a:rPr>
              <a:t>an argument and returns a </a:t>
            </a:r>
            <a:r>
              <a:rPr lang="en-US" sz="1200" dirty="0" err="1">
                <a:latin typeface="LucidaSans-Typewriter"/>
              </a:rPr>
              <a:t>boolean</a:t>
            </a:r>
            <a:r>
              <a:rPr lang="en-US" dirty="0">
                <a:latin typeface="Times-Roman"/>
              </a:rPr>
              <a:t>. The </a:t>
            </a:r>
            <a:r>
              <a:rPr lang="en-US" sz="1200" dirty="0">
                <a:solidFill>
                  <a:srgbClr val="00B0F0"/>
                </a:solidFill>
                <a:latin typeface="LucidaSans-Typewriter"/>
              </a:rPr>
              <a:t>Function</a:t>
            </a:r>
            <a:r>
              <a:rPr lang="en-US" sz="1200" dirty="0">
                <a:latin typeface="LucidaSans-Typewriter"/>
              </a:rPr>
              <a:t> </a:t>
            </a:r>
            <a:r>
              <a:rPr lang="en-US" dirty="0">
                <a:latin typeface="Times-Roman"/>
              </a:rPr>
              <a:t>interface represents </a:t>
            </a:r>
            <a:r>
              <a:rPr lang="en-US" dirty="0" smtClean="0">
                <a:latin typeface="Times-Roman"/>
              </a:rPr>
              <a:t>a function </a:t>
            </a:r>
            <a:r>
              <a:rPr lang="en-US" dirty="0">
                <a:latin typeface="Times-Roman"/>
              </a:rPr>
              <a:t>whose argument and return types differ. The </a:t>
            </a:r>
            <a:r>
              <a:rPr lang="en-US" sz="1200" dirty="0">
                <a:solidFill>
                  <a:srgbClr val="00B0F0"/>
                </a:solidFill>
                <a:latin typeface="LucidaSans-Typewriter"/>
              </a:rPr>
              <a:t>Supplier</a:t>
            </a:r>
            <a:r>
              <a:rPr lang="en-US" sz="1200" dirty="0">
                <a:latin typeface="LucidaSans-Typewriter"/>
              </a:rPr>
              <a:t> </a:t>
            </a:r>
            <a:r>
              <a:rPr lang="en-US" dirty="0" smtClean="0">
                <a:latin typeface="Times-Roman"/>
              </a:rPr>
              <a:t>interface represents </a:t>
            </a:r>
            <a:r>
              <a:rPr lang="en-US" dirty="0">
                <a:latin typeface="Times-Roman"/>
              </a:rPr>
              <a:t>a function that takes no arguments and returns (or “supplies”) a value</a:t>
            </a:r>
            <a:r>
              <a:rPr lang="en-US" dirty="0" smtClean="0">
                <a:latin typeface="Times-Roman"/>
              </a:rPr>
              <a:t>. Finally</a:t>
            </a:r>
            <a:r>
              <a:rPr lang="en-US" dirty="0">
                <a:latin typeface="Times-Roman"/>
              </a:rPr>
              <a:t>, </a:t>
            </a:r>
            <a:r>
              <a:rPr lang="en-US" sz="1200" dirty="0">
                <a:solidFill>
                  <a:srgbClr val="00B0F0"/>
                </a:solidFill>
                <a:latin typeface="LucidaSans-Typewriter"/>
              </a:rPr>
              <a:t>Consumer</a:t>
            </a:r>
            <a:r>
              <a:rPr lang="en-US" sz="1200" dirty="0">
                <a:latin typeface="LucidaSans-Typewriter"/>
              </a:rPr>
              <a:t> </a:t>
            </a:r>
            <a:r>
              <a:rPr lang="en-US" dirty="0">
                <a:latin typeface="Times-Roman"/>
              </a:rPr>
              <a:t>represents a function that takes an argument and </a:t>
            </a:r>
            <a:r>
              <a:rPr lang="en-US" dirty="0" smtClean="0">
                <a:latin typeface="Times-Roman"/>
              </a:rPr>
              <a:t>returns nothing</a:t>
            </a:r>
            <a:r>
              <a:rPr lang="en-US" dirty="0">
                <a:latin typeface="Times-Roman"/>
              </a:rPr>
              <a:t>, essentially consuming its argument. The six basic functional </a:t>
            </a:r>
            <a:r>
              <a:rPr lang="en-US" dirty="0" smtClean="0">
                <a:latin typeface="Times-Roman"/>
              </a:rPr>
              <a:t>interfaces are </a:t>
            </a:r>
            <a:r>
              <a:rPr lang="en-US" dirty="0">
                <a:latin typeface="Times-Roman"/>
              </a:rPr>
              <a:t>summarized below:</a:t>
            </a:r>
            <a:endParaRPr lang="en-US" dirty="0"/>
          </a:p>
        </p:txBody>
      </p:sp>
      <p:sp>
        <p:nvSpPr>
          <p:cNvPr id="13" name="Rectangle 12"/>
          <p:cNvSpPr/>
          <p:nvPr/>
        </p:nvSpPr>
        <p:spPr>
          <a:xfrm>
            <a:off x="295347" y="6102485"/>
            <a:ext cx="11824935" cy="369332"/>
          </a:xfrm>
          <a:prstGeom prst="rect">
            <a:avLst/>
          </a:prstGeom>
        </p:spPr>
        <p:txBody>
          <a:bodyPr wrap="square">
            <a:spAutoFit/>
          </a:bodyPr>
          <a:lstStyle/>
          <a:p>
            <a:r>
              <a:rPr lang="en-US" dirty="0">
                <a:latin typeface="Times-Roman"/>
              </a:rPr>
              <a:t>There are also three variants of each of the six basic interfaces to operate on </a:t>
            </a:r>
            <a:r>
              <a:rPr lang="en-US" dirty="0" smtClean="0">
                <a:latin typeface="Times-Roman"/>
              </a:rPr>
              <a:t>the primitive </a:t>
            </a:r>
            <a:r>
              <a:rPr lang="en-US" dirty="0">
                <a:latin typeface="Times-Roman"/>
              </a:rPr>
              <a:t>types </a:t>
            </a:r>
            <a:r>
              <a:rPr lang="en-US" sz="1200" dirty="0" err="1">
                <a:solidFill>
                  <a:srgbClr val="00B0F0"/>
                </a:solidFill>
                <a:latin typeface="LucidaSans-Typewriter"/>
              </a:rPr>
              <a:t>int</a:t>
            </a:r>
            <a:r>
              <a:rPr lang="en-US" dirty="0">
                <a:solidFill>
                  <a:srgbClr val="00B0F0"/>
                </a:solidFill>
                <a:latin typeface="Times-Roman"/>
              </a:rPr>
              <a:t>, </a:t>
            </a:r>
            <a:r>
              <a:rPr lang="en-US" sz="1200" dirty="0">
                <a:solidFill>
                  <a:srgbClr val="00B0F0"/>
                </a:solidFill>
                <a:latin typeface="LucidaSans-Typewriter"/>
              </a:rPr>
              <a:t>long</a:t>
            </a:r>
            <a:r>
              <a:rPr lang="en-US" dirty="0">
                <a:latin typeface="Times-Roman"/>
              </a:rPr>
              <a:t>, and </a:t>
            </a:r>
            <a:r>
              <a:rPr lang="en-US" sz="1200" dirty="0">
                <a:solidFill>
                  <a:srgbClr val="00B0F0"/>
                </a:solidFill>
                <a:latin typeface="LucidaSans-Typewriter"/>
              </a:rPr>
              <a:t>double</a:t>
            </a:r>
            <a:r>
              <a:rPr lang="en-US" dirty="0">
                <a:latin typeface="Times-Roman"/>
              </a:rPr>
              <a:t>.</a:t>
            </a:r>
            <a:endParaRPr lang="en-US" dirty="0"/>
          </a:p>
        </p:txBody>
      </p:sp>
      <p:sp>
        <p:nvSpPr>
          <p:cNvPr id="14" name="Rectangle 13"/>
          <p:cNvSpPr/>
          <p:nvPr/>
        </p:nvSpPr>
        <p:spPr>
          <a:xfrm>
            <a:off x="322526" y="6471817"/>
            <a:ext cx="11443550" cy="369332"/>
          </a:xfrm>
          <a:prstGeom prst="rect">
            <a:avLst/>
          </a:prstGeom>
        </p:spPr>
        <p:txBody>
          <a:bodyPr wrap="square">
            <a:spAutoFit/>
          </a:bodyPr>
          <a:lstStyle/>
          <a:p>
            <a:r>
              <a:rPr lang="en-US" b="1" dirty="0">
                <a:latin typeface="Times-Bold"/>
              </a:rPr>
              <a:t>Always </a:t>
            </a:r>
            <a:r>
              <a:rPr lang="en-US" b="1" dirty="0" smtClean="0">
                <a:latin typeface="Times-Bold"/>
              </a:rPr>
              <a:t>annotate your </a:t>
            </a:r>
            <a:r>
              <a:rPr lang="en-US" b="1" dirty="0">
                <a:latin typeface="Times-Bold"/>
              </a:rPr>
              <a:t>functional interfaces with the </a:t>
            </a:r>
            <a:r>
              <a:rPr lang="en-US" sz="1200" b="1" dirty="0">
                <a:solidFill>
                  <a:srgbClr val="00B0F0"/>
                </a:solidFill>
                <a:latin typeface="LucidaSans-TypewriterBold"/>
              </a:rPr>
              <a:t>@</a:t>
            </a:r>
            <a:r>
              <a:rPr lang="en-US" sz="1200" b="1" dirty="0" err="1">
                <a:solidFill>
                  <a:srgbClr val="00B0F0"/>
                </a:solidFill>
                <a:latin typeface="LucidaSans-TypewriterBold"/>
              </a:rPr>
              <a:t>FunctionalInterface</a:t>
            </a:r>
            <a:r>
              <a:rPr lang="en-US" sz="1200" b="1" dirty="0">
                <a:solidFill>
                  <a:srgbClr val="00B0F0"/>
                </a:solidFill>
                <a:latin typeface="LucidaSans-TypewriterBold"/>
              </a:rPr>
              <a:t> </a:t>
            </a:r>
            <a:r>
              <a:rPr lang="en-US" b="1" dirty="0">
                <a:latin typeface="Times-Bold"/>
              </a:rPr>
              <a:t>annotation</a:t>
            </a:r>
            <a:endParaRPr lang="en-US" dirty="0"/>
          </a:p>
        </p:txBody>
      </p:sp>
    </p:spTree>
    <p:extLst>
      <p:ext uri="{BB962C8B-B14F-4D97-AF65-F5344CB8AC3E}">
        <p14:creationId xmlns:p14="http://schemas.microsoft.com/office/powerpoint/2010/main" val="3272178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264476"/>
            <a:ext cx="11313459" cy="369332"/>
          </a:xfrm>
          <a:prstGeom prst="rect">
            <a:avLst/>
          </a:prstGeom>
        </p:spPr>
        <p:txBody>
          <a:bodyPr wrap="square">
            <a:spAutoFit/>
          </a:bodyPr>
          <a:lstStyle/>
          <a:p>
            <a:r>
              <a:rPr lang="en-US" dirty="0">
                <a:latin typeface="Times-Roman"/>
              </a:rPr>
              <a:t>A final point should be made concerning the use of functional interfaces </a:t>
            </a:r>
            <a:r>
              <a:rPr lang="en-US" dirty="0" smtClean="0">
                <a:latin typeface="Times-Roman"/>
              </a:rPr>
              <a:t>in APIs</a:t>
            </a:r>
            <a:r>
              <a:rPr lang="en-US" dirty="0">
                <a:latin typeface="Times-Roman"/>
              </a:rPr>
              <a:t>.</a:t>
            </a:r>
            <a:endParaRPr lang="en-US" dirty="0"/>
          </a:p>
        </p:txBody>
      </p:sp>
      <p:sp>
        <p:nvSpPr>
          <p:cNvPr id="5" name="Rectangle 4"/>
          <p:cNvSpPr/>
          <p:nvPr/>
        </p:nvSpPr>
        <p:spPr>
          <a:xfrm>
            <a:off x="304799" y="741873"/>
            <a:ext cx="11501720" cy="923330"/>
          </a:xfrm>
          <a:prstGeom prst="rect">
            <a:avLst/>
          </a:prstGeom>
        </p:spPr>
        <p:txBody>
          <a:bodyPr wrap="square">
            <a:spAutoFit/>
          </a:bodyPr>
          <a:lstStyle/>
          <a:p>
            <a:r>
              <a:rPr lang="en-US" dirty="0">
                <a:latin typeface="Times-Roman"/>
              </a:rPr>
              <a:t>if it could create a </a:t>
            </a:r>
            <a:r>
              <a:rPr lang="en-US" dirty="0" smtClean="0">
                <a:latin typeface="Times-Roman"/>
              </a:rPr>
              <a:t>possible ambiguity </a:t>
            </a:r>
            <a:r>
              <a:rPr lang="en-US" dirty="0">
                <a:latin typeface="Times-Roman"/>
              </a:rPr>
              <a:t>in the client. This is not just a theoretical problem. The </a:t>
            </a:r>
            <a:r>
              <a:rPr lang="en-US" sz="1200" dirty="0">
                <a:latin typeface="LucidaSans-Typewriter"/>
              </a:rPr>
              <a:t>submit </a:t>
            </a:r>
            <a:r>
              <a:rPr lang="en-US" dirty="0">
                <a:latin typeface="Times-Roman"/>
              </a:rPr>
              <a:t>method</a:t>
            </a:r>
          </a:p>
          <a:p>
            <a:r>
              <a:rPr lang="en-US" dirty="0">
                <a:latin typeface="Times-Roman"/>
              </a:rPr>
              <a:t>of </a:t>
            </a:r>
            <a:r>
              <a:rPr lang="en-US" sz="1200" dirty="0" err="1">
                <a:latin typeface="LucidaSans-Typewriter"/>
              </a:rPr>
              <a:t>ExecutorService</a:t>
            </a:r>
            <a:r>
              <a:rPr lang="en-US" sz="1200" dirty="0">
                <a:latin typeface="LucidaSans-Typewriter"/>
              </a:rPr>
              <a:t> </a:t>
            </a:r>
            <a:r>
              <a:rPr lang="en-US" dirty="0">
                <a:latin typeface="Times-Roman"/>
              </a:rPr>
              <a:t>can take either a </a:t>
            </a:r>
            <a:r>
              <a:rPr lang="en-US" sz="1200" dirty="0">
                <a:latin typeface="LucidaSans-Typewriter"/>
              </a:rPr>
              <a:t>Callable&lt;T&gt; </a:t>
            </a:r>
            <a:r>
              <a:rPr lang="en-US" dirty="0">
                <a:latin typeface="Times-Roman"/>
              </a:rPr>
              <a:t>or a </a:t>
            </a:r>
            <a:r>
              <a:rPr lang="en-US" sz="1200" dirty="0">
                <a:latin typeface="LucidaSans-Typewriter"/>
              </a:rPr>
              <a:t>Runnable</a:t>
            </a:r>
            <a:r>
              <a:rPr lang="en-US" dirty="0">
                <a:latin typeface="Times-Roman"/>
              </a:rPr>
              <a:t>, and it </a:t>
            </a:r>
            <a:r>
              <a:rPr lang="en-US" dirty="0" smtClean="0">
                <a:latin typeface="Times-Roman"/>
              </a:rPr>
              <a:t>is possible </a:t>
            </a:r>
            <a:r>
              <a:rPr lang="en-US" dirty="0">
                <a:latin typeface="Times-Roman"/>
              </a:rPr>
              <a:t>to write a client program that requires a cast to indicate the </a:t>
            </a:r>
            <a:r>
              <a:rPr lang="en-US" dirty="0" smtClean="0">
                <a:latin typeface="Times-Roman"/>
              </a:rPr>
              <a:t>correct overloading </a:t>
            </a:r>
            <a:r>
              <a:rPr lang="en-US" dirty="0">
                <a:latin typeface="Times-Roman"/>
              </a:rPr>
              <a:t>(Item 52).</a:t>
            </a:r>
            <a:endParaRPr lang="en-US" dirty="0"/>
          </a:p>
        </p:txBody>
      </p:sp>
    </p:spTree>
    <p:extLst>
      <p:ext uri="{BB962C8B-B14F-4D97-AF65-F5344CB8AC3E}">
        <p14:creationId xmlns:p14="http://schemas.microsoft.com/office/powerpoint/2010/main" val="1993830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9079" y="264318"/>
            <a:ext cx="4303294" cy="461665"/>
          </a:xfrm>
          <a:prstGeom prst="rect">
            <a:avLst/>
          </a:prstGeom>
        </p:spPr>
        <p:txBody>
          <a:bodyPr wrap="none">
            <a:spAutoFit/>
          </a:bodyPr>
          <a:lstStyle/>
          <a:p>
            <a:r>
              <a:rPr lang="en-US" sz="2400" b="1" dirty="0" smtClean="0">
                <a:solidFill>
                  <a:srgbClr val="00B050"/>
                </a:solidFill>
              </a:rPr>
              <a:t>Item </a:t>
            </a:r>
            <a:r>
              <a:rPr lang="en-US" sz="2400" b="1" dirty="0">
                <a:solidFill>
                  <a:srgbClr val="00B050"/>
                </a:solidFill>
              </a:rPr>
              <a:t>45: Use streams judiciously</a:t>
            </a:r>
          </a:p>
        </p:txBody>
      </p:sp>
      <p:sp>
        <p:nvSpPr>
          <p:cNvPr id="8" name="Rectangle 7"/>
          <p:cNvSpPr/>
          <p:nvPr/>
        </p:nvSpPr>
        <p:spPr>
          <a:xfrm rot="20388261">
            <a:off x="10268738" y="2351738"/>
            <a:ext cx="1918485" cy="369332"/>
          </a:xfrm>
          <a:prstGeom prst="rect">
            <a:avLst/>
          </a:prstGeom>
        </p:spPr>
        <p:txBody>
          <a:bodyPr wrap="square">
            <a:spAutoFit/>
          </a:bodyPr>
          <a:lstStyle/>
          <a:p>
            <a:r>
              <a:rPr lang="en-US" dirty="0" smtClean="0">
                <a:solidFill>
                  <a:srgbClr val="00B0F0"/>
                </a:solidFill>
              </a:rPr>
              <a:t>e.g. Operation</a:t>
            </a:r>
            <a:endParaRPr lang="en-US" sz="1200" dirty="0" smtClean="0">
              <a:solidFill>
                <a:srgbClr val="00B0F0"/>
              </a:solidFill>
              <a:latin typeface="LucidaSans-Typewriter"/>
            </a:endParaRPr>
          </a:p>
        </p:txBody>
      </p:sp>
      <p:sp>
        <p:nvSpPr>
          <p:cNvPr id="2" name="Rectangle 1"/>
          <p:cNvSpPr/>
          <p:nvPr/>
        </p:nvSpPr>
        <p:spPr>
          <a:xfrm>
            <a:off x="412375" y="962858"/>
            <a:ext cx="11932025" cy="369332"/>
          </a:xfrm>
          <a:prstGeom prst="rect">
            <a:avLst/>
          </a:prstGeom>
        </p:spPr>
        <p:txBody>
          <a:bodyPr wrap="square">
            <a:spAutoFit/>
          </a:bodyPr>
          <a:lstStyle/>
          <a:p>
            <a:r>
              <a:rPr lang="en-US" dirty="0">
                <a:latin typeface="Times-Roman"/>
              </a:rPr>
              <a:t>The streams API was added in Java 8 to ease the task of performing bulk operations</a:t>
            </a:r>
            <a:r>
              <a:rPr lang="en-US" dirty="0" smtClean="0">
                <a:latin typeface="Times-Roman"/>
              </a:rPr>
              <a:t>, sequentially </a:t>
            </a:r>
            <a:r>
              <a:rPr lang="en-US" dirty="0">
                <a:latin typeface="Times-Roman"/>
              </a:rPr>
              <a:t>or in parallel.</a:t>
            </a:r>
            <a:endParaRPr lang="en-US" dirty="0"/>
          </a:p>
        </p:txBody>
      </p:sp>
      <p:sp>
        <p:nvSpPr>
          <p:cNvPr id="3" name="Rectangle 2"/>
          <p:cNvSpPr/>
          <p:nvPr/>
        </p:nvSpPr>
        <p:spPr>
          <a:xfrm>
            <a:off x="282386" y="1358897"/>
            <a:ext cx="11793201" cy="646331"/>
          </a:xfrm>
          <a:prstGeom prst="rect">
            <a:avLst/>
          </a:prstGeom>
        </p:spPr>
        <p:txBody>
          <a:bodyPr wrap="square">
            <a:spAutoFit/>
          </a:bodyPr>
          <a:lstStyle/>
          <a:p>
            <a:r>
              <a:rPr lang="en-US" dirty="0">
                <a:latin typeface="Times-Roman"/>
              </a:rPr>
              <a:t>This API provides two key abstractions: the </a:t>
            </a:r>
            <a:r>
              <a:rPr lang="en-US" i="1" dirty="0">
                <a:solidFill>
                  <a:srgbClr val="00B0F0"/>
                </a:solidFill>
                <a:latin typeface="Times-Italic"/>
              </a:rPr>
              <a:t>stream</a:t>
            </a:r>
            <a:r>
              <a:rPr lang="en-US" dirty="0" smtClean="0">
                <a:latin typeface="Times-Roman"/>
              </a:rPr>
              <a:t>, which </a:t>
            </a:r>
            <a:r>
              <a:rPr lang="en-US" dirty="0">
                <a:latin typeface="Times-Roman"/>
              </a:rPr>
              <a:t>represents a finite or infinite sequence of data elements, and the </a:t>
            </a:r>
            <a:r>
              <a:rPr lang="en-US" i="1" dirty="0">
                <a:solidFill>
                  <a:srgbClr val="00B0F0"/>
                </a:solidFill>
                <a:latin typeface="Times-Italic"/>
              </a:rPr>
              <a:t>stream pipeline</a:t>
            </a:r>
            <a:r>
              <a:rPr lang="en-US" dirty="0" smtClean="0">
                <a:latin typeface="Times-Roman"/>
              </a:rPr>
              <a:t>, which </a:t>
            </a:r>
            <a:r>
              <a:rPr lang="en-US" dirty="0">
                <a:latin typeface="Times-Roman"/>
              </a:rPr>
              <a:t>represents a multistage computation on these elements.</a:t>
            </a:r>
            <a:endParaRPr lang="en-US" dirty="0"/>
          </a:p>
        </p:txBody>
      </p:sp>
      <p:sp>
        <p:nvSpPr>
          <p:cNvPr id="5" name="Rectangle 4"/>
          <p:cNvSpPr/>
          <p:nvPr/>
        </p:nvSpPr>
        <p:spPr>
          <a:xfrm>
            <a:off x="412375" y="2176477"/>
            <a:ext cx="11367378" cy="646331"/>
          </a:xfrm>
          <a:prstGeom prst="rect">
            <a:avLst/>
          </a:prstGeom>
        </p:spPr>
        <p:txBody>
          <a:bodyPr wrap="square">
            <a:spAutoFit/>
          </a:bodyPr>
          <a:lstStyle/>
          <a:p>
            <a:r>
              <a:rPr lang="en-US" dirty="0">
                <a:latin typeface="Times-Roman"/>
              </a:rPr>
              <a:t>A stream pipeline consists of a source stream followed by zero or </a:t>
            </a:r>
            <a:r>
              <a:rPr lang="en-US" dirty="0" smtClean="0">
                <a:latin typeface="Times-Roman"/>
              </a:rPr>
              <a:t>more </a:t>
            </a:r>
            <a:r>
              <a:rPr lang="en-US" i="1" dirty="0" smtClean="0">
                <a:solidFill>
                  <a:srgbClr val="00B0F0"/>
                </a:solidFill>
                <a:latin typeface="Times-Italic"/>
              </a:rPr>
              <a:t>intermediate</a:t>
            </a:r>
            <a:r>
              <a:rPr lang="en-US" i="1" dirty="0" smtClean="0">
                <a:latin typeface="Times-Italic"/>
              </a:rPr>
              <a:t> </a:t>
            </a:r>
            <a:r>
              <a:rPr lang="en-US" i="1" dirty="0">
                <a:latin typeface="Times-Italic"/>
              </a:rPr>
              <a:t>operations </a:t>
            </a:r>
            <a:r>
              <a:rPr lang="en-US" dirty="0">
                <a:latin typeface="Times-Roman"/>
              </a:rPr>
              <a:t>and one </a:t>
            </a:r>
            <a:r>
              <a:rPr lang="en-US" i="1" dirty="0">
                <a:solidFill>
                  <a:srgbClr val="00B0F0"/>
                </a:solidFill>
                <a:latin typeface="Times-Italic"/>
              </a:rPr>
              <a:t>terminal</a:t>
            </a:r>
            <a:r>
              <a:rPr lang="en-US" i="1" dirty="0">
                <a:latin typeface="Times-Italic"/>
              </a:rPr>
              <a:t> operation</a:t>
            </a:r>
            <a:r>
              <a:rPr lang="en-US" dirty="0">
                <a:latin typeface="Times-Roman"/>
              </a:rPr>
              <a:t>.</a:t>
            </a:r>
            <a:endParaRPr lang="en-US" dirty="0"/>
          </a:p>
        </p:txBody>
      </p:sp>
      <p:sp>
        <p:nvSpPr>
          <p:cNvPr id="6" name="Rectangle 5"/>
          <p:cNvSpPr/>
          <p:nvPr/>
        </p:nvSpPr>
        <p:spPr>
          <a:xfrm>
            <a:off x="199398" y="2994057"/>
            <a:ext cx="11992602" cy="1200329"/>
          </a:xfrm>
          <a:prstGeom prst="rect">
            <a:avLst/>
          </a:prstGeom>
        </p:spPr>
        <p:txBody>
          <a:bodyPr wrap="square">
            <a:spAutoFit/>
          </a:bodyPr>
          <a:lstStyle/>
          <a:p>
            <a:r>
              <a:rPr lang="en-US" dirty="0">
                <a:solidFill>
                  <a:srgbClr val="00B0F0"/>
                </a:solidFill>
                <a:latin typeface="Times-Roman"/>
              </a:rPr>
              <a:t>Intermediate operations </a:t>
            </a:r>
            <a:r>
              <a:rPr lang="en-US" dirty="0">
                <a:latin typeface="Times-Roman"/>
              </a:rPr>
              <a:t>all transform one stream into another, whose element </a:t>
            </a:r>
            <a:r>
              <a:rPr lang="en-US" dirty="0" smtClean="0">
                <a:latin typeface="Times-Roman"/>
              </a:rPr>
              <a:t>type may </a:t>
            </a:r>
            <a:r>
              <a:rPr lang="en-US" dirty="0">
                <a:latin typeface="Times-Roman"/>
              </a:rPr>
              <a:t>be the same as the input stream or different from it. The </a:t>
            </a:r>
            <a:r>
              <a:rPr lang="en-US" dirty="0">
                <a:solidFill>
                  <a:srgbClr val="00B0F0"/>
                </a:solidFill>
                <a:latin typeface="Times-Roman"/>
              </a:rPr>
              <a:t>terminal </a:t>
            </a:r>
            <a:r>
              <a:rPr lang="en-US" dirty="0" smtClean="0">
                <a:solidFill>
                  <a:srgbClr val="00B0F0"/>
                </a:solidFill>
                <a:latin typeface="Times-Roman"/>
              </a:rPr>
              <a:t>operation </a:t>
            </a:r>
            <a:r>
              <a:rPr lang="en-US" dirty="0" smtClean="0">
                <a:latin typeface="Times-Roman"/>
              </a:rPr>
              <a:t>performs </a:t>
            </a:r>
            <a:r>
              <a:rPr lang="en-US" dirty="0">
                <a:latin typeface="Times-Roman"/>
              </a:rPr>
              <a:t>a final computation on the stream resulting from the last </a:t>
            </a:r>
            <a:r>
              <a:rPr lang="en-US" dirty="0" smtClean="0">
                <a:latin typeface="Times-Roman"/>
              </a:rPr>
              <a:t>intermediate operation</a:t>
            </a:r>
            <a:r>
              <a:rPr lang="en-US" dirty="0">
                <a:latin typeface="Times-Roman"/>
              </a:rPr>
              <a:t>, such as storing its elements into a collection, returning a </a:t>
            </a:r>
            <a:r>
              <a:rPr lang="en-US" dirty="0" smtClean="0">
                <a:latin typeface="Times-Roman"/>
              </a:rPr>
              <a:t>certain element</a:t>
            </a:r>
            <a:r>
              <a:rPr lang="en-US" dirty="0">
                <a:latin typeface="Times-Roman"/>
              </a:rPr>
              <a:t>, or printing all of its elements.</a:t>
            </a:r>
            <a:endParaRPr lang="en-US" dirty="0"/>
          </a:p>
        </p:txBody>
      </p:sp>
      <p:sp>
        <p:nvSpPr>
          <p:cNvPr id="9" name="Rectangle 8"/>
          <p:cNvSpPr/>
          <p:nvPr/>
        </p:nvSpPr>
        <p:spPr>
          <a:xfrm>
            <a:off x="309079" y="4194386"/>
            <a:ext cx="11470674" cy="646331"/>
          </a:xfrm>
          <a:prstGeom prst="rect">
            <a:avLst/>
          </a:prstGeom>
        </p:spPr>
        <p:txBody>
          <a:bodyPr wrap="square">
            <a:spAutoFit/>
          </a:bodyPr>
          <a:lstStyle/>
          <a:p>
            <a:r>
              <a:rPr lang="en-US" dirty="0">
                <a:latin typeface="Times-Roman"/>
              </a:rPr>
              <a:t>Stream pipelines are </a:t>
            </a:r>
            <a:r>
              <a:rPr lang="en-US" dirty="0">
                <a:solidFill>
                  <a:srgbClr val="00B0F0"/>
                </a:solidFill>
                <a:latin typeface="Times-Roman"/>
              </a:rPr>
              <a:t>evaluated </a:t>
            </a:r>
            <a:r>
              <a:rPr lang="en-US" i="1" dirty="0">
                <a:solidFill>
                  <a:srgbClr val="00B0F0"/>
                </a:solidFill>
                <a:latin typeface="Times-Italic"/>
              </a:rPr>
              <a:t>lazily</a:t>
            </a:r>
            <a:r>
              <a:rPr lang="en-US" dirty="0">
                <a:latin typeface="Times-Roman"/>
              </a:rPr>
              <a:t>: evaluation doesn’t start until </a:t>
            </a:r>
            <a:r>
              <a:rPr lang="en-US" dirty="0" smtClean="0">
                <a:latin typeface="Times-Roman"/>
              </a:rPr>
              <a:t>the terminal </a:t>
            </a:r>
            <a:r>
              <a:rPr lang="en-US" dirty="0">
                <a:latin typeface="Times-Roman"/>
              </a:rPr>
              <a:t>operation is invoked, and data elements that aren’t required in order </a:t>
            </a:r>
            <a:r>
              <a:rPr lang="en-US" dirty="0" smtClean="0">
                <a:latin typeface="Times-Roman"/>
              </a:rPr>
              <a:t>to complete </a:t>
            </a:r>
            <a:r>
              <a:rPr lang="en-US" dirty="0">
                <a:latin typeface="Times-Roman"/>
              </a:rPr>
              <a:t>the terminal operation are never computed.</a:t>
            </a:r>
            <a:endParaRPr lang="en-US" dirty="0"/>
          </a:p>
        </p:txBody>
      </p:sp>
      <p:sp>
        <p:nvSpPr>
          <p:cNvPr id="10" name="Rectangle 9"/>
          <p:cNvSpPr/>
          <p:nvPr/>
        </p:nvSpPr>
        <p:spPr>
          <a:xfrm>
            <a:off x="247303" y="5025383"/>
            <a:ext cx="10980677" cy="369332"/>
          </a:xfrm>
          <a:prstGeom prst="rect">
            <a:avLst/>
          </a:prstGeom>
        </p:spPr>
        <p:txBody>
          <a:bodyPr wrap="square">
            <a:spAutoFit/>
          </a:bodyPr>
          <a:lstStyle/>
          <a:p>
            <a:r>
              <a:rPr lang="en-US" dirty="0">
                <a:latin typeface="Times-Roman"/>
              </a:rPr>
              <a:t>Note that a </a:t>
            </a:r>
            <a:r>
              <a:rPr lang="en-US" dirty="0">
                <a:solidFill>
                  <a:srgbClr val="00B0F0"/>
                </a:solidFill>
                <a:latin typeface="Times-Roman"/>
              </a:rPr>
              <a:t>stream </a:t>
            </a:r>
            <a:r>
              <a:rPr lang="en-US" dirty="0" smtClean="0">
                <a:solidFill>
                  <a:srgbClr val="00B0F0"/>
                </a:solidFill>
                <a:latin typeface="Times-Roman"/>
              </a:rPr>
              <a:t>pipeline </a:t>
            </a:r>
            <a:r>
              <a:rPr lang="en-US" dirty="0" smtClean="0">
                <a:latin typeface="Times-Roman"/>
              </a:rPr>
              <a:t>without </a:t>
            </a:r>
            <a:r>
              <a:rPr lang="en-US" dirty="0">
                <a:latin typeface="Times-Roman"/>
              </a:rPr>
              <a:t>a terminal operation is a </a:t>
            </a:r>
            <a:r>
              <a:rPr lang="en-US" dirty="0">
                <a:solidFill>
                  <a:srgbClr val="00B0F0"/>
                </a:solidFill>
                <a:latin typeface="Times-Roman"/>
              </a:rPr>
              <a:t>silent no-op</a:t>
            </a:r>
            <a:r>
              <a:rPr lang="en-US" dirty="0">
                <a:latin typeface="Times-Roman"/>
              </a:rPr>
              <a:t>, so don’t forget to include one.</a:t>
            </a:r>
            <a:endParaRPr lang="en-US" dirty="0"/>
          </a:p>
        </p:txBody>
      </p:sp>
      <p:sp>
        <p:nvSpPr>
          <p:cNvPr id="11" name="Rectangle 10"/>
          <p:cNvSpPr/>
          <p:nvPr/>
        </p:nvSpPr>
        <p:spPr>
          <a:xfrm>
            <a:off x="199398" y="5394715"/>
            <a:ext cx="11470674" cy="646331"/>
          </a:xfrm>
          <a:prstGeom prst="rect">
            <a:avLst/>
          </a:prstGeom>
        </p:spPr>
        <p:txBody>
          <a:bodyPr wrap="square">
            <a:spAutoFit/>
          </a:bodyPr>
          <a:lstStyle/>
          <a:p>
            <a:r>
              <a:rPr lang="en-US" dirty="0">
                <a:latin typeface="Times-Roman"/>
              </a:rPr>
              <a:t>The streams API is </a:t>
            </a:r>
            <a:r>
              <a:rPr lang="en-US" i="1" dirty="0">
                <a:solidFill>
                  <a:srgbClr val="00B0F0"/>
                </a:solidFill>
                <a:latin typeface="Times-Italic"/>
              </a:rPr>
              <a:t>fluent</a:t>
            </a:r>
            <a:r>
              <a:rPr lang="en-US" dirty="0">
                <a:latin typeface="Times-Roman"/>
              </a:rPr>
              <a:t>: it is designed to allow all of the calls that </a:t>
            </a:r>
            <a:r>
              <a:rPr lang="en-US" dirty="0" smtClean="0">
                <a:latin typeface="Times-Roman"/>
              </a:rPr>
              <a:t>comprise a </a:t>
            </a:r>
            <a:r>
              <a:rPr lang="en-US" dirty="0">
                <a:latin typeface="Times-Roman"/>
              </a:rPr>
              <a:t>pipeline to be chained into a single expression. In fact, multiple pipelines can </a:t>
            </a:r>
            <a:r>
              <a:rPr lang="en-US" dirty="0" smtClean="0">
                <a:latin typeface="Times-Roman"/>
              </a:rPr>
              <a:t>be chained </a:t>
            </a:r>
            <a:r>
              <a:rPr lang="en-US" dirty="0">
                <a:latin typeface="Times-Roman"/>
              </a:rPr>
              <a:t>together into a single expression.</a:t>
            </a:r>
            <a:endParaRPr lang="en-US" dirty="0"/>
          </a:p>
        </p:txBody>
      </p:sp>
      <p:sp>
        <p:nvSpPr>
          <p:cNvPr id="12" name="Rectangle 11"/>
          <p:cNvSpPr/>
          <p:nvPr/>
        </p:nvSpPr>
        <p:spPr>
          <a:xfrm>
            <a:off x="247303" y="6041046"/>
            <a:ext cx="11828284" cy="646331"/>
          </a:xfrm>
          <a:prstGeom prst="rect">
            <a:avLst/>
          </a:prstGeom>
        </p:spPr>
        <p:txBody>
          <a:bodyPr wrap="square">
            <a:spAutoFit/>
          </a:bodyPr>
          <a:lstStyle/>
          <a:p>
            <a:r>
              <a:rPr lang="en-US" dirty="0">
                <a:latin typeface="Times-Roman"/>
              </a:rPr>
              <a:t>By default, stream pipelines run </a:t>
            </a:r>
            <a:r>
              <a:rPr lang="en-US" dirty="0">
                <a:solidFill>
                  <a:srgbClr val="00B0F0"/>
                </a:solidFill>
                <a:latin typeface="Times-Roman"/>
              </a:rPr>
              <a:t>sequentially</a:t>
            </a:r>
            <a:r>
              <a:rPr lang="en-US" dirty="0">
                <a:latin typeface="Times-Roman"/>
              </a:rPr>
              <a:t>. Making a pipeline execute </a:t>
            </a:r>
            <a:r>
              <a:rPr lang="en-US" dirty="0" smtClean="0">
                <a:latin typeface="Times-Roman"/>
              </a:rPr>
              <a:t>in parallel </a:t>
            </a:r>
            <a:r>
              <a:rPr lang="en-US" dirty="0">
                <a:latin typeface="Times-Roman"/>
              </a:rPr>
              <a:t>is as simple as invoking the </a:t>
            </a:r>
            <a:r>
              <a:rPr lang="en-US" sz="1200" dirty="0">
                <a:latin typeface="LucidaSans-Typewriter"/>
              </a:rPr>
              <a:t>parallel </a:t>
            </a:r>
            <a:r>
              <a:rPr lang="en-US" dirty="0">
                <a:latin typeface="Times-Roman"/>
              </a:rPr>
              <a:t>method on any stream in the pipeline</a:t>
            </a:r>
            <a:r>
              <a:rPr lang="en-US" dirty="0" smtClean="0">
                <a:latin typeface="Times-Roman"/>
              </a:rPr>
              <a:t>, but </a:t>
            </a:r>
            <a:r>
              <a:rPr lang="en-US" dirty="0">
                <a:latin typeface="Times-Roman"/>
              </a:rPr>
              <a:t>it is seldom appropriate to do so</a:t>
            </a:r>
            <a:endParaRPr lang="en-US" dirty="0"/>
          </a:p>
        </p:txBody>
      </p:sp>
    </p:spTree>
    <p:extLst>
      <p:ext uri="{BB962C8B-B14F-4D97-AF65-F5344CB8AC3E}">
        <p14:creationId xmlns:p14="http://schemas.microsoft.com/office/powerpoint/2010/main" val="3596835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5774" y="904546"/>
            <a:ext cx="5144357" cy="369332"/>
          </a:xfrm>
          <a:prstGeom prst="rect">
            <a:avLst/>
          </a:prstGeom>
        </p:spPr>
        <p:txBody>
          <a:bodyPr wrap="none">
            <a:spAutoFit/>
          </a:bodyPr>
          <a:lstStyle/>
          <a:p>
            <a:r>
              <a:rPr lang="en-US" dirty="0">
                <a:solidFill>
                  <a:srgbClr val="00B0F0"/>
                </a:solidFill>
                <a:latin typeface="LucidaSans-Typewriter"/>
              </a:rPr>
              <a:t>"Hello </a:t>
            </a:r>
            <a:r>
              <a:rPr lang="en-US" dirty="0" err="1">
                <a:solidFill>
                  <a:srgbClr val="00B0F0"/>
                </a:solidFill>
                <a:latin typeface="LucidaSans-Typewriter"/>
              </a:rPr>
              <a:t>world!".chars</a:t>
            </a:r>
            <a:r>
              <a:rPr lang="en-US" dirty="0">
                <a:solidFill>
                  <a:srgbClr val="00B0F0"/>
                </a:solidFill>
                <a:latin typeface="LucidaSans-Typewriter"/>
              </a:rPr>
              <a:t>().</a:t>
            </a:r>
            <a:r>
              <a:rPr lang="en-US" dirty="0" err="1">
                <a:solidFill>
                  <a:srgbClr val="00B0F0"/>
                </a:solidFill>
                <a:latin typeface="LucidaSans-Typewriter"/>
              </a:rPr>
              <a:t>forEach</a:t>
            </a:r>
            <a:r>
              <a:rPr lang="en-US" dirty="0">
                <a:solidFill>
                  <a:srgbClr val="00B0F0"/>
                </a:solidFill>
                <a:latin typeface="LucidaSans-Typewriter"/>
              </a:rPr>
              <a:t>(</a:t>
            </a:r>
            <a:r>
              <a:rPr lang="en-US" dirty="0" err="1">
                <a:solidFill>
                  <a:srgbClr val="00B0F0"/>
                </a:solidFill>
                <a:latin typeface="LucidaSans-Typewriter"/>
              </a:rPr>
              <a:t>System.out</a:t>
            </a:r>
            <a:r>
              <a:rPr lang="en-US" dirty="0">
                <a:solidFill>
                  <a:srgbClr val="00B0F0"/>
                </a:solidFill>
                <a:latin typeface="LucidaSans-Typewriter"/>
              </a:rPr>
              <a:t>::print);</a:t>
            </a:r>
            <a:endParaRPr lang="en-US" dirty="0">
              <a:solidFill>
                <a:srgbClr val="00B0F0"/>
              </a:solidFill>
            </a:endParaRPr>
          </a:p>
        </p:txBody>
      </p:sp>
      <p:sp>
        <p:nvSpPr>
          <p:cNvPr id="5" name="Rectangle 4"/>
          <p:cNvSpPr/>
          <p:nvPr/>
        </p:nvSpPr>
        <p:spPr>
          <a:xfrm>
            <a:off x="995774" y="1478741"/>
            <a:ext cx="9215718" cy="369332"/>
          </a:xfrm>
          <a:prstGeom prst="rect">
            <a:avLst/>
          </a:prstGeom>
        </p:spPr>
        <p:txBody>
          <a:bodyPr wrap="square">
            <a:spAutoFit/>
          </a:bodyPr>
          <a:lstStyle/>
          <a:p>
            <a:r>
              <a:rPr lang="en-US" dirty="0">
                <a:solidFill>
                  <a:schemeClr val="accent2">
                    <a:lumMod val="75000"/>
                  </a:schemeClr>
                </a:solidFill>
                <a:latin typeface="LucidaSans-Typewriter"/>
              </a:rPr>
              <a:t>"Hello </a:t>
            </a:r>
            <a:r>
              <a:rPr lang="en-US" dirty="0" err="1">
                <a:solidFill>
                  <a:schemeClr val="accent2">
                    <a:lumMod val="75000"/>
                  </a:schemeClr>
                </a:solidFill>
                <a:latin typeface="LucidaSans-Typewriter"/>
              </a:rPr>
              <a:t>world!".chars</a:t>
            </a:r>
            <a:r>
              <a:rPr lang="en-US" dirty="0">
                <a:solidFill>
                  <a:schemeClr val="accent2">
                    <a:lumMod val="75000"/>
                  </a:schemeClr>
                </a:solidFill>
                <a:latin typeface="LucidaSans-Typewriter"/>
              </a:rPr>
              <a:t>().</a:t>
            </a:r>
            <a:r>
              <a:rPr lang="en-US" dirty="0" err="1">
                <a:solidFill>
                  <a:schemeClr val="accent2">
                    <a:lumMod val="75000"/>
                  </a:schemeClr>
                </a:solidFill>
                <a:latin typeface="LucidaSans-Typewriter"/>
              </a:rPr>
              <a:t>forEach</a:t>
            </a:r>
            <a:r>
              <a:rPr lang="en-US" dirty="0">
                <a:solidFill>
                  <a:schemeClr val="accent2">
                    <a:lumMod val="75000"/>
                  </a:schemeClr>
                </a:solidFill>
                <a:latin typeface="LucidaSans-Typewriter"/>
              </a:rPr>
              <a:t>(x -&gt; </a:t>
            </a:r>
            <a:r>
              <a:rPr lang="en-US" dirty="0" err="1">
                <a:solidFill>
                  <a:schemeClr val="accent2">
                    <a:lumMod val="75000"/>
                  </a:schemeClr>
                </a:solidFill>
                <a:latin typeface="LucidaSans-Typewriter"/>
              </a:rPr>
              <a:t>System.out.print</a:t>
            </a:r>
            <a:r>
              <a:rPr lang="en-US" dirty="0">
                <a:solidFill>
                  <a:schemeClr val="accent2">
                    <a:lumMod val="75000"/>
                  </a:schemeClr>
                </a:solidFill>
                <a:latin typeface="LucidaSans-Typewriter"/>
              </a:rPr>
              <a:t>((char) x));</a:t>
            </a:r>
            <a:endParaRPr lang="en-US" dirty="0">
              <a:solidFill>
                <a:schemeClr val="accent2">
                  <a:lumMod val="75000"/>
                </a:schemeClr>
              </a:solidFill>
            </a:endParaRPr>
          </a:p>
        </p:txBody>
      </p:sp>
      <p:sp>
        <p:nvSpPr>
          <p:cNvPr id="6" name="Rectangle 5"/>
          <p:cNvSpPr/>
          <p:nvPr/>
        </p:nvSpPr>
        <p:spPr>
          <a:xfrm>
            <a:off x="995774" y="515017"/>
            <a:ext cx="9345014" cy="369332"/>
          </a:xfrm>
          <a:prstGeom prst="rect">
            <a:avLst/>
          </a:prstGeom>
        </p:spPr>
        <p:txBody>
          <a:bodyPr wrap="square">
            <a:spAutoFit/>
          </a:bodyPr>
          <a:lstStyle/>
          <a:p>
            <a:r>
              <a:rPr lang="en-US" dirty="0" smtClean="0">
                <a:latin typeface="Times-Roman"/>
              </a:rPr>
              <a:t>// These </a:t>
            </a:r>
            <a:r>
              <a:rPr lang="en-US" dirty="0">
                <a:latin typeface="Times-Roman"/>
              </a:rPr>
              <a:t>deficiencies result from Java’s lack </a:t>
            </a:r>
            <a:r>
              <a:rPr lang="en-US" dirty="0" smtClean="0">
                <a:latin typeface="Times-Roman"/>
              </a:rPr>
              <a:t>of support </a:t>
            </a:r>
            <a:r>
              <a:rPr lang="en-US" dirty="0">
                <a:latin typeface="Times-Roman"/>
              </a:rPr>
              <a:t>for primitive </a:t>
            </a:r>
            <a:r>
              <a:rPr lang="en-US" sz="1200" dirty="0">
                <a:latin typeface="LucidaSans-Typewriter"/>
              </a:rPr>
              <a:t>char </a:t>
            </a:r>
            <a:r>
              <a:rPr lang="en-US" dirty="0">
                <a:latin typeface="Times-Roman"/>
              </a:rPr>
              <a:t>streams</a:t>
            </a:r>
            <a:endParaRPr lang="en-US" dirty="0"/>
          </a:p>
        </p:txBody>
      </p:sp>
      <p:sp>
        <p:nvSpPr>
          <p:cNvPr id="7" name="Rectangle 6"/>
          <p:cNvSpPr/>
          <p:nvPr/>
        </p:nvSpPr>
        <p:spPr>
          <a:xfrm rot="19803620">
            <a:off x="9485973" y="1006978"/>
            <a:ext cx="1451038" cy="369332"/>
          </a:xfrm>
          <a:prstGeom prst="rect">
            <a:avLst/>
          </a:prstGeom>
        </p:spPr>
        <p:txBody>
          <a:bodyPr wrap="none">
            <a:spAutoFit/>
          </a:bodyPr>
          <a:lstStyle/>
          <a:p>
            <a:r>
              <a:rPr lang="en-US" dirty="0" err="1">
                <a:solidFill>
                  <a:srgbClr val="00B0F0"/>
                </a:solidFill>
                <a:latin typeface="Consolas" panose="020B0609020204030204" pitchFamily="49" charset="0"/>
              </a:rPr>
              <a:t>CharStream</a:t>
            </a:r>
            <a:endParaRPr lang="en-US" dirty="0">
              <a:solidFill>
                <a:srgbClr val="00B0F0"/>
              </a:solidFill>
            </a:endParaRPr>
          </a:p>
        </p:txBody>
      </p:sp>
    </p:spTree>
    <p:extLst>
      <p:ext uri="{BB962C8B-B14F-4D97-AF65-F5344CB8AC3E}">
        <p14:creationId xmlns:p14="http://schemas.microsoft.com/office/powerpoint/2010/main" val="329438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6768969" cy="830997"/>
          </a:xfrm>
          <a:prstGeom prst="rect">
            <a:avLst/>
          </a:prstGeom>
        </p:spPr>
        <p:txBody>
          <a:bodyPr wrap="none">
            <a:spAutoFit/>
          </a:bodyPr>
          <a:lstStyle/>
          <a:p>
            <a:r>
              <a:rPr lang="en-US" sz="2400" b="1" dirty="0" smtClean="0">
                <a:solidFill>
                  <a:srgbClr val="00B050"/>
                </a:solidFill>
              </a:rPr>
              <a:t>Item </a:t>
            </a:r>
            <a:r>
              <a:rPr lang="en-US" sz="2400" b="1" dirty="0">
                <a:solidFill>
                  <a:srgbClr val="00B050"/>
                </a:solidFill>
              </a:rPr>
              <a:t>46: Prefer side-effect-free functions in streams</a:t>
            </a:r>
          </a:p>
          <a:p>
            <a:endParaRPr lang="en-US" sz="2400" b="1" dirty="0">
              <a:solidFill>
                <a:srgbClr val="00B050"/>
              </a:solidFill>
            </a:endParaRPr>
          </a:p>
        </p:txBody>
      </p:sp>
      <p:sp>
        <p:nvSpPr>
          <p:cNvPr id="2" name="Rectangle 1"/>
          <p:cNvSpPr/>
          <p:nvPr/>
        </p:nvSpPr>
        <p:spPr>
          <a:xfrm>
            <a:off x="322526" y="984107"/>
            <a:ext cx="11107474" cy="646331"/>
          </a:xfrm>
          <a:prstGeom prst="rect">
            <a:avLst/>
          </a:prstGeom>
        </p:spPr>
        <p:txBody>
          <a:bodyPr wrap="square">
            <a:spAutoFit/>
          </a:bodyPr>
          <a:lstStyle/>
          <a:p>
            <a:r>
              <a:rPr lang="en-US" b="1" dirty="0">
                <a:latin typeface="Times-Bold"/>
              </a:rPr>
              <a:t>The </a:t>
            </a:r>
            <a:r>
              <a:rPr lang="en-US" sz="1200" b="1" dirty="0" err="1">
                <a:latin typeface="LucidaSans-TypewriterBold"/>
              </a:rPr>
              <a:t>forEach</a:t>
            </a:r>
            <a:r>
              <a:rPr lang="en-US" sz="1200" b="1" dirty="0">
                <a:latin typeface="LucidaSans-TypewriterBold"/>
              </a:rPr>
              <a:t> </a:t>
            </a:r>
            <a:r>
              <a:rPr lang="en-US" b="1" dirty="0">
                <a:latin typeface="Times-Bold"/>
              </a:rPr>
              <a:t>operation should be used only to report the result of </a:t>
            </a:r>
            <a:r>
              <a:rPr lang="en-US" b="1" dirty="0" smtClean="0">
                <a:latin typeface="Times-Bold"/>
              </a:rPr>
              <a:t>a stream </a:t>
            </a:r>
            <a:r>
              <a:rPr lang="en-US" b="1" dirty="0">
                <a:latin typeface="Times-Bold"/>
              </a:rPr>
              <a:t>computation, not to perform the computation.</a:t>
            </a:r>
            <a:endParaRPr lang="en-US" dirty="0"/>
          </a:p>
        </p:txBody>
      </p:sp>
      <p:sp>
        <p:nvSpPr>
          <p:cNvPr id="3" name="Rectangle 2"/>
          <p:cNvSpPr/>
          <p:nvPr/>
        </p:nvSpPr>
        <p:spPr>
          <a:xfrm>
            <a:off x="322526" y="1781987"/>
            <a:ext cx="9655192" cy="1754326"/>
          </a:xfrm>
          <a:prstGeom prst="rect">
            <a:avLst/>
          </a:prstGeom>
        </p:spPr>
        <p:txBody>
          <a:bodyPr wrap="square">
            <a:spAutoFit/>
          </a:bodyPr>
          <a:lstStyle/>
          <a:p>
            <a:r>
              <a:rPr lang="en-US" b="1" dirty="0">
                <a:latin typeface="LucidaSans-TypewriterBold"/>
              </a:rPr>
              <a:t>// Uses the streams API but not the paradigm--Don't do this!</a:t>
            </a:r>
          </a:p>
          <a:p>
            <a:r>
              <a:rPr lang="en-US" dirty="0">
                <a:latin typeface="LucidaSans-Typewriter"/>
              </a:rPr>
              <a:t>Map&lt;String, Long&gt; </a:t>
            </a:r>
            <a:r>
              <a:rPr lang="en-US" dirty="0" err="1">
                <a:latin typeface="LucidaSans-Typewriter"/>
              </a:rPr>
              <a:t>freq</a:t>
            </a:r>
            <a:r>
              <a:rPr lang="en-US" dirty="0">
                <a:latin typeface="LucidaSans-Typewriter"/>
              </a:rPr>
              <a:t> = new </a:t>
            </a:r>
            <a:r>
              <a:rPr lang="en-US" dirty="0" err="1">
                <a:latin typeface="LucidaSans-Typewriter"/>
              </a:rPr>
              <a:t>HashMap</a:t>
            </a:r>
            <a:r>
              <a:rPr lang="en-US" dirty="0">
                <a:latin typeface="LucidaSans-Typewriter"/>
              </a:rPr>
              <a:t>&lt;&gt;();</a:t>
            </a:r>
          </a:p>
          <a:p>
            <a:r>
              <a:rPr lang="en-US" dirty="0">
                <a:latin typeface="LucidaSans-Typewriter"/>
              </a:rPr>
              <a:t>try (Stream&lt;String&gt; words = new Scanner(file).tokens()) {</a:t>
            </a:r>
          </a:p>
          <a:p>
            <a:r>
              <a:rPr lang="en-US" dirty="0" err="1">
                <a:solidFill>
                  <a:srgbClr val="00B0F0"/>
                </a:solidFill>
                <a:latin typeface="LucidaSans-Typewriter"/>
              </a:rPr>
              <a:t>words.forEach</a:t>
            </a:r>
            <a:r>
              <a:rPr lang="en-US" dirty="0">
                <a:latin typeface="LucidaSans-Typewriter"/>
              </a:rPr>
              <a:t>(word -&gt; </a:t>
            </a:r>
            <a:r>
              <a:rPr lang="en-US" dirty="0" smtClean="0">
                <a:latin typeface="LucidaSans-Typewriter"/>
              </a:rPr>
              <a:t>{</a:t>
            </a:r>
            <a:r>
              <a:rPr lang="en-US" dirty="0" err="1" smtClean="0">
                <a:latin typeface="LucidaSans-Typewriter"/>
              </a:rPr>
              <a:t>freq.merge</a:t>
            </a:r>
            <a:r>
              <a:rPr lang="en-US" dirty="0" smtClean="0">
                <a:latin typeface="LucidaSans-Typewriter"/>
              </a:rPr>
              <a:t>(</a:t>
            </a:r>
            <a:r>
              <a:rPr lang="en-US" dirty="0" err="1" smtClean="0">
                <a:latin typeface="LucidaSans-Typewriter"/>
              </a:rPr>
              <a:t>word.toLowerCase</a:t>
            </a:r>
            <a:r>
              <a:rPr lang="en-US" dirty="0">
                <a:latin typeface="LucidaSans-Typewriter"/>
              </a:rPr>
              <a:t>(), 1L, Long::sum);</a:t>
            </a:r>
          </a:p>
          <a:p>
            <a:r>
              <a:rPr lang="en-US" dirty="0">
                <a:latin typeface="LucidaSans-Typewriter"/>
              </a:rPr>
              <a:t>});</a:t>
            </a:r>
          </a:p>
          <a:p>
            <a:r>
              <a:rPr lang="en-US" dirty="0">
                <a:latin typeface="LucidaSans-Typewriter"/>
              </a:rPr>
              <a:t>}</a:t>
            </a:r>
            <a:endParaRPr lang="en-US" dirty="0"/>
          </a:p>
        </p:txBody>
      </p:sp>
      <p:sp>
        <p:nvSpPr>
          <p:cNvPr id="5" name="Rectangle 4"/>
          <p:cNvSpPr/>
          <p:nvPr/>
        </p:nvSpPr>
        <p:spPr>
          <a:xfrm>
            <a:off x="322526" y="3842755"/>
            <a:ext cx="10345271" cy="1477328"/>
          </a:xfrm>
          <a:prstGeom prst="rect">
            <a:avLst/>
          </a:prstGeom>
        </p:spPr>
        <p:txBody>
          <a:bodyPr wrap="square">
            <a:spAutoFit/>
          </a:bodyPr>
          <a:lstStyle/>
          <a:p>
            <a:r>
              <a:rPr lang="en-US" b="1" dirty="0">
                <a:latin typeface="LucidaSans-TypewriterBold"/>
              </a:rPr>
              <a:t>// Proper use of streams to initialize a frequency table</a:t>
            </a:r>
          </a:p>
          <a:p>
            <a:r>
              <a:rPr lang="en-US" dirty="0">
                <a:latin typeface="LucidaSans-Typewriter"/>
              </a:rPr>
              <a:t>Map&lt;String, Long&gt; </a:t>
            </a:r>
            <a:r>
              <a:rPr lang="en-US" dirty="0" err="1">
                <a:latin typeface="LucidaSans-Typewriter"/>
              </a:rPr>
              <a:t>freq</a:t>
            </a:r>
            <a:r>
              <a:rPr lang="en-US" dirty="0">
                <a:latin typeface="LucidaSans-Typewriter"/>
              </a:rPr>
              <a:t>;</a:t>
            </a:r>
          </a:p>
          <a:p>
            <a:r>
              <a:rPr lang="en-US" dirty="0">
                <a:latin typeface="LucidaSans-Typewriter"/>
              </a:rPr>
              <a:t>try (Stream&lt;String&gt; words = new Scanner(file).tokens()) {</a:t>
            </a:r>
          </a:p>
          <a:p>
            <a:r>
              <a:rPr lang="en-US" dirty="0" err="1">
                <a:latin typeface="LucidaSans-Typewriter"/>
              </a:rPr>
              <a:t>freq</a:t>
            </a:r>
            <a:r>
              <a:rPr lang="en-US" dirty="0">
                <a:latin typeface="LucidaSans-Typewriter"/>
              </a:rPr>
              <a:t> = </a:t>
            </a:r>
            <a:r>
              <a:rPr lang="en-US" dirty="0" err="1" smtClean="0">
                <a:solidFill>
                  <a:srgbClr val="00B0F0"/>
                </a:solidFill>
                <a:latin typeface="LucidaSans-Typewriter"/>
              </a:rPr>
              <a:t>words.collect</a:t>
            </a:r>
            <a:r>
              <a:rPr lang="en-US" dirty="0" smtClean="0">
                <a:latin typeface="LucidaSans-Typewriter"/>
              </a:rPr>
              <a:t>(</a:t>
            </a:r>
            <a:r>
              <a:rPr lang="en-US" dirty="0" err="1" smtClean="0">
                <a:latin typeface="LucidaSans-Typewriter"/>
              </a:rPr>
              <a:t>groupingBy</a:t>
            </a:r>
            <a:r>
              <a:rPr lang="en-US" dirty="0" smtClean="0">
                <a:latin typeface="LucidaSans-Typewriter"/>
              </a:rPr>
              <a:t>(String</a:t>
            </a:r>
            <a:r>
              <a:rPr lang="en-US" dirty="0">
                <a:latin typeface="LucidaSans-Typewriter"/>
              </a:rPr>
              <a:t>::</a:t>
            </a:r>
            <a:r>
              <a:rPr lang="en-US" dirty="0" err="1">
                <a:latin typeface="LucidaSans-Typewriter"/>
              </a:rPr>
              <a:t>toLowerCase</a:t>
            </a:r>
            <a:r>
              <a:rPr lang="en-US" dirty="0">
                <a:latin typeface="LucidaSans-Typewriter"/>
              </a:rPr>
              <a:t>, counting()));</a:t>
            </a:r>
          </a:p>
          <a:p>
            <a:r>
              <a:rPr lang="en-US" dirty="0">
                <a:latin typeface="LucidaSans-Typewriter"/>
              </a:rPr>
              <a:t>}</a:t>
            </a:r>
            <a:endParaRPr lang="en-US" dirty="0"/>
          </a:p>
        </p:txBody>
      </p:sp>
      <p:sp>
        <p:nvSpPr>
          <p:cNvPr id="6" name="Rectangle 5"/>
          <p:cNvSpPr/>
          <p:nvPr/>
        </p:nvSpPr>
        <p:spPr>
          <a:xfrm>
            <a:off x="322525" y="5274856"/>
            <a:ext cx="11497439" cy="923330"/>
          </a:xfrm>
          <a:prstGeom prst="rect">
            <a:avLst/>
          </a:prstGeom>
        </p:spPr>
        <p:txBody>
          <a:bodyPr wrap="square">
            <a:spAutoFit/>
          </a:bodyPr>
          <a:lstStyle/>
          <a:p>
            <a:r>
              <a:rPr lang="en-US" dirty="0">
                <a:latin typeface="Times-Roman"/>
              </a:rPr>
              <a:t>But </a:t>
            </a:r>
            <a:r>
              <a:rPr lang="en-US" dirty="0" smtClean="0">
                <a:latin typeface="Times-Roman"/>
              </a:rPr>
              <a:t>the </a:t>
            </a:r>
            <a:r>
              <a:rPr lang="en-US" sz="1200" dirty="0" err="1" smtClean="0">
                <a:solidFill>
                  <a:srgbClr val="00B0F0"/>
                </a:solidFill>
                <a:latin typeface="LucidaSans-Typewriter"/>
              </a:rPr>
              <a:t>forEach</a:t>
            </a:r>
            <a:r>
              <a:rPr lang="en-US" sz="1200" dirty="0" smtClean="0">
                <a:latin typeface="LucidaSans-Typewriter"/>
              </a:rPr>
              <a:t> </a:t>
            </a:r>
            <a:r>
              <a:rPr lang="en-US" dirty="0">
                <a:latin typeface="Times-Roman"/>
              </a:rPr>
              <a:t>operation is among the least powerful of the terminal operations and </a:t>
            </a:r>
            <a:r>
              <a:rPr lang="en-US" dirty="0" smtClean="0">
                <a:latin typeface="Times-Roman"/>
              </a:rPr>
              <a:t>the least </a:t>
            </a:r>
            <a:r>
              <a:rPr lang="en-US" dirty="0">
                <a:latin typeface="Times-Roman"/>
              </a:rPr>
              <a:t>stream-friendly. It’s </a:t>
            </a:r>
            <a:r>
              <a:rPr lang="en-US" b="1" dirty="0">
                <a:latin typeface="Times-Roman"/>
              </a:rPr>
              <a:t>explicitly iterative</a:t>
            </a:r>
            <a:r>
              <a:rPr lang="en-US" dirty="0">
                <a:latin typeface="Times-Roman"/>
              </a:rPr>
              <a:t>, and hence </a:t>
            </a:r>
            <a:r>
              <a:rPr lang="en-US" dirty="0">
                <a:solidFill>
                  <a:srgbClr val="00B0F0"/>
                </a:solidFill>
                <a:latin typeface="Times-Roman"/>
              </a:rPr>
              <a:t>not amenable to parallelization</a:t>
            </a:r>
            <a:r>
              <a:rPr lang="en-US" dirty="0" smtClean="0">
                <a:latin typeface="Times-Roman"/>
              </a:rPr>
              <a:t>. </a:t>
            </a:r>
            <a:r>
              <a:rPr lang="en-US" b="1" dirty="0" smtClean="0">
                <a:latin typeface="Times-Bold"/>
              </a:rPr>
              <a:t>The </a:t>
            </a:r>
            <a:r>
              <a:rPr lang="en-US" sz="1200" b="1" dirty="0" err="1">
                <a:latin typeface="LucidaSans-TypewriterBold"/>
              </a:rPr>
              <a:t>forEach</a:t>
            </a:r>
            <a:r>
              <a:rPr lang="en-US" sz="1200" b="1" dirty="0">
                <a:latin typeface="LucidaSans-TypewriterBold"/>
              </a:rPr>
              <a:t> </a:t>
            </a:r>
            <a:r>
              <a:rPr lang="en-US" b="1" dirty="0">
                <a:latin typeface="Times-Bold"/>
              </a:rPr>
              <a:t>operation should be used only to report the result of </a:t>
            </a:r>
            <a:r>
              <a:rPr lang="en-US" b="1" dirty="0" smtClean="0">
                <a:latin typeface="Times-Bold"/>
              </a:rPr>
              <a:t>a stream </a:t>
            </a:r>
            <a:r>
              <a:rPr lang="en-US" b="1" dirty="0">
                <a:latin typeface="Times-Bold"/>
              </a:rPr>
              <a:t>computation, not to perform the computation.</a:t>
            </a:r>
            <a:endParaRPr lang="en-US" dirty="0"/>
          </a:p>
        </p:txBody>
      </p:sp>
      <p:sp>
        <p:nvSpPr>
          <p:cNvPr id="9" name="Rectangle 8"/>
          <p:cNvSpPr/>
          <p:nvPr/>
        </p:nvSpPr>
        <p:spPr>
          <a:xfrm rot="19687944">
            <a:off x="8745650" y="2182598"/>
            <a:ext cx="2464136" cy="369332"/>
          </a:xfrm>
          <a:prstGeom prst="rect">
            <a:avLst/>
          </a:prstGeom>
        </p:spPr>
        <p:txBody>
          <a:bodyPr wrap="none">
            <a:spAutoFit/>
          </a:bodyPr>
          <a:lstStyle/>
          <a:p>
            <a:r>
              <a:rPr lang="en-US" dirty="0" err="1">
                <a:solidFill>
                  <a:srgbClr val="00B0F0"/>
                </a:solidFill>
                <a:latin typeface="Consolas" panose="020B0609020204030204" pitchFamily="49" charset="0"/>
              </a:rPr>
              <a:t>StreamsProperUsage</a:t>
            </a:r>
            <a:endParaRPr lang="en-US" dirty="0">
              <a:solidFill>
                <a:srgbClr val="00B0F0"/>
              </a:solidFill>
            </a:endParaRPr>
          </a:p>
        </p:txBody>
      </p:sp>
    </p:spTree>
    <p:extLst>
      <p:ext uri="{BB962C8B-B14F-4D97-AF65-F5344CB8AC3E}">
        <p14:creationId xmlns:p14="http://schemas.microsoft.com/office/powerpoint/2010/main" val="191077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588" y="216077"/>
            <a:ext cx="12187518" cy="923330"/>
          </a:xfrm>
          <a:prstGeom prst="rect">
            <a:avLst/>
          </a:prstGeom>
        </p:spPr>
        <p:txBody>
          <a:bodyPr wrap="square">
            <a:spAutoFit/>
          </a:bodyPr>
          <a:lstStyle/>
          <a:p>
            <a:r>
              <a:rPr lang="en-US" dirty="0">
                <a:latin typeface="Times-Roman"/>
              </a:rPr>
              <a:t>The improved code uses a </a:t>
            </a:r>
            <a:r>
              <a:rPr lang="en-US" i="1" dirty="0">
                <a:latin typeface="Times-Italic"/>
              </a:rPr>
              <a:t>collector</a:t>
            </a:r>
            <a:r>
              <a:rPr lang="en-US" dirty="0">
                <a:latin typeface="Times-Roman"/>
              </a:rPr>
              <a:t>, which is a new concept that you have </a:t>
            </a:r>
            <a:r>
              <a:rPr lang="en-US" dirty="0" smtClean="0">
                <a:latin typeface="Times-Roman"/>
              </a:rPr>
              <a:t>to learn </a:t>
            </a:r>
            <a:r>
              <a:rPr lang="en-US" dirty="0">
                <a:latin typeface="Times-Roman"/>
              </a:rPr>
              <a:t>in order to use streams. </a:t>
            </a:r>
            <a:endParaRPr lang="en-US" dirty="0" smtClean="0">
              <a:latin typeface="Times-Roman"/>
            </a:endParaRPr>
          </a:p>
          <a:p>
            <a:r>
              <a:rPr lang="en-US" dirty="0" smtClean="0">
                <a:latin typeface="Times-Roman"/>
              </a:rPr>
              <a:t>The </a:t>
            </a:r>
            <a:r>
              <a:rPr lang="en-US" sz="1200" dirty="0">
                <a:latin typeface="LucidaSans-Typewriter"/>
              </a:rPr>
              <a:t>Collectors </a:t>
            </a:r>
            <a:r>
              <a:rPr lang="en-US" dirty="0">
                <a:latin typeface="Times-Roman"/>
              </a:rPr>
              <a:t>API is intimidating: </a:t>
            </a:r>
            <a:r>
              <a:rPr lang="en-US" dirty="0">
                <a:solidFill>
                  <a:srgbClr val="00B0F0"/>
                </a:solidFill>
                <a:latin typeface="Times-Roman"/>
              </a:rPr>
              <a:t>it has </a:t>
            </a:r>
            <a:r>
              <a:rPr lang="en-US" dirty="0" smtClean="0">
                <a:solidFill>
                  <a:srgbClr val="00B0F0"/>
                </a:solidFill>
                <a:latin typeface="Times-Roman"/>
              </a:rPr>
              <a:t>thirty nine methods</a:t>
            </a:r>
            <a:r>
              <a:rPr lang="en-US" dirty="0" smtClean="0">
                <a:latin typeface="Times-Roman"/>
              </a:rPr>
              <a:t>, … </a:t>
            </a:r>
            <a:r>
              <a:rPr lang="en-US" dirty="0"/>
              <a:t>There are three such collectors: </a:t>
            </a:r>
            <a:r>
              <a:rPr lang="en-US" dirty="0" err="1"/>
              <a:t>toList</a:t>
            </a:r>
            <a:r>
              <a:rPr lang="en-US" dirty="0"/>
              <a:t>(), </a:t>
            </a:r>
            <a:r>
              <a:rPr lang="en-US" dirty="0" err="1"/>
              <a:t>toSet</a:t>
            </a:r>
            <a:r>
              <a:rPr lang="en-US" dirty="0"/>
              <a:t>(), and</a:t>
            </a:r>
          </a:p>
          <a:p>
            <a:r>
              <a:rPr lang="en-US" dirty="0" err="1"/>
              <a:t>toCollection</a:t>
            </a:r>
            <a:r>
              <a:rPr lang="en-US" dirty="0"/>
              <a:t>(</a:t>
            </a:r>
            <a:r>
              <a:rPr lang="en-US" dirty="0" err="1"/>
              <a:t>collectionFactory</a:t>
            </a:r>
            <a:r>
              <a:rPr lang="en-US" dirty="0"/>
              <a:t>).</a:t>
            </a:r>
          </a:p>
        </p:txBody>
      </p:sp>
      <p:sp>
        <p:nvSpPr>
          <p:cNvPr id="5" name="Rectangle 4"/>
          <p:cNvSpPr/>
          <p:nvPr/>
        </p:nvSpPr>
        <p:spPr>
          <a:xfrm>
            <a:off x="251012" y="1570202"/>
            <a:ext cx="11703423" cy="2031325"/>
          </a:xfrm>
          <a:prstGeom prst="rect">
            <a:avLst/>
          </a:prstGeom>
        </p:spPr>
        <p:txBody>
          <a:bodyPr wrap="square">
            <a:spAutoFit/>
          </a:bodyPr>
          <a:lstStyle/>
          <a:p>
            <a:r>
              <a:rPr lang="en-US" b="1" dirty="0">
                <a:latin typeface="LucidaSans-TypewriterBold"/>
              </a:rPr>
              <a:t>// Pipeline to get a top-ten list of words from a frequency </a:t>
            </a:r>
            <a:r>
              <a:rPr lang="en-US" b="1" dirty="0" smtClean="0">
                <a:latin typeface="LucidaSans-TypewriterBold"/>
              </a:rPr>
              <a:t>table </a:t>
            </a:r>
            <a:r>
              <a:rPr lang="en-US" dirty="0" smtClean="0">
                <a:latin typeface="LucidaSans-Typewriter"/>
              </a:rPr>
              <a:t>List&lt;String</a:t>
            </a:r>
            <a:r>
              <a:rPr lang="en-US" dirty="0">
                <a:latin typeface="LucidaSans-Typewriter"/>
              </a:rPr>
              <a:t>&gt; </a:t>
            </a:r>
            <a:r>
              <a:rPr lang="en-US" dirty="0" err="1">
                <a:latin typeface="LucidaSans-Typewriter"/>
              </a:rPr>
              <a:t>topTen</a:t>
            </a:r>
            <a:r>
              <a:rPr lang="en-US" dirty="0">
                <a:latin typeface="LucidaSans-Typewriter"/>
              </a:rPr>
              <a:t> = </a:t>
            </a:r>
            <a:r>
              <a:rPr lang="en-US" dirty="0" err="1">
                <a:latin typeface="LucidaSans-Typewriter"/>
              </a:rPr>
              <a:t>freq.keySet</a:t>
            </a:r>
            <a:r>
              <a:rPr lang="en-US" dirty="0">
                <a:latin typeface="LucidaSans-Typewriter"/>
              </a:rPr>
              <a:t>().stream()</a:t>
            </a:r>
          </a:p>
          <a:p>
            <a:r>
              <a:rPr lang="en-US" dirty="0">
                <a:latin typeface="LucidaSans-Typewriter"/>
              </a:rPr>
              <a:t>.sorted(</a:t>
            </a:r>
            <a:r>
              <a:rPr lang="en-US" b="1" dirty="0">
                <a:latin typeface="LucidaSans-TypewriterBold"/>
              </a:rPr>
              <a:t>comparing(</a:t>
            </a:r>
            <a:r>
              <a:rPr lang="en-US" b="1" dirty="0" err="1">
                <a:latin typeface="LucidaSans-TypewriterBold"/>
              </a:rPr>
              <a:t>freq</a:t>
            </a:r>
            <a:r>
              <a:rPr lang="en-US" b="1" dirty="0">
                <a:latin typeface="LucidaSans-TypewriterBold"/>
              </a:rPr>
              <a:t>::get).reversed</a:t>
            </a:r>
            <a:r>
              <a:rPr lang="en-US" b="1" dirty="0" smtClean="0">
                <a:latin typeface="LucidaSans-TypewriterBold"/>
              </a:rPr>
              <a:t>()</a:t>
            </a:r>
            <a:r>
              <a:rPr lang="en-US" dirty="0" smtClean="0">
                <a:latin typeface="LucidaSans-Typewriter"/>
              </a:rPr>
              <a:t>) .</a:t>
            </a:r>
            <a:r>
              <a:rPr lang="en-US" dirty="0">
                <a:latin typeface="LucidaSans-Typewriter"/>
              </a:rPr>
              <a:t>limit(10</a:t>
            </a:r>
            <a:r>
              <a:rPr lang="en-US" dirty="0" smtClean="0">
                <a:latin typeface="LucidaSans-Typewriter"/>
              </a:rPr>
              <a:t>) .</a:t>
            </a:r>
            <a:r>
              <a:rPr lang="en-US" dirty="0">
                <a:latin typeface="LucidaSans-Typewriter"/>
              </a:rPr>
              <a:t>collect(</a:t>
            </a:r>
            <a:r>
              <a:rPr lang="en-US" dirty="0" err="1">
                <a:latin typeface="LucidaSans-Typewriter"/>
              </a:rPr>
              <a:t>toList</a:t>
            </a:r>
            <a:r>
              <a:rPr lang="en-US" dirty="0" smtClean="0">
                <a:latin typeface="LucidaSans-Typewriter"/>
              </a:rPr>
              <a:t>());</a:t>
            </a:r>
          </a:p>
          <a:p>
            <a:endParaRPr lang="en-US" dirty="0">
              <a:latin typeface="LucidaSans-Typewriter"/>
            </a:endParaRPr>
          </a:p>
          <a:p>
            <a:r>
              <a:rPr lang="en-US" dirty="0"/>
              <a:t>They include </a:t>
            </a:r>
            <a:r>
              <a:rPr lang="en-US" dirty="0" smtClean="0"/>
              <a:t>the nine </a:t>
            </a:r>
            <a:r>
              <a:rPr lang="en-US" dirty="0"/>
              <a:t>methods whose names begin </a:t>
            </a:r>
            <a:r>
              <a:rPr lang="en-US" dirty="0">
                <a:solidFill>
                  <a:srgbClr val="00B0F0"/>
                </a:solidFill>
              </a:rPr>
              <a:t>with summing, averaging, and </a:t>
            </a:r>
            <a:r>
              <a:rPr lang="en-US" dirty="0" smtClean="0">
                <a:solidFill>
                  <a:srgbClr val="00B0F0"/>
                </a:solidFill>
              </a:rPr>
              <a:t>summarizing</a:t>
            </a:r>
          </a:p>
          <a:p>
            <a:r>
              <a:rPr lang="en-US" dirty="0"/>
              <a:t>They also include all </a:t>
            </a:r>
            <a:r>
              <a:rPr lang="en-US" dirty="0" err="1"/>
              <a:t>overloadings</a:t>
            </a:r>
            <a:r>
              <a:rPr lang="en-US" dirty="0"/>
              <a:t> of the reducing method, and </a:t>
            </a:r>
            <a:r>
              <a:rPr lang="en-US" b="1" dirty="0"/>
              <a:t>the filtering</a:t>
            </a:r>
            <a:r>
              <a:rPr lang="en-US" b="1" dirty="0" smtClean="0"/>
              <a:t>, mapping</a:t>
            </a:r>
            <a:r>
              <a:rPr lang="en-US" b="1" dirty="0"/>
              <a:t>, </a:t>
            </a:r>
            <a:r>
              <a:rPr lang="en-US" b="1" dirty="0" err="1"/>
              <a:t>flatMapping</a:t>
            </a:r>
            <a:r>
              <a:rPr lang="en-US" b="1" dirty="0"/>
              <a:t>, and </a:t>
            </a:r>
            <a:r>
              <a:rPr lang="en-US" b="1" dirty="0" err="1"/>
              <a:t>collectingAndThen</a:t>
            </a:r>
            <a:r>
              <a:rPr lang="en-US" b="1" dirty="0"/>
              <a:t> </a:t>
            </a:r>
            <a:r>
              <a:rPr lang="en-US" b="1" dirty="0" smtClean="0"/>
              <a:t>methods</a:t>
            </a:r>
          </a:p>
          <a:p>
            <a:endParaRPr lang="en-US" b="1" dirty="0">
              <a:solidFill>
                <a:srgbClr val="00B0F0"/>
              </a:solidFill>
            </a:endParaRPr>
          </a:p>
        </p:txBody>
      </p:sp>
      <p:sp>
        <p:nvSpPr>
          <p:cNvPr id="6" name="Rectangle 5"/>
          <p:cNvSpPr/>
          <p:nvPr/>
        </p:nvSpPr>
        <p:spPr>
          <a:xfrm>
            <a:off x="356346" y="3716342"/>
            <a:ext cx="10038229" cy="369332"/>
          </a:xfrm>
          <a:prstGeom prst="rect">
            <a:avLst/>
          </a:prstGeom>
        </p:spPr>
        <p:txBody>
          <a:bodyPr wrap="square">
            <a:spAutoFit/>
          </a:bodyPr>
          <a:lstStyle/>
          <a:p>
            <a:r>
              <a:rPr lang="en-US" dirty="0" smtClean="0">
                <a:latin typeface="Times-Roman"/>
              </a:rPr>
              <a:t>The most </a:t>
            </a:r>
            <a:r>
              <a:rPr lang="en-US" dirty="0">
                <a:latin typeface="Times-Roman"/>
              </a:rPr>
              <a:t>important collector factories are </a:t>
            </a:r>
            <a:r>
              <a:rPr lang="en-US" sz="1200" dirty="0" err="1">
                <a:latin typeface="LucidaSans-Typewriter"/>
              </a:rPr>
              <a:t>toList</a:t>
            </a:r>
            <a:r>
              <a:rPr lang="en-US" dirty="0">
                <a:latin typeface="Times-Roman"/>
              </a:rPr>
              <a:t>, </a:t>
            </a:r>
            <a:r>
              <a:rPr lang="en-US" sz="1200" dirty="0" err="1">
                <a:latin typeface="LucidaSans-Typewriter"/>
              </a:rPr>
              <a:t>toSet</a:t>
            </a:r>
            <a:r>
              <a:rPr lang="en-US" dirty="0">
                <a:latin typeface="Times-Roman"/>
              </a:rPr>
              <a:t>, </a:t>
            </a:r>
            <a:r>
              <a:rPr lang="en-US" sz="1200" dirty="0" err="1">
                <a:latin typeface="LucidaSans-Typewriter"/>
              </a:rPr>
              <a:t>toMap</a:t>
            </a:r>
            <a:r>
              <a:rPr lang="en-US" dirty="0">
                <a:latin typeface="Times-Roman"/>
              </a:rPr>
              <a:t>, </a:t>
            </a:r>
            <a:r>
              <a:rPr lang="en-US" dirty="0" smtClean="0">
                <a:latin typeface="Times-Roman"/>
              </a:rPr>
              <a:t> </a:t>
            </a:r>
            <a:r>
              <a:rPr lang="en-US" sz="1200" dirty="0" err="1" smtClean="0">
                <a:latin typeface="LucidaSans-Typewriter"/>
              </a:rPr>
              <a:t>groupingBy</a:t>
            </a:r>
            <a:r>
              <a:rPr lang="en-US" dirty="0">
                <a:latin typeface="Times-Roman"/>
              </a:rPr>
              <a:t>, </a:t>
            </a:r>
            <a:r>
              <a:rPr lang="en-US" dirty="0" smtClean="0">
                <a:latin typeface="Times-Roman"/>
              </a:rPr>
              <a:t>and </a:t>
            </a:r>
            <a:r>
              <a:rPr lang="en-US" sz="1200" dirty="0" smtClean="0">
                <a:latin typeface="LucidaSans-Typewriter"/>
              </a:rPr>
              <a:t>joining</a:t>
            </a:r>
            <a:r>
              <a:rPr lang="en-US" dirty="0">
                <a:latin typeface="Times-Roman"/>
              </a:rPr>
              <a:t>.</a:t>
            </a:r>
            <a:endParaRPr lang="en-US" dirty="0"/>
          </a:p>
        </p:txBody>
      </p:sp>
    </p:spTree>
    <p:extLst>
      <p:ext uri="{BB962C8B-B14F-4D97-AF65-F5344CB8AC3E}">
        <p14:creationId xmlns:p14="http://schemas.microsoft.com/office/powerpoint/2010/main" val="4155667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6840655" cy="461665"/>
          </a:xfrm>
          <a:prstGeom prst="rect">
            <a:avLst/>
          </a:prstGeom>
        </p:spPr>
        <p:txBody>
          <a:bodyPr wrap="none">
            <a:spAutoFit/>
          </a:bodyPr>
          <a:lstStyle/>
          <a:p>
            <a:r>
              <a:rPr lang="en-US" sz="2400" b="1" dirty="0" smtClean="0">
                <a:solidFill>
                  <a:srgbClr val="00B050"/>
                </a:solidFill>
              </a:rPr>
              <a:t>Item </a:t>
            </a:r>
            <a:r>
              <a:rPr lang="en-US" sz="2400" b="1" dirty="0">
                <a:solidFill>
                  <a:srgbClr val="00B050"/>
                </a:solidFill>
              </a:rPr>
              <a:t>47: Prefer Collection to Stream as a return type</a:t>
            </a:r>
          </a:p>
        </p:txBody>
      </p:sp>
      <p:sp>
        <p:nvSpPr>
          <p:cNvPr id="8" name="Rectangle 7"/>
          <p:cNvSpPr/>
          <p:nvPr/>
        </p:nvSpPr>
        <p:spPr>
          <a:xfrm rot="20388261">
            <a:off x="9856491" y="3977658"/>
            <a:ext cx="1918485" cy="369332"/>
          </a:xfrm>
          <a:prstGeom prst="rect">
            <a:avLst/>
          </a:prstGeom>
        </p:spPr>
        <p:txBody>
          <a:bodyPr wrap="square">
            <a:spAutoFit/>
          </a:bodyPr>
          <a:lstStyle/>
          <a:p>
            <a:r>
              <a:rPr lang="en-US" dirty="0" smtClean="0">
                <a:solidFill>
                  <a:srgbClr val="00B0F0"/>
                </a:solidFill>
              </a:rPr>
              <a:t>e.g. Operation</a:t>
            </a:r>
            <a:endParaRPr lang="en-US" sz="1200" dirty="0" smtClean="0">
              <a:solidFill>
                <a:srgbClr val="00B0F0"/>
              </a:solidFill>
              <a:latin typeface="LucidaSans-Typewriter"/>
            </a:endParaRPr>
          </a:p>
        </p:txBody>
      </p:sp>
    </p:spTree>
    <p:extLst>
      <p:ext uri="{BB962C8B-B14F-4D97-AF65-F5344CB8AC3E}">
        <p14:creationId xmlns:p14="http://schemas.microsoft.com/office/powerpoint/2010/main" val="3770227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26" y="304659"/>
            <a:ext cx="6708888" cy="461665"/>
          </a:xfrm>
          <a:prstGeom prst="rect">
            <a:avLst/>
          </a:prstGeom>
        </p:spPr>
        <p:txBody>
          <a:bodyPr wrap="none">
            <a:spAutoFit/>
          </a:bodyPr>
          <a:lstStyle/>
          <a:p>
            <a:r>
              <a:rPr lang="en-US" sz="2400" b="1" dirty="0" smtClean="0">
                <a:solidFill>
                  <a:srgbClr val="00B050"/>
                </a:solidFill>
              </a:rPr>
              <a:t>Item </a:t>
            </a:r>
            <a:r>
              <a:rPr lang="en-US" sz="2400" b="1" dirty="0">
                <a:solidFill>
                  <a:srgbClr val="00B050"/>
                </a:solidFill>
              </a:rPr>
              <a:t>48: Use caution when making streams parallel</a:t>
            </a:r>
          </a:p>
        </p:txBody>
      </p:sp>
      <p:sp>
        <p:nvSpPr>
          <p:cNvPr id="8" name="Rectangle 7"/>
          <p:cNvSpPr/>
          <p:nvPr/>
        </p:nvSpPr>
        <p:spPr>
          <a:xfrm rot="20388261">
            <a:off x="9856491" y="3977658"/>
            <a:ext cx="1918485" cy="369332"/>
          </a:xfrm>
          <a:prstGeom prst="rect">
            <a:avLst/>
          </a:prstGeom>
        </p:spPr>
        <p:txBody>
          <a:bodyPr wrap="square">
            <a:spAutoFit/>
          </a:bodyPr>
          <a:lstStyle/>
          <a:p>
            <a:r>
              <a:rPr lang="en-US" dirty="0" smtClean="0">
                <a:solidFill>
                  <a:srgbClr val="00B0F0"/>
                </a:solidFill>
              </a:rPr>
              <a:t>e.g. Operation</a:t>
            </a:r>
            <a:endParaRPr lang="en-US" sz="1200" dirty="0" smtClean="0">
              <a:solidFill>
                <a:srgbClr val="00B0F0"/>
              </a:solidFill>
              <a:latin typeface="LucidaSans-Typewriter"/>
            </a:endParaRPr>
          </a:p>
        </p:txBody>
      </p:sp>
      <p:sp>
        <p:nvSpPr>
          <p:cNvPr id="2" name="Rectangle 1"/>
          <p:cNvSpPr/>
          <p:nvPr/>
        </p:nvSpPr>
        <p:spPr>
          <a:xfrm>
            <a:off x="439271" y="1023003"/>
            <a:ext cx="11636188" cy="1200329"/>
          </a:xfrm>
          <a:prstGeom prst="rect">
            <a:avLst/>
          </a:prstGeom>
        </p:spPr>
        <p:txBody>
          <a:bodyPr wrap="square">
            <a:spAutoFit/>
          </a:bodyPr>
          <a:lstStyle/>
          <a:p>
            <a:r>
              <a:rPr lang="en-US" dirty="0">
                <a:latin typeface="Times-Roman"/>
              </a:rPr>
              <a:t>When Java was released </a:t>
            </a:r>
            <a:r>
              <a:rPr lang="en-US" dirty="0" smtClean="0">
                <a:latin typeface="Times-Roman"/>
              </a:rPr>
              <a:t>in 1996</a:t>
            </a:r>
            <a:r>
              <a:rPr lang="en-US" dirty="0">
                <a:latin typeface="Times-Roman"/>
              </a:rPr>
              <a:t>, it had built-in support for threads, with synchronization and </a:t>
            </a:r>
            <a:r>
              <a:rPr lang="en-US" sz="1200" dirty="0">
                <a:solidFill>
                  <a:srgbClr val="00B0F0"/>
                </a:solidFill>
                <a:latin typeface="LucidaSans-Typewriter"/>
              </a:rPr>
              <a:t>wait</a:t>
            </a:r>
            <a:r>
              <a:rPr lang="en-US" dirty="0">
                <a:solidFill>
                  <a:srgbClr val="00B0F0"/>
                </a:solidFill>
                <a:latin typeface="Times-Roman"/>
              </a:rPr>
              <a:t>/</a:t>
            </a:r>
            <a:r>
              <a:rPr lang="en-US" sz="1200" dirty="0">
                <a:solidFill>
                  <a:srgbClr val="00B0F0"/>
                </a:solidFill>
                <a:latin typeface="LucidaSans-Typewriter"/>
              </a:rPr>
              <a:t>notify</a:t>
            </a:r>
            <a:r>
              <a:rPr lang="en-US" dirty="0">
                <a:solidFill>
                  <a:srgbClr val="00B0F0"/>
                </a:solidFill>
                <a:latin typeface="Times-Roman"/>
              </a:rPr>
              <a:t>.</a:t>
            </a:r>
          </a:p>
          <a:p>
            <a:r>
              <a:rPr lang="en-US" dirty="0">
                <a:latin typeface="Times-Roman"/>
              </a:rPr>
              <a:t>Java 5 introduced the</a:t>
            </a:r>
            <a:r>
              <a:rPr lang="en-US" dirty="0">
                <a:solidFill>
                  <a:srgbClr val="00B0F0"/>
                </a:solidFill>
                <a:latin typeface="Times-Roman"/>
              </a:rPr>
              <a:t> </a:t>
            </a:r>
            <a:r>
              <a:rPr lang="en-US" sz="1200" dirty="0" err="1">
                <a:solidFill>
                  <a:srgbClr val="00B0F0"/>
                </a:solidFill>
                <a:latin typeface="LucidaSans-Typewriter"/>
              </a:rPr>
              <a:t>java.util.concurrent</a:t>
            </a:r>
            <a:r>
              <a:rPr lang="en-US" sz="1200" dirty="0">
                <a:latin typeface="LucidaSans-Typewriter"/>
              </a:rPr>
              <a:t> </a:t>
            </a:r>
            <a:r>
              <a:rPr lang="en-US" dirty="0">
                <a:latin typeface="Times-Roman"/>
              </a:rPr>
              <a:t>library, with concurrent </a:t>
            </a:r>
            <a:r>
              <a:rPr lang="en-US" dirty="0" smtClean="0">
                <a:latin typeface="Times-Roman"/>
              </a:rPr>
              <a:t>collections and </a:t>
            </a:r>
            <a:r>
              <a:rPr lang="en-US" dirty="0">
                <a:latin typeface="Times-Roman"/>
              </a:rPr>
              <a:t>the executor framework. Java 7 introduced the</a:t>
            </a:r>
            <a:r>
              <a:rPr lang="en-US" dirty="0">
                <a:solidFill>
                  <a:srgbClr val="00B0F0"/>
                </a:solidFill>
                <a:latin typeface="Times-Roman"/>
              </a:rPr>
              <a:t> fork-join</a:t>
            </a:r>
            <a:r>
              <a:rPr lang="en-US" dirty="0">
                <a:latin typeface="Times-Roman"/>
              </a:rPr>
              <a:t> package, a </a:t>
            </a:r>
            <a:r>
              <a:rPr lang="en-US" dirty="0" smtClean="0">
                <a:latin typeface="Times-Roman"/>
              </a:rPr>
              <a:t>high performance framework </a:t>
            </a:r>
            <a:r>
              <a:rPr lang="en-US" dirty="0">
                <a:latin typeface="Times-Roman"/>
              </a:rPr>
              <a:t>for parallel decomposition. Java 8 introduced </a:t>
            </a:r>
            <a:r>
              <a:rPr lang="en-US" dirty="0">
                <a:solidFill>
                  <a:srgbClr val="00B0F0"/>
                </a:solidFill>
                <a:latin typeface="Times-Roman"/>
              </a:rPr>
              <a:t>streams</a:t>
            </a:r>
            <a:r>
              <a:rPr lang="en-US" dirty="0" smtClean="0">
                <a:latin typeface="Times-Roman"/>
              </a:rPr>
              <a:t>, which </a:t>
            </a:r>
            <a:r>
              <a:rPr lang="en-US" dirty="0">
                <a:latin typeface="Times-Roman"/>
              </a:rPr>
              <a:t>can be parallelized with a single call to the </a:t>
            </a:r>
            <a:r>
              <a:rPr lang="en-US" sz="1200" dirty="0">
                <a:solidFill>
                  <a:srgbClr val="00B0F0"/>
                </a:solidFill>
                <a:latin typeface="LucidaSans-Typewriter"/>
              </a:rPr>
              <a:t>parallel</a:t>
            </a:r>
            <a:r>
              <a:rPr lang="en-US" sz="1200" dirty="0">
                <a:latin typeface="LucidaSans-Typewriter"/>
              </a:rPr>
              <a:t> </a:t>
            </a:r>
            <a:r>
              <a:rPr lang="en-US" dirty="0">
                <a:latin typeface="Times-Roman"/>
              </a:rPr>
              <a:t>method.</a:t>
            </a:r>
            <a:endParaRPr lang="en-US" dirty="0"/>
          </a:p>
        </p:txBody>
      </p:sp>
    </p:spTree>
    <p:extLst>
      <p:ext uri="{BB962C8B-B14F-4D97-AF65-F5344CB8AC3E}">
        <p14:creationId xmlns:p14="http://schemas.microsoft.com/office/powerpoint/2010/main" val="1081481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044" y="394816"/>
            <a:ext cx="10351911" cy="1477328"/>
          </a:xfrm>
          <a:prstGeom prst="rect">
            <a:avLst/>
          </a:prstGeom>
        </p:spPr>
        <p:txBody>
          <a:bodyPr wrap="square">
            <a:spAutoFit/>
          </a:bodyPr>
          <a:lstStyle/>
          <a:p>
            <a:r>
              <a:rPr lang="en-US" dirty="0">
                <a:latin typeface="Times-Roman"/>
              </a:rPr>
              <a:t>In addition to rectifying the deficiencies of </a:t>
            </a:r>
            <a:r>
              <a:rPr lang="en-US" sz="1200" dirty="0" err="1">
                <a:latin typeface="LucidaSans-Typewriter"/>
              </a:rPr>
              <a:t>int</a:t>
            </a:r>
            <a:r>
              <a:rPr lang="en-US" sz="1200" dirty="0">
                <a:latin typeface="LucidaSans-Typewriter"/>
              </a:rPr>
              <a:t> </a:t>
            </a:r>
            <a:r>
              <a:rPr lang="en-US" dirty="0" err="1">
                <a:latin typeface="Times-Roman"/>
              </a:rPr>
              <a:t>enums</a:t>
            </a:r>
            <a:r>
              <a:rPr lang="en-US" dirty="0">
                <a:latin typeface="Times-Roman"/>
              </a:rPr>
              <a:t>, </a:t>
            </a:r>
            <a:r>
              <a:rPr lang="en-US" dirty="0" err="1">
                <a:latin typeface="Times-Roman"/>
              </a:rPr>
              <a:t>enum</a:t>
            </a:r>
            <a:r>
              <a:rPr lang="en-US" dirty="0">
                <a:latin typeface="Times-Roman"/>
              </a:rPr>
              <a:t> types let you </a:t>
            </a:r>
            <a:r>
              <a:rPr lang="en-US" dirty="0" smtClean="0">
                <a:latin typeface="Times-Roman"/>
              </a:rPr>
              <a:t>add arbitrary </a:t>
            </a:r>
            <a:r>
              <a:rPr lang="en-US" dirty="0">
                <a:latin typeface="Times-Roman"/>
              </a:rPr>
              <a:t>methods and fields and implement arbitrary interfaces. </a:t>
            </a:r>
            <a:r>
              <a:rPr lang="en-US" dirty="0" smtClean="0">
                <a:latin typeface="Times-Roman"/>
              </a:rPr>
              <a:t>ENUMs provide high-quality </a:t>
            </a:r>
            <a:r>
              <a:rPr lang="en-US" dirty="0">
                <a:latin typeface="Times-Roman"/>
              </a:rPr>
              <a:t>implementations of all the</a:t>
            </a:r>
            <a:r>
              <a:rPr lang="en-US" b="1" dirty="0">
                <a:latin typeface="Times-Roman"/>
              </a:rPr>
              <a:t> </a:t>
            </a:r>
            <a:r>
              <a:rPr lang="en-US" sz="1200" b="1" dirty="0">
                <a:latin typeface="LucidaSans-Typewriter"/>
              </a:rPr>
              <a:t>Object </a:t>
            </a:r>
            <a:r>
              <a:rPr lang="en-US" b="1" dirty="0">
                <a:latin typeface="Times-Roman"/>
              </a:rPr>
              <a:t>methods</a:t>
            </a:r>
            <a:r>
              <a:rPr lang="en-US" dirty="0">
                <a:latin typeface="Times-Roman"/>
              </a:rPr>
              <a:t> (Chapter 3), they </a:t>
            </a:r>
            <a:r>
              <a:rPr lang="en-US" dirty="0" smtClean="0">
                <a:latin typeface="Times-Roman"/>
              </a:rPr>
              <a:t>implement </a:t>
            </a:r>
            <a:r>
              <a:rPr lang="en-US" sz="1200" b="1" dirty="0" smtClean="0">
                <a:latin typeface="LucidaSans-Typewriter"/>
              </a:rPr>
              <a:t>Comparable</a:t>
            </a:r>
            <a:r>
              <a:rPr lang="en-US" sz="1200" dirty="0" smtClean="0">
                <a:latin typeface="LucidaSans-Typewriter"/>
              </a:rPr>
              <a:t> </a:t>
            </a:r>
            <a:r>
              <a:rPr lang="en-US" dirty="0">
                <a:latin typeface="Times-Roman"/>
              </a:rPr>
              <a:t>(Item 14) and </a:t>
            </a:r>
            <a:r>
              <a:rPr lang="en-US" sz="1200" b="1" dirty="0">
                <a:latin typeface="LucidaSans-Typewriter"/>
              </a:rPr>
              <a:t>Serializable</a:t>
            </a:r>
            <a:r>
              <a:rPr lang="en-US" sz="1200" dirty="0">
                <a:latin typeface="LucidaSans-Typewriter"/>
              </a:rPr>
              <a:t> </a:t>
            </a:r>
            <a:r>
              <a:rPr lang="en-US" dirty="0">
                <a:latin typeface="Times-Roman"/>
              </a:rPr>
              <a:t>(Chapter 12), and their </a:t>
            </a:r>
            <a:r>
              <a:rPr lang="en-US" dirty="0" smtClean="0">
                <a:latin typeface="Times-Roman"/>
              </a:rPr>
              <a:t>serialized form </a:t>
            </a:r>
            <a:r>
              <a:rPr lang="en-US" dirty="0">
                <a:latin typeface="Times-Roman"/>
              </a:rPr>
              <a:t>is designed to withstand most changes to the </a:t>
            </a:r>
            <a:r>
              <a:rPr lang="en-US" dirty="0" err="1">
                <a:latin typeface="Times-Roman"/>
              </a:rPr>
              <a:t>enum</a:t>
            </a:r>
            <a:r>
              <a:rPr lang="en-US" dirty="0">
                <a:latin typeface="Times-Roman"/>
              </a:rPr>
              <a:t> type</a:t>
            </a:r>
            <a:r>
              <a:rPr lang="en-US" dirty="0" smtClean="0">
                <a:latin typeface="Times-Roman"/>
              </a:rPr>
              <a:t>.</a:t>
            </a:r>
          </a:p>
          <a:p>
            <a:endParaRPr lang="en-US" dirty="0"/>
          </a:p>
        </p:txBody>
      </p:sp>
      <p:sp>
        <p:nvSpPr>
          <p:cNvPr id="5" name="Rectangle 4"/>
          <p:cNvSpPr/>
          <p:nvPr/>
        </p:nvSpPr>
        <p:spPr>
          <a:xfrm>
            <a:off x="767643" y="1872144"/>
            <a:ext cx="10250311" cy="646331"/>
          </a:xfrm>
          <a:prstGeom prst="rect">
            <a:avLst/>
          </a:prstGeom>
        </p:spPr>
        <p:txBody>
          <a:bodyPr wrap="square">
            <a:spAutoFit/>
          </a:bodyPr>
          <a:lstStyle/>
          <a:p>
            <a:r>
              <a:rPr lang="en-US" dirty="0" err="1">
                <a:latin typeface="Times-Roman"/>
              </a:rPr>
              <a:t>Enum</a:t>
            </a:r>
            <a:r>
              <a:rPr lang="en-US" dirty="0">
                <a:latin typeface="Times-Roman"/>
              </a:rPr>
              <a:t> types have an automatically generated </a:t>
            </a:r>
            <a:r>
              <a:rPr lang="en-US" sz="1200" b="1" dirty="0" err="1">
                <a:latin typeface="LucidaSans-Typewriter"/>
              </a:rPr>
              <a:t>valueOf</a:t>
            </a:r>
            <a:r>
              <a:rPr lang="en-US" sz="1200" b="1" dirty="0">
                <a:latin typeface="LucidaSans-Typewriter"/>
              </a:rPr>
              <a:t>(String)</a:t>
            </a:r>
            <a:r>
              <a:rPr lang="en-US" sz="1200" dirty="0">
                <a:latin typeface="LucidaSans-Typewriter"/>
              </a:rPr>
              <a:t> </a:t>
            </a:r>
            <a:r>
              <a:rPr lang="en-US" dirty="0">
                <a:latin typeface="Times-Roman"/>
              </a:rPr>
              <a:t>method </a:t>
            </a:r>
            <a:r>
              <a:rPr lang="en-US" dirty="0" smtClean="0">
                <a:latin typeface="Times-Roman"/>
              </a:rPr>
              <a:t>that translates </a:t>
            </a:r>
            <a:r>
              <a:rPr lang="en-US" dirty="0">
                <a:latin typeface="Times-Roman"/>
              </a:rPr>
              <a:t>a constant’s name into the constant itself</a:t>
            </a:r>
            <a:r>
              <a:rPr lang="en-US" dirty="0" smtClean="0">
                <a:latin typeface="Times-Roman"/>
              </a:rPr>
              <a:t>.  Also </a:t>
            </a:r>
            <a:r>
              <a:rPr lang="en-US" b="1" dirty="0" smtClean="0">
                <a:latin typeface="Times-Roman"/>
              </a:rPr>
              <a:t>values() </a:t>
            </a:r>
            <a:r>
              <a:rPr lang="en-US" dirty="0" smtClean="0">
                <a:latin typeface="Times-Roman"/>
              </a:rPr>
              <a:t>method is generated </a:t>
            </a:r>
            <a:r>
              <a:rPr lang="en-US" dirty="0" err="1" smtClean="0">
                <a:latin typeface="Times-Roman"/>
              </a:rPr>
              <a:t>uring</a:t>
            </a:r>
            <a:r>
              <a:rPr lang="en-US" dirty="0" smtClean="0">
                <a:latin typeface="Times-Roman"/>
              </a:rPr>
              <a:t> compile time. </a:t>
            </a:r>
            <a:endParaRPr lang="en-US" dirty="0"/>
          </a:p>
        </p:txBody>
      </p:sp>
      <p:sp>
        <p:nvSpPr>
          <p:cNvPr id="6" name="Rectangle 5"/>
          <p:cNvSpPr/>
          <p:nvPr/>
        </p:nvSpPr>
        <p:spPr>
          <a:xfrm>
            <a:off x="259643" y="2645349"/>
            <a:ext cx="11796889" cy="1200329"/>
          </a:xfrm>
          <a:prstGeom prst="rect">
            <a:avLst/>
          </a:prstGeom>
        </p:spPr>
        <p:txBody>
          <a:bodyPr wrap="square">
            <a:spAutoFit/>
          </a:bodyPr>
          <a:lstStyle/>
          <a:p>
            <a:r>
              <a:rPr lang="en-US" sz="1200" dirty="0">
                <a:latin typeface="LucidaSans-Typewriter"/>
              </a:rPr>
              <a:t>values</a:t>
            </a:r>
            <a:r>
              <a:rPr lang="en-US" sz="1200" dirty="0" smtClean="0">
                <a:latin typeface="LucidaSans-Typewriter"/>
              </a:rPr>
              <a:t>() </a:t>
            </a:r>
            <a:r>
              <a:rPr lang="en-US" dirty="0" smtClean="0">
                <a:latin typeface="Times-Roman"/>
              </a:rPr>
              <a:t>method</a:t>
            </a:r>
            <a:r>
              <a:rPr lang="en-US" dirty="0">
                <a:latin typeface="Times-Roman"/>
              </a:rPr>
              <a:t>; prior to Java 8, we would have created an empty hash map and </a:t>
            </a:r>
            <a:r>
              <a:rPr lang="en-US" dirty="0" smtClean="0">
                <a:latin typeface="Times-Roman"/>
              </a:rPr>
              <a:t>iterated over </a:t>
            </a:r>
            <a:r>
              <a:rPr lang="en-US" dirty="0">
                <a:latin typeface="Times-Roman"/>
              </a:rPr>
              <a:t>the values array inserting the string-to-</a:t>
            </a:r>
            <a:r>
              <a:rPr lang="en-US" dirty="0" err="1">
                <a:latin typeface="Times-Roman"/>
              </a:rPr>
              <a:t>enum</a:t>
            </a:r>
            <a:r>
              <a:rPr lang="en-US" dirty="0">
                <a:latin typeface="Times-Roman"/>
              </a:rPr>
              <a:t> mappings into the map, and </a:t>
            </a:r>
            <a:r>
              <a:rPr lang="en-US" dirty="0" smtClean="0">
                <a:latin typeface="Times-Roman"/>
              </a:rPr>
              <a:t>you can </a:t>
            </a:r>
            <a:r>
              <a:rPr lang="en-US" dirty="0">
                <a:latin typeface="Times-Roman"/>
              </a:rPr>
              <a:t>still do it that way if you prefer. But note that attempting to have each </a:t>
            </a:r>
            <a:r>
              <a:rPr lang="en-US" dirty="0" smtClean="0">
                <a:latin typeface="Times-Roman"/>
              </a:rPr>
              <a:t>constant put </a:t>
            </a:r>
            <a:r>
              <a:rPr lang="en-US" dirty="0">
                <a:latin typeface="Times-Roman"/>
              </a:rPr>
              <a:t>itself into a map from its own constructor does </a:t>
            </a:r>
            <a:r>
              <a:rPr lang="en-US" i="1" dirty="0">
                <a:latin typeface="Times-Italic"/>
              </a:rPr>
              <a:t>not </a:t>
            </a:r>
            <a:r>
              <a:rPr lang="en-US" dirty="0">
                <a:latin typeface="Times-Roman"/>
              </a:rPr>
              <a:t>work</a:t>
            </a:r>
            <a:r>
              <a:rPr lang="en-US" dirty="0" smtClean="0">
                <a:latin typeface="Times-Roman"/>
              </a:rPr>
              <a:t>.</a:t>
            </a:r>
          </a:p>
          <a:p>
            <a:endParaRPr lang="en-US" dirty="0"/>
          </a:p>
        </p:txBody>
      </p:sp>
      <p:sp>
        <p:nvSpPr>
          <p:cNvPr id="7" name="Rectangle 6"/>
          <p:cNvSpPr/>
          <p:nvPr/>
        </p:nvSpPr>
        <p:spPr>
          <a:xfrm>
            <a:off x="259643" y="3590415"/>
            <a:ext cx="11695290" cy="923330"/>
          </a:xfrm>
          <a:prstGeom prst="rect">
            <a:avLst/>
          </a:prstGeom>
        </p:spPr>
        <p:txBody>
          <a:bodyPr wrap="square">
            <a:spAutoFit/>
          </a:bodyPr>
          <a:lstStyle/>
          <a:p>
            <a:r>
              <a:rPr lang="en-US" dirty="0" err="1">
                <a:latin typeface="Times-Roman"/>
              </a:rPr>
              <a:t>Enums</a:t>
            </a:r>
            <a:r>
              <a:rPr lang="en-US" dirty="0">
                <a:latin typeface="Times-Roman"/>
              </a:rPr>
              <a:t> are, generally speaking, comparable in performance to </a:t>
            </a:r>
            <a:r>
              <a:rPr lang="en-US" sz="1200" dirty="0" err="1">
                <a:latin typeface="LucidaSans-Typewriter"/>
              </a:rPr>
              <a:t>int</a:t>
            </a:r>
            <a:r>
              <a:rPr lang="en-US" sz="1200" dirty="0">
                <a:latin typeface="LucidaSans-Typewriter"/>
              </a:rPr>
              <a:t> </a:t>
            </a:r>
            <a:r>
              <a:rPr lang="en-US" dirty="0">
                <a:latin typeface="Times-Roman"/>
              </a:rPr>
              <a:t>constants</a:t>
            </a:r>
            <a:r>
              <a:rPr lang="en-US" dirty="0" smtClean="0">
                <a:latin typeface="Times-Roman"/>
              </a:rPr>
              <a:t>. </a:t>
            </a:r>
            <a:r>
              <a:rPr lang="en-US" dirty="0" smtClean="0">
                <a:solidFill>
                  <a:srgbClr val="FF0000"/>
                </a:solidFill>
                <a:latin typeface="Times-Roman"/>
              </a:rPr>
              <a:t>A </a:t>
            </a:r>
            <a:r>
              <a:rPr lang="en-US" dirty="0">
                <a:solidFill>
                  <a:srgbClr val="FF0000"/>
                </a:solidFill>
                <a:latin typeface="Times-Roman"/>
              </a:rPr>
              <a:t>minor performance disadvantage</a:t>
            </a:r>
            <a:r>
              <a:rPr lang="en-US" dirty="0">
                <a:latin typeface="Times-Roman"/>
              </a:rPr>
              <a:t> of </a:t>
            </a:r>
            <a:r>
              <a:rPr lang="en-US" dirty="0" err="1">
                <a:latin typeface="Times-Roman"/>
              </a:rPr>
              <a:t>enums</a:t>
            </a:r>
            <a:r>
              <a:rPr lang="en-US" dirty="0">
                <a:latin typeface="Times-Roman"/>
              </a:rPr>
              <a:t> is that there is a space and time </a:t>
            </a:r>
            <a:r>
              <a:rPr lang="en-US" dirty="0" smtClean="0">
                <a:latin typeface="Times-Roman"/>
              </a:rPr>
              <a:t>cost to </a:t>
            </a:r>
            <a:r>
              <a:rPr lang="en-US" dirty="0">
                <a:latin typeface="Times-Roman"/>
              </a:rPr>
              <a:t>load and initialize </a:t>
            </a:r>
            <a:r>
              <a:rPr lang="en-US" dirty="0" err="1">
                <a:latin typeface="Times-Roman"/>
              </a:rPr>
              <a:t>enum</a:t>
            </a:r>
            <a:r>
              <a:rPr lang="en-US" dirty="0">
                <a:latin typeface="Times-Roman"/>
              </a:rPr>
              <a:t> types, but it is unlikely to be noticeable in practice.</a:t>
            </a:r>
            <a:endParaRPr lang="en-US" dirty="0"/>
          </a:p>
        </p:txBody>
      </p:sp>
      <p:sp>
        <p:nvSpPr>
          <p:cNvPr id="8" name="Rectangle 7"/>
          <p:cNvSpPr/>
          <p:nvPr/>
        </p:nvSpPr>
        <p:spPr>
          <a:xfrm>
            <a:off x="485423" y="5082149"/>
            <a:ext cx="9279466" cy="1200329"/>
          </a:xfrm>
          <a:prstGeom prst="rect">
            <a:avLst/>
          </a:prstGeom>
        </p:spPr>
        <p:txBody>
          <a:bodyPr wrap="square">
            <a:spAutoFit/>
          </a:bodyPr>
          <a:lstStyle/>
          <a:p>
            <a:r>
              <a:rPr lang="en-US" b="1" dirty="0">
                <a:latin typeface="LucidaSans-TypewriterBold"/>
              </a:rPr>
              <a:t>// Processing repeatable annotations</a:t>
            </a:r>
          </a:p>
          <a:p>
            <a:r>
              <a:rPr lang="en-US" b="1" dirty="0">
                <a:latin typeface="LucidaSans-TypewriterBold"/>
              </a:rPr>
              <a:t>if (</a:t>
            </a:r>
            <a:r>
              <a:rPr lang="en-US" b="1" dirty="0" err="1">
                <a:latin typeface="LucidaSans-TypewriterBold"/>
              </a:rPr>
              <a:t>m.isAnnotationPresent</a:t>
            </a:r>
            <a:r>
              <a:rPr lang="en-US" b="1" dirty="0">
                <a:latin typeface="LucidaSans-TypewriterBold"/>
              </a:rPr>
              <a:t>(</a:t>
            </a:r>
            <a:r>
              <a:rPr lang="en-US" b="1" dirty="0" err="1">
                <a:latin typeface="LucidaSans-TypewriterBold"/>
              </a:rPr>
              <a:t>ExceptionTest.class</a:t>
            </a:r>
            <a:r>
              <a:rPr lang="en-US" b="1" dirty="0">
                <a:latin typeface="LucidaSans-TypewriterBold"/>
              </a:rPr>
              <a:t>)</a:t>
            </a:r>
          </a:p>
          <a:p>
            <a:r>
              <a:rPr lang="en-US" b="1" dirty="0">
                <a:latin typeface="LucidaSans-TypewriterBold"/>
              </a:rPr>
              <a:t>|| </a:t>
            </a:r>
            <a:r>
              <a:rPr lang="en-US" b="1" dirty="0" err="1">
                <a:latin typeface="LucidaSans-TypewriterBold"/>
              </a:rPr>
              <a:t>m.isAnnotationPresent</a:t>
            </a:r>
            <a:r>
              <a:rPr lang="en-US" b="1" dirty="0">
                <a:latin typeface="LucidaSans-TypewriterBold"/>
              </a:rPr>
              <a:t>(</a:t>
            </a:r>
            <a:r>
              <a:rPr lang="en-US" b="1" dirty="0" err="1">
                <a:latin typeface="LucidaSans-TypewriterBold"/>
              </a:rPr>
              <a:t>ExceptionTestContainer.class</a:t>
            </a:r>
            <a:r>
              <a:rPr lang="en-US" b="1" dirty="0">
                <a:latin typeface="LucidaSans-TypewriterBold"/>
              </a:rPr>
              <a:t>)) {</a:t>
            </a:r>
          </a:p>
          <a:p>
            <a:r>
              <a:rPr lang="en-US" dirty="0">
                <a:latin typeface="LucidaSans-Typewriter"/>
              </a:rPr>
              <a:t>tests++;</a:t>
            </a:r>
            <a:endParaRPr lang="en-US" dirty="0"/>
          </a:p>
        </p:txBody>
      </p:sp>
    </p:spTree>
    <p:extLst>
      <p:ext uri="{BB962C8B-B14F-4D97-AF65-F5344CB8AC3E}">
        <p14:creationId xmlns:p14="http://schemas.microsoft.com/office/powerpoint/2010/main" val="154177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824" y="554922"/>
            <a:ext cx="3797835" cy="369332"/>
          </a:xfrm>
          <a:prstGeom prst="rect">
            <a:avLst/>
          </a:prstGeom>
        </p:spPr>
        <p:txBody>
          <a:bodyPr wrap="none">
            <a:spAutoFit/>
          </a:bodyPr>
          <a:lstStyle/>
          <a:p>
            <a:r>
              <a:rPr lang="en-US" sz="1600" dirty="0" err="1">
                <a:solidFill>
                  <a:srgbClr val="FF0000"/>
                </a:solidFill>
                <a:latin typeface="Courier"/>
              </a:rPr>
              <a:t>invokedynamic</a:t>
            </a:r>
            <a:r>
              <a:rPr lang="en-US" sz="1600" dirty="0">
                <a:solidFill>
                  <a:srgbClr val="FF0000"/>
                </a:solidFill>
                <a:latin typeface="Courier"/>
              </a:rPr>
              <a:t> </a:t>
            </a:r>
            <a:r>
              <a:rPr lang="en-US" dirty="0">
                <a:solidFill>
                  <a:srgbClr val="FF0000"/>
                </a:solidFill>
                <a:latin typeface="NewBaskerville-Roman"/>
              </a:rPr>
              <a:t>bytecode in JDK7)</a:t>
            </a:r>
            <a:endParaRPr lang="en-US" dirty="0">
              <a:solidFill>
                <a:srgbClr val="FF0000"/>
              </a:solidFill>
            </a:endParaRPr>
          </a:p>
        </p:txBody>
      </p:sp>
      <p:sp>
        <p:nvSpPr>
          <p:cNvPr id="5" name="Rectangle 4"/>
          <p:cNvSpPr/>
          <p:nvPr/>
        </p:nvSpPr>
        <p:spPr>
          <a:xfrm>
            <a:off x="412377" y="1223246"/>
            <a:ext cx="10802470" cy="369332"/>
          </a:xfrm>
          <a:prstGeom prst="rect">
            <a:avLst/>
          </a:prstGeom>
        </p:spPr>
        <p:txBody>
          <a:bodyPr wrap="square">
            <a:spAutoFit/>
          </a:bodyPr>
          <a:lstStyle/>
          <a:p>
            <a:r>
              <a:rPr lang="en-US" b="1" dirty="0">
                <a:solidFill>
                  <a:srgbClr val="262626"/>
                </a:solidFill>
                <a:latin typeface="NewBaskerville-Roman"/>
              </a:rPr>
              <a:t>three such </a:t>
            </a:r>
            <a:r>
              <a:rPr lang="en-US" dirty="0">
                <a:solidFill>
                  <a:srgbClr val="262626"/>
                </a:solidFill>
                <a:latin typeface="NewBaskerville-Roman"/>
              </a:rPr>
              <a:t>programming concepts that have driven the development of the Java 8 features</a:t>
            </a:r>
            <a:endParaRPr lang="en-US" dirty="0"/>
          </a:p>
        </p:txBody>
      </p:sp>
      <p:sp>
        <p:nvSpPr>
          <p:cNvPr id="6" name="Rectangle 5"/>
          <p:cNvSpPr/>
          <p:nvPr/>
        </p:nvSpPr>
        <p:spPr>
          <a:xfrm>
            <a:off x="373636" y="1772561"/>
            <a:ext cx="5917004" cy="369332"/>
          </a:xfrm>
          <a:prstGeom prst="rect">
            <a:avLst/>
          </a:prstGeom>
        </p:spPr>
        <p:txBody>
          <a:bodyPr wrap="none">
            <a:spAutoFit/>
          </a:bodyPr>
          <a:lstStyle/>
          <a:p>
            <a:r>
              <a:rPr lang="en-US" dirty="0">
                <a:solidFill>
                  <a:srgbClr val="262626"/>
                </a:solidFill>
                <a:latin typeface="NewBaskerville-Roman"/>
              </a:rPr>
              <a:t>The </a:t>
            </a:r>
            <a:r>
              <a:rPr lang="en-US" dirty="0">
                <a:solidFill>
                  <a:srgbClr val="FF0000"/>
                </a:solidFill>
                <a:latin typeface="NewBaskerville-Roman"/>
              </a:rPr>
              <a:t>first programming</a:t>
            </a:r>
            <a:r>
              <a:rPr lang="en-US" dirty="0">
                <a:solidFill>
                  <a:srgbClr val="262626"/>
                </a:solidFill>
                <a:latin typeface="NewBaskerville-Roman"/>
              </a:rPr>
              <a:t> concept is </a:t>
            </a:r>
            <a:r>
              <a:rPr lang="en-US" b="1" i="1" dirty="0">
                <a:solidFill>
                  <a:srgbClr val="002060"/>
                </a:solidFill>
                <a:latin typeface="NewBaskerville-Italic"/>
              </a:rPr>
              <a:t>stream processing</a:t>
            </a:r>
            <a:r>
              <a:rPr lang="en-US" dirty="0" smtClean="0">
                <a:solidFill>
                  <a:srgbClr val="262626"/>
                </a:solidFill>
                <a:latin typeface="NewBaskerville-Roman"/>
              </a:rPr>
              <a:t>.   </a:t>
            </a:r>
            <a:endParaRPr lang="en-US" dirty="0"/>
          </a:p>
        </p:txBody>
      </p:sp>
      <p:sp>
        <p:nvSpPr>
          <p:cNvPr id="2" name="Rectangle 1"/>
          <p:cNvSpPr/>
          <p:nvPr/>
        </p:nvSpPr>
        <p:spPr>
          <a:xfrm>
            <a:off x="255680" y="2321876"/>
            <a:ext cx="12326136" cy="369332"/>
          </a:xfrm>
          <a:prstGeom prst="rect">
            <a:avLst/>
          </a:prstGeom>
        </p:spPr>
        <p:txBody>
          <a:bodyPr wrap="square">
            <a:spAutoFit/>
          </a:bodyPr>
          <a:lstStyle/>
          <a:p>
            <a:r>
              <a:rPr lang="en-US" dirty="0">
                <a:solidFill>
                  <a:srgbClr val="262626"/>
                </a:solidFill>
                <a:latin typeface="NewBaskerville-Roman"/>
              </a:rPr>
              <a:t>The </a:t>
            </a:r>
            <a:r>
              <a:rPr lang="en-US" b="1" dirty="0">
                <a:solidFill>
                  <a:srgbClr val="262626"/>
                </a:solidFill>
                <a:latin typeface="NewBaskerville-Roman"/>
              </a:rPr>
              <a:t>second programming concept </a:t>
            </a:r>
            <a:r>
              <a:rPr lang="en-US" dirty="0">
                <a:solidFill>
                  <a:srgbClr val="262626"/>
                </a:solidFill>
                <a:latin typeface="NewBaskerville-Roman"/>
              </a:rPr>
              <a:t>added to Java 8 is the ability to pass a piece of </a:t>
            </a:r>
            <a:r>
              <a:rPr lang="en-US" dirty="0" smtClean="0">
                <a:solidFill>
                  <a:srgbClr val="262626"/>
                </a:solidFill>
                <a:latin typeface="NewBaskerville-Roman"/>
              </a:rPr>
              <a:t>code to </a:t>
            </a:r>
            <a:r>
              <a:rPr lang="en-US" dirty="0">
                <a:solidFill>
                  <a:srgbClr val="262626"/>
                </a:solidFill>
                <a:latin typeface="NewBaskerville-Roman"/>
              </a:rPr>
              <a:t>an API.</a:t>
            </a:r>
            <a:endParaRPr lang="en-US" dirty="0"/>
          </a:p>
        </p:txBody>
      </p:sp>
      <p:sp>
        <p:nvSpPr>
          <p:cNvPr id="3" name="Rectangle 2"/>
          <p:cNvSpPr/>
          <p:nvPr/>
        </p:nvSpPr>
        <p:spPr>
          <a:xfrm>
            <a:off x="194639" y="2691208"/>
            <a:ext cx="9339325" cy="369332"/>
          </a:xfrm>
          <a:prstGeom prst="rect">
            <a:avLst/>
          </a:prstGeom>
        </p:spPr>
        <p:txBody>
          <a:bodyPr wrap="square">
            <a:spAutoFit/>
          </a:bodyPr>
          <a:lstStyle/>
          <a:p>
            <a:r>
              <a:rPr lang="en-US" b="1" i="1" dirty="0">
                <a:solidFill>
                  <a:srgbClr val="FF0000"/>
                </a:solidFill>
                <a:latin typeface="FranklinGothic-DemiItal"/>
              </a:rPr>
              <a:t>Passing code to methods with behavior parameterization</a:t>
            </a:r>
            <a:endParaRPr lang="en-US" dirty="0">
              <a:solidFill>
                <a:srgbClr val="FF0000"/>
              </a:solidFill>
            </a:endParaRPr>
          </a:p>
        </p:txBody>
      </p:sp>
      <p:sp>
        <p:nvSpPr>
          <p:cNvPr id="10" name="Rectangle 9"/>
          <p:cNvSpPr/>
          <p:nvPr/>
        </p:nvSpPr>
        <p:spPr>
          <a:xfrm>
            <a:off x="194638" y="3420506"/>
            <a:ext cx="12387177" cy="646331"/>
          </a:xfrm>
          <a:prstGeom prst="rect">
            <a:avLst/>
          </a:prstGeom>
        </p:spPr>
        <p:txBody>
          <a:bodyPr wrap="square">
            <a:spAutoFit/>
          </a:bodyPr>
          <a:lstStyle/>
          <a:p>
            <a:r>
              <a:rPr lang="en-US" dirty="0">
                <a:solidFill>
                  <a:srgbClr val="262626"/>
                </a:solidFill>
                <a:latin typeface="NewBaskerville-Roman"/>
              </a:rPr>
              <a:t>The </a:t>
            </a:r>
            <a:r>
              <a:rPr lang="en-US" b="1" dirty="0">
                <a:solidFill>
                  <a:srgbClr val="262626"/>
                </a:solidFill>
                <a:latin typeface="NewBaskerville-Roman"/>
              </a:rPr>
              <a:t>third programming concept </a:t>
            </a:r>
            <a:r>
              <a:rPr lang="en-US" dirty="0">
                <a:solidFill>
                  <a:srgbClr val="262626"/>
                </a:solidFill>
                <a:latin typeface="NewBaskerville-Roman"/>
              </a:rPr>
              <a:t>is rather more implicit and arises from the </a:t>
            </a:r>
            <a:r>
              <a:rPr lang="en-US" dirty="0" smtClean="0">
                <a:solidFill>
                  <a:srgbClr val="262626"/>
                </a:solidFill>
                <a:latin typeface="NewBaskerville-Roman"/>
              </a:rPr>
              <a:t>phrase</a:t>
            </a:r>
          </a:p>
          <a:p>
            <a:r>
              <a:rPr lang="en-US" dirty="0" smtClean="0">
                <a:solidFill>
                  <a:srgbClr val="262626"/>
                </a:solidFill>
                <a:latin typeface="NewBaskerville-Roman"/>
              </a:rPr>
              <a:t> “</a:t>
            </a:r>
            <a:r>
              <a:rPr lang="en-US" dirty="0">
                <a:solidFill>
                  <a:srgbClr val="FF0000"/>
                </a:solidFill>
                <a:latin typeface="NewBaskerville-Roman"/>
              </a:rPr>
              <a:t>parallelism almost for free</a:t>
            </a:r>
            <a:r>
              <a:rPr lang="en-US" dirty="0">
                <a:solidFill>
                  <a:srgbClr val="262626"/>
                </a:solidFill>
                <a:latin typeface="NewBaskerville-Roman"/>
              </a:rPr>
              <a:t>” in our previous discussion on stream processing.</a:t>
            </a:r>
            <a:endParaRPr lang="en-US" dirty="0"/>
          </a:p>
        </p:txBody>
      </p:sp>
      <p:sp>
        <p:nvSpPr>
          <p:cNvPr id="12" name="Rectangle 11"/>
          <p:cNvSpPr/>
          <p:nvPr/>
        </p:nvSpPr>
        <p:spPr>
          <a:xfrm>
            <a:off x="5060138" y="370256"/>
            <a:ext cx="4922501" cy="369332"/>
          </a:xfrm>
          <a:prstGeom prst="rect">
            <a:avLst/>
          </a:prstGeom>
        </p:spPr>
        <p:txBody>
          <a:bodyPr wrap="none">
            <a:spAutoFit/>
          </a:bodyPr>
          <a:lstStyle/>
          <a:p>
            <a:r>
              <a:rPr lang="en-US" b="1" dirty="0">
                <a:solidFill>
                  <a:srgbClr val="000000"/>
                </a:solidFill>
              </a:rPr>
              <a:t>Why are anonymous inner classes unsatisfactory?</a:t>
            </a:r>
            <a:endParaRPr lang="en-US" b="1" dirty="0">
              <a:solidFill>
                <a:srgbClr val="000000"/>
              </a:solidFill>
              <a:effectLst/>
            </a:endParaRPr>
          </a:p>
        </p:txBody>
      </p:sp>
    </p:spTree>
    <p:extLst>
      <p:ext uri="{BB962C8B-B14F-4D97-AF65-F5344CB8AC3E}">
        <p14:creationId xmlns:p14="http://schemas.microsoft.com/office/powerpoint/2010/main" val="3709936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541867" y="276999"/>
            <a:ext cx="10566400" cy="2308324"/>
          </a:xfrm>
          <a:prstGeom prst="rect">
            <a:avLst/>
          </a:prstGeom>
        </p:spPr>
        <p:txBody>
          <a:bodyPr wrap="square">
            <a:spAutoFit/>
          </a:bodyPr>
          <a:lstStyle/>
          <a:p>
            <a:r>
              <a:rPr lang="en-US" dirty="0">
                <a:solidFill>
                  <a:srgbClr val="3F7F5F"/>
                </a:solidFill>
                <a:latin typeface="Consolas" panose="020B0609020204030204" pitchFamily="49" charset="0"/>
              </a:rPr>
              <a:t>// Performance can be greatly improved! (Page 22)</a:t>
            </a:r>
          </a:p>
          <a:p>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isRomanNumeralSlow</a:t>
            </a:r>
            <a:r>
              <a:rPr lang="en-US" b="1" dirty="0">
                <a:solidFill>
                  <a:srgbClr val="000000"/>
                </a:solidFill>
                <a:latin typeface="Consolas" panose="020B0609020204030204" pitchFamily="49" charset="0"/>
              </a:rPr>
              <a:t>(String </a:t>
            </a:r>
            <a:r>
              <a:rPr lang="en-US" b="1" dirty="0">
                <a:solidFill>
                  <a:srgbClr val="6A3E3E"/>
                </a:solidFill>
                <a:latin typeface="Consolas" panose="020B0609020204030204" pitchFamily="49" charset="0"/>
              </a:rPr>
              <a:t>s</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a:t>
            </a:r>
            <a:r>
              <a:rPr lang="en-US" b="1" dirty="0" err="1">
                <a:solidFill>
                  <a:srgbClr val="000000"/>
                </a:solidFill>
                <a:latin typeface="Consolas" panose="020B0609020204030204" pitchFamily="49" charset="0"/>
              </a:rPr>
              <a:t>.matches</a:t>
            </a:r>
            <a:r>
              <a:rPr lang="en-US" b="1" dirty="0" smtClean="0">
                <a:solidFill>
                  <a:srgbClr val="000000"/>
                </a:solidFill>
                <a:latin typeface="Consolas" panose="020B0609020204030204" pitchFamily="49" charset="0"/>
              </a:rPr>
              <a:t>(</a:t>
            </a:r>
            <a:r>
              <a:rPr lang="en-US" b="1" dirty="0" smtClean="0">
                <a:solidFill>
                  <a:srgbClr val="2A00FF"/>
                </a:solidFill>
                <a:latin typeface="Consolas" panose="020B0609020204030204" pitchFamily="49" charset="0"/>
              </a:rPr>
              <a:t>^(?=.)</a:t>
            </a:r>
            <a:r>
              <a:rPr lang="en-US" b="1" dirty="0">
                <a:solidFill>
                  <a:srgbClr val="2A00FF"/>
                </a:solidFill>
                <a:latin typeface="Consolas" panose="020B0609020204030204" pitchFamily="49" charset="0"/>
              </a:rPr>
              <a:t>M*(C[MD]|D?C{0,3</a:t>
            </a:r>
            <a:r>
              <a:rPr lang="en-US" b="1" dirty="0" smtClean="0">
                <a:solidFill>
                  <a:srgbClr val="2A00FF"/>
                </a:solidFill>
                <a:latin typeface="Consolas" panose="020B0609020204030204" pitchFamily="49" charset="0"/>
              </a:rPr>
              <a:t>})</a:t>
            </a:r>
            <a:r>
              <a:rPr lang="en-US" b="1" dirty="0" smtClean="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smtClean="0">
                <a:solidFill>
                  <a:srgbClr val="2A00FF"/>
                </a:solidFill>
                <a:latin typeface="Consolas" panose="020B0609020204030204" pitchFamily="49" charset="0"/>
              </a:rPr>
              <a:t>(</a:t>
            </a:r>
            <a:r>
              <a:rPr lang="en-US" b="1" dirty="0">
                <a:solidFill>
                  <a:srgbClr val="2A00FF"/>
                </a:solidFill>
                <a:latin typeface="Consolas" panose="020B0609020204030204" pitchFamily="49" charset="0"/>
              </a:rPr>
              <a:t>X[CL]|L?X{0,3})(I[XV]|V?I{0,3</a:t>
            </a:r>
            <a:r>
              <a:rPr lang="en-US" b="1" dirty="0" smtClean="0">
                <a:solidFill>
                  <a:srgbClr val="2A00FF"/>
                </a:solidFill>
                <a:latin typeface="Consolas" panose="020B0609020204030204" pitchFamily="49" charset="0"/>
              </a:rPr>
              <a:t>})$</a:t>
            </a:r>
            <a:r>
              <a:rPr lang="en-US" b="1" dirty="0" smtClean="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3F7F5F"/>
                </a:solidFill>
                <a:latin typeface="Consolas" panose="020B0609020204030204" pitchFamily="49" charset="0"/>
              </a:rPr>
              <a:t>// Reusing expensive object for improved performance (Page 23)</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final</a:t>
            </a:r>
            <a:r>
              <a:rPr lang="en-US" b="1" dirty="0">
                <a:solidFill>
                  <a:srgbClr val="000000"/>
                </a:solidFill>
                <a:latin typeface="Consolas" panose="020B0609020204030204" pitchFamily="49" charset="0"/>
              </a:rPr>
              <a:t> Pattern </a:t>
            </a:r>
            <a:r>
              <a:rPr lang="en-US" b="1" i="1" dirty="0">
                <a:solidFill>
                  <a:srgbClr val="0000C0"/>
                </a:solidFill>
                <a:latin typeface="Consolas" panose="020B0609020204030204" pitchFamily="49" charset="0"/>
              </a:rPr>
              <a:t>ROMAN</a:t>
            </a:r>
            <a:r>
              <a:rPr lang="en-US" b="1" i="1" dirty="0">
                <a:solidFill>
                  <a:srgbClr val="000000"/>
                </a:solidFill>
                <a:latin typeface="Consolas" panose="020B0609020204030204" pitchFamily="49" charset="0"/>
              </a:rPr>
              <a:t> = Pattern</a:t>
            </a:r>
          </a:p>
          <a:p>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compile</a:t>
            </a:r>
            <a:r>
              <a:rPr lang="en-US" i="1"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a:t>
            </a:r>
            <a:r>
              <a:rPr lang="en-US" i="1" dirty="0">
                <a:solidFill>
                  <a:srgbClr val="2A00FF"/>
                </a:solidFill>
                <a:latin typeface="Consolas" panose="020B0609020204030204" pitchFamily="49" charset="0"/>
              </a:rPr>
              <a:t>M*(C[MD]|D?C{0,3</a:t>
            </a:r>
            <a:r>
              <a:rPr lang="en-US" i="1" dirty="0" smtClean="0">
                <a:solidFill>
                  <a:srgbClr val="2A00FF"/>
                </a:solidFill>
                <a:latin typeface="Consolas" panose="020B0609020204030204" pitchFamily="49" charset="0"/>
              </a:rPr>
              <a:t>})</a:t>
            </a:r>
            <a:r>
              <a:rPr lang="en-US" i="1" dirty="0" smtClean="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 </a:t>
            </a:r>
            <a:r>
              <a:rPr lang="en-US" i="1" dirty="0" smtClean="0">
                <a:solidFill>
                  <a:srgbClr val="2A00FF"/>
                </a:solidFill>
                <a:latin typeface="Consolas" panose="020B0609020204030204" pitchFamily="49" charset="0"/>
              </a:rPr>
              <a:t>(</a:t>
            </a:r>
            <a:r>
              <a:rPr lang="en-US" i="1" dirty="0">
                <a:solidFill>
                  <a:srgbClr val="2A00FF"/>
                </a:solidFill>
                <a:latin typeface="Consolas" panose="020B0609020204030204" pitchFamily="49" charset="0"/>
              </a:rPr>
              <a:t>X[CL]|L?X{0,3})(I[XV]|V?I{0,3</a:t>
            </a:r>
            <a:r>
              <a:rPr lang="en-US" i="1" dirty="0" smtClean="0">
                <a:solidFill>
                  <a:srgbClr val="2A00FF"/>
                </a:solidFill>
                <a:latin typeface="Consolas" panose="020B0609020204030204" pitchFamily="49" charset="0"/>
              </a:rPr>
              <a:t>})$</a:t>
            </a:r>
            <a:r>
              <a:rPr lang="en-US" i="1" dirty="0" smtClean="0">
                <a:solidFill>
                  <a:srgbClr val="000000"/>
                </a:solidFill>
                <a:latin typeface="Consolas" panose="020B0609020204030204" pitchFamily="49" charset="0"/>
              </a:rPr>
              <a:t>);</a:t>
            </a:r>
            <a:endParaRPr lang="en-US" i="1" dirty="0">
              <a:solidFill>
                <a:srgbClr val="000000"/>
              </a:solidFill>
              <a:latin typeface="Consolas" panose="020B0609020204030204" pitchFamily="49" charset="0"/>
            </a:endParaRPr>
          </a:p>
        </p:txBody>
      </p:sp>
      <p:sp>
        <p:nvSpPr>
          <p:cNvPr id="18" name="Rectangle 17"/>
          <p:cNvSpPr/>
          <p:nvPr/>
        </p:nvSpPr>
        <p:spPr>
          <a:xfrm>
            <a:off x="6096000" y="4821535"/>
            <a:ext cx="6096000" cy="1754326"/>
          </a:xfrm>
          <a:prstGeom prst="rect">
            <a:avLst/>
          </a:prstGeom>
        </p:spPr>
        <p:txBody>
          <a:bodyPr>
            <a:spAutoFit/>
          </a:bodyPr>
          <a:lstStyle/>
          <a:p>
            <a:r>
              <a:rPr lang="en-US" dirty="0">
                <a:latin typeface="Times-Roman"/>
              </a:rPr>
              <a:t>But the </a:t>
            </a:r>
            <a:r>
              <a:rPr lang="en-US" sz="1200" dirty="0" err="1">
                <a:latin typeface="LucidaSans-Typewriter"/>
              </a:rPr>
              <a:t>instanceof</a:t>
            </a:r>
            <a:r>
              <a:rPr lang="en-US" sz="1200" dirty="0">
                <a:latin typeface="LucidaSans-Typewriter"/>
              </a:rPr>
              <a:t> </a:t>
            </a:r>
            <a:r>
              <a:rPr lang="en-US" dirty="0">
                <a:latin typeface="Times-Roman"/>
              </a:rPr>
              <a:t>operator is specified to</a:t>
            </a:r>
          </a:p>
          <a:p>
            <a:r>
              <a:rPr lang="en-US" dirty="0">
                <a:latin typeface="Times-Roman"/>
              </a:rPr>
              <a:t>return </a:t>
            </a:r>
            <a:r>
              <a:rPr lang="en-US" sz="1200" dirty="0">
                <a:latin typeface="LucidaSans-Typewriter"/>
              </a:rPr>
              <a:t>false </a:t>
            </a:r>
            <a:r>
              <a:rPr lang="en-US" dirty="0">
                <a:latin typeface="Times-Roman"/>
              </a:rPr>
              <a:t>if its first operand is </a:t>
            </a:r>
            <a:r>
              <a:rPr lang="en-US" sz="1200" dirty="0">
                <a:latin typeface="LucidaSans-Typewriter"/>
              </a:rPr>
              <a:t>null</a:t>
            </a:r>
            <a:r>
              <a:rPr lang="en-US" dirty="0">
                <a:latin typeface="Times-Roman"/>
              </a:rPr>
              <a:t>, regardless of what type appears in the</a:t>
            </a:r>
          </a:p>
          <a:p>
            <a:r>
              <a:rPr lang="en-US" dirty="0">
                <a:latin typeface="Times-Roman"/>
              </a:rPr>
              <a:t>second operand [JLS, 15.20.2</a:t>
            </a:r>
            <a:r>
              <a:rPr lang="en-US" dirty="0" smtClean="0">
                <a:latin typeface="Times-Roman"/>
              </a:rPr>
              <a:t>]. </a:t>
            </a:r>
          </a:p>
          <a:p>
            <a:r>
              <a:rPr lang="en-US" dirty="0" smtClean="0"/>
              <a:t>Therefore</a:t>
            </a:r>
            <a:r>
              <a:rPr lang="en-US" dirty="0"/>
              <a:t>, the type check will return false if</a:t>
            </a:r>
          </a:p>
          <a:p>
            <a:r>
              <a:rPr lang="en-US" dirty="0"/>
              <a:t>null is passed in, so you don’t need an explicit null check.</a:t>
            </a:r>
          </a:p>
        </p:txBody>
      </p:sp>
      <p:sp>
        <p:nvSpPr>
          <p:cNvPr id="23" name="Rectangle 22"/>
          <p:cNvSpPr/>
          <p:nvPr/>
        </p:nvSpPr>
        <p:spPr>
          <a:xfrm>
            <a:off x="620889" y="3074158"/>
            <a:ext cx="6096000" cy="1477328"/>
          </a:xfrm>
          <a:prstGeom prst="rect">
            <a:avLst/>
          </a:prstGeom>
        </p:spPr>
        <p:txBody>
          <a:bodyPr>
            <a:spAutoFit/>
          </a:bodyPr>
          <a:lstStyle/>
          <a:p>
            <a:r>
              <a:rPr lang="en-US" dirty="0">
                <a:latin typeface="LucidaSans-Typewriter"/>
              </a:rPr>
              <a:t>@Override public </a:t>
            </a:r>
            <a:r>
              <a:rPr lang="en-US" dirty="0" err="1">
                <a:latin typeface="LucidaSans-Typewriter"/>
              </a:rPr>
              <a:t>boolean</a:t>
            </a:r>
            <a:r>
              <a:rPr lang="en-US" dirty="0">
                <a:latin typeface="LucidaSans-Typewriter"/>
              </a:rPr>
              <a:t> equals(Object o) {</a:t>
            </a:r>
          </a:p>
          <a:p>
            <a:r>
              <a:rPr lang="en-US" dirty="0">
                <a:latin typeface="LucidaSans-Typewriter"/>
              </a:rPr>
              <a:t>if (o == null)</a:t>
            </a:r>
          </a:p>
          <a:p>
            <a:r>
              <a:rPr lang="en-US" dirty="0">
                <a:latin typeface="LucidaSans-Typewriter"/>
              </a:rPr>
              <a:t>return false;</a:t>
            </a:r>
          </a:p>
          <a:p>
            <a:r>
              <a:rPr lang="en-US" dirty="0">
                <a:latin typeface="LucidaSans-Typewriter"/>
              </a:rPr>
              <a:t>...</a:t>
            </a:r>
          </a:p>
          <a:p>
            <a:r>
              <a:rPr lang="en-US" dirty="0">
                <a:latin typeface="LucidaSans-Typewriter"/>
              </a:rPr>
              <a:t>}</a:t>
            </a:r>
            <a:endParaRPr lang="en-US" dirty="0"/>
          </a:p>
        </p:txBody>
      </p:sp>
      <p:sp>
        <p:nvSpPr>
          <p:cNvPr id="24" name="Rectangle 23"/>
          <p:cNvSpPr/>
          <p:nvPr/>
        </p:nvSpPr>
        <p:spPr>
          <a:xfrm>
            <a:off x="5984426" y="3344207"/>
            <a:ext cx="2706703" cy="369332"/>
          </a:xfrm>
          <a:prstGeom prst="rect">
            <a:avLst/>
          </a:prstGeom>
        </p:spPr>
        <p:txBody>
          <a:bodyPr wrap="none">
            <a:spAutoFit/>
          </a:bodyPr>
          <a:lstStyle/>
          <a:p>
            <a:r>
              <a:rPr lang="en-US" dirty="0">
                <a:latin typeface="Times-Roman"/>
              </a:rPr>
              <a:t>This test is unnecessary.</a:t>
            </a:r>
            <a:endParaRPr lang="en-US" dirty="0"/>
          </a:p>
        </p:txBody>
      </p:sp>
      <p:sp>
        <p:nvSpPr>
          <p:cNvPr id="25" name="Rectangle 24"/>
          <p:cNvSpPr/>
          <p:nvPr/>
        </p:nvSpPr>
        <p:spPr>
          <a:xfrm>
            <a:off x="349956" y="4821535"/>
            <a:ext cx="6096000" cy="1754326"/>
          </a:xfrm>
          <a:prstGeom prst="rect">
            <a:avLst/>
          </a:prstGeom>
        </p:spPr>
        <p:txBody>
          <a:bodyPr>
            <a:spAutoFit/>
          </a:bodyPr>
          <a:lstStyle/>
          <a:p>
            <a:r>
              <a:rPr lang="en-US" dirty="0">
                <a:latin typeface="LucidaSans-Typewriter"/>
              </a:rPr>
              <a:t>@Override public </a:t>
            </a:r>
            <a:r>
              <a:rPr lang="en-US" dirty="0" err="1">
                <a:latin typeface="LucidaSans-Typewriter"/>
              </a:rPr>
              <a:t>boolean</a:t>
            </a:r>
            <a:r>
              <a:rPr lang="en-US" dirty="0">
                <a:latin typeface="LucidaSans-Typewriter"/>
              </a:rPr>
              <a:t> equals(Object o) {</a:t>
            </a:r>
          </a:p>
          <a:p>
            <a:r>
              <a:rPr lang="en-US" dirty="0">
                <a:latin typeface="LucidaSans-Typewriter"/>
              </a:rPr>
              <a:t>if (!(o </a:t>
            </a:r>
            <a:r>
              <a:rPr lang="en-US" dirty="0" err="1">
                <a:latin typeface="LucidaSans-Typewriter"/>
              </a:rPr>
              <a:t>instanceof</a:t>
            </a:r>
            <a:r>
              <a:rPr lang="en-US" dirty="0">
                <a:latin typeface="LucidaSans-Typewriter"/>
              </a:rPr>
              <a:t> </a:t>
            </a:r>
            <a:r>
              <a:rPr lang="en-US" dirty="0" err="1">
                <a:latin typeface="LucidaSans-Typewriter"/>
              </a:rPr>
              <a:t>MyType</a:t>
            </a:r>
            <a:r>
              <a:rPr lang="en-US" dirty="0">
                <a:latin typeface="LucidaSans-Typewriter"/>
              </a:rPr>
              <a:t>))</a:t>
            </a:r>
          </a:p>
          <a:p>
            <a:r>
              <a:rPr lang="en-US" dirty="0">
                <a:latin typeface="LucidaSans-Typewriter"/>
              </a:rPr>
              <a:t>return false;</a:t>
            </a:r>
          </a:p>
          <a:p>
            <a:r>
              <a:rPr lang="en-US" dirty="0" err="1">
                <a:latin typeface="LucidaSans-Typewriter"/>
              </a:rPr>
              <a:t>MyType</a:t>
            </a:r>
            <a:r>
              <a:rPr lang="en-US" dirty="0">
                <a:latin typeface="LucidaSans-Typewriter"/>
              </a:rPr>
              <a:t> </a:t>
            </a:r>
            <a:r>
              <a:rPr lang="en-US" dirty="0" err="1">
                <a:latin typeface="LucidaSans-Typewriter"/>
              </a:rPr>
              <a:t>mt</a:t>
            </a:r>
            <a:r>
              <a:rPr lang="en-US" dirty="0">
                <a:latin typeface="LucidaSans-Typewriter"/>
              </a:rPr>
              <a:t> = (</a:t>
            </a:r>
            <a:r>
              <a:rPr lang="en-US" dirty="0" err="1">
                <a:latin typeface="LucidaSans-Typewriter"/>
              </a:rPr>
              <a:t>MyType</a:t>
            </a:r>
            <a:r>
              <a:rPr lang="en-US" dirty="0">
                <a:latin typeface="LucidaSans-Typewriter"/>
              </a:rPr>
              <a:t>) o;</a:t>
            </a:r>
          </a:p>
          <a:p>
            <a:r>
              <a:rPr lang="en-US" dirty="0">
                <a:latin typeface="LucidaSans-Typewriter"/>
              </a:rPr>
              <a:t>...</a:t>
            </a:r>
          </a:p>
          <a:p>
            <a:r>
              <a:rPr lang="en-US" dirty="0">
                <a:latin typeface="LucidaSans-Typewriter"/>
              </a:rPr>
              <a:t>}</a:t>
            </a:r>
            <a:endParaRPr lang="en-US" dirty="0"/>
          </a:p>
        </p:txBody>
      </p:sp>
    </p:spTree>
    <p:extLst>
      <p:ext uri="{BB962C8B-B14F-4D97-AF65-F5344CB8AC3E}">
        <p14:creationId xmlns:p14="http://schemas.microsoft.com/office/powerpoint/2010/main" val="4220120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327377" y="228600"/>
            <a:ext cx="11187289" cy="1508105"/>
          </a:xfrm>
          <a:prstGeom prst="rect">
            <a:avLst/>
          </a:prstGeom>
        </p:spPr>
        <p:txBody>
          <a:bodyPr wrap="square">
            <a:spAutoFit/>
          </a:bodyPr>
          <a:lstStyle/>
          <a:p>
            <a:r>
              <a:rPr lang="en-US" sz="2800" dirty="0">
                <a:latin typeface="Times-Roman"/>
              </a:rPr>
              <a:t>use the static </a:t>
            </a:r>
            <a:r>
              <a:rPr lang="en-US" dirty="0" err="1">
                <a:latin typeface="LucidaSans-Typewriter"/>
              </a:rPr>
              <a:t>Float.compare</a:t>
            </a:r>
            <a:r>
              <a:rPr lang="en-US" dirty="0">
                <a:latin typeface="LucidaSans-Typewriter"/>
              </a:rPr>
              <a:t>(float, float) </a:t>
            </a:r>
            <a:r>
              <a:rPr lang="en-US" sz="2800" dirty="0">
                <a:latin typeface="Times-Roman"/>
              </a:rPr>
              <a:t>method; </a:t>
            </a:r>
            <a:r>
              <a:rPr lang="en-US" sz="2800" dirty="0" smtClean="0">
                <a:latin typeface="Times-Roman"/>
              </a:rPr>
              <a:t>and for </a:t>
            </a:r>
            <a:r>
              <a:rPr lang="en-US" dirty="0">
                <a:latin typeface="LucidaSans-Typewriter"/>
              </a:rPr>
              <a:t>double </a:t>
            </a:r>
            <a:r>
              <a:rPr lang="en-US" sz="2800" dirty="0">
                <a:latin typeface="Times-Roman"/>
              </a:rPr>
              <a:t>fields, use </a:t>
            </a:r>
            <a:r>
              <a:rPr lang="en-US" dirty="0" err="1">
                <a:latin typeface="LucidaSans-Typewriter"/>
              </a:rPr>
              <a:t>Double.compare</a:t>
            </a:r>
            <a:r>
              <a:rPr lang="en-US" dirty="0">
                <a:latin typeface="LucidaSans-Typewriter"/>
              </a:rPr>
              <a:t>(double, double</a:t>
            </a:r>
            <a:r>
              <a:rPr lang="en-US" dirty="0" smtClean="0">
                <a:latin typeface="LucidaSans-Typewriter"/>
              </a:rPr>
              <a:t>)</a:t>
            </a:r>
            <a:r>
              <a:rPr lang="en-US" sz="2800" dirty="0" smtClean="0">
                <a:latin typeface="Times-Roman"/>
              </a:rPr>
              <a:t>. </a:t>
            </a:r>
            <a:r>
              <a:rPr lang="en-US" dirty="0"/>
              <a:t>The special </a:t>
            </a:r>
            <a:r>
              <a:rPr lang="en-US" dirty="0" smtClean="0"/>
              <a:t>treatment of </a:t>
            </a:r>
            <a:r>
              <a:rPr lang="en-US" dirty="0"/>
              <a:t>float and double fields is made necessary by the existence </a:t>
            </a:r>
            <a:r>
              <a:rPr lang="en-US" dirty="0" smtClean="0"/>
              <a:t>of </a:t>
            </a:r>
            <a:r>
              <a:rPr lang="en-US" dirty="0" err="1" smtClean="0"/>
              <a:t>Float.NaN</a:t>
            </a:r>
            <a:r>
              <a:rPr lang="en-US" dirty="0"/>
              <a:t>, -0.0f and the analogous double values; see JLS </a:t>
            </a:r>
            <a:r>
              <a:rPr lang="en-US" dirty="0" smtClean="0"/>
              <a:t>15.21.1 </a:t>
            </a:r>
          </a:p>
          <a:p>
            <a:endParaRPr lang="en-US" dirty="0"/>
          </a:p>
        </p:txBody>
      </p:sp>
      <p:sp>
        <p:nvSpPr>
          <p:cNvPr id="27" name="Rectangle 26"/>
          <p:cNvSpPr/>
          <p:nvPr/>
        </p:nvSpPr>
        <p:spPr>
          <a:xfrm>
            <a:off x="327377" y="2013003"/>
            <a:ext cx="11446934" cy="923330"/>
          </a:xfrm>
          <a:prstGeom prst="rect">
            <a:avLst/>
          </a:prstGeom>
        </p:spPr>
        <p:txBody>
          <a:bodyPr wrap="square">
            <a:spAutoFit/>
          </a:bodyPr>
          <a:lstStyle/>
          <a:p>
            <a:r>
              <a:rPr lang="en-US" dirty="0">
                <a:latin typeface="Times-Roman"/>
              </a:rPr>
              <a:t>Some object reference fields may legitimately contain </a:t>
            </a:r>
            <a:r>
              <a:rPr lang="en-US" sz="1200" dirty="0">
                <a:latin typeface="LucidaSans-Typewriter"/>
              </a:rPr>
              <a:t>null</a:t>
            </a:r>
            <a:r>
              <a:rPr lang="en-US" dirty="0">
                <a:latin typeface="Times-Roman"/>
              </a:rPr>
              <a:t>. To avoid </a:t>
            </a:r>
            <a:r>
              <a:rPr lang="en-US" dirty="0" smtClean="0">
                <a:latin typeface="Times-Roman"/>
              </a:rPr>
              <a:t>the possibility </a:t>
            </a:r>
            <a:r>
              <a:rPr lang="en-US" dirty="0">
                <a:latin typeface="Times-Roman"/>
              </a:rPr>
              <a:t>of a </a:t>
            </a:r>
            <a:r>
              <a:rPr lang="en-US" sz="1200" dirty="0" err="1">
                <a:latin typeface="LucidaSans-Typewriter"/>
              </a:rPr>
              <a:t>NullPointerException</a:t>
            </a:r>
            <a:r>
              <a:rPr lang="en-US" dirty="0">
                <a:latin typeface="Times-Roman"/>
              </a:rPr>
              <a:t>, check such fields for equality </a:t>
            </a:r>
            <a:r>
              <a:rPr lang="en-US" dirty="0" smtClean="0">
                <a:latin typeface="Times-Roman"/>
              </a:rPr>
              <a:t>using the </a:t>
            </a:r>
            <a:r>
              <a:rPr lang="en-US" dirty="0">
                <a:latin typeface="Times-Roman"/>
              </a:rPr>
              <a:t>static method </a:t>
            </a:r>
            <a:r>
              <a:rPr lang="en-US" sz="1200" b="1" dirty="0" err="1">
                <a:solidFill>
                  <a:srgbClr val="FF0000"/>
                </a:solidFill>
                <a:latin typeface="LucidaSans-Typewriter"/>
              </a:rPr>
              <a:t>Objects.equals</a:t>
            </a:r>
            <a:r>
              <a:rPr lang="en-US" sz="1200" b="1" dirty="0">
                <a:solidFill>
                  <a:srgbClr val="FF0000"/>
                </a:solidFill>
                <a:latin typeface="LucidaSans-Typewriter"/>
              </a:rPr>
              <a:t>(Object, Object</a:t>
            </a:r>
            <a:r>
              <a:rPr lang="en-US" sz="1200" b="1" dirty="0" smtClean="0">
                <a:solidFill>
                  <a:srgbClr val="FF0000"/>
                </a:solidFill>
                <a:latin typeface="LucidaSans-Typewriter"/>
              </a:rPr>
              <a:t>)</a:t>
            </a:r>
            <a:r>
              <a:rPr lang="en-US" b="1" dirty="0" smtClean="0">
                <a:solidFill>
                  <a:srgbClr val="FF0000"/>
                </a:solidFill>
                <a:latin typeface="Times-Roman"/>
              </a:rPr>
              <a:t>.</a:t>
            </a:r>
          </a:p>
          <a:p>
            <a:endParaRPr lang="en-US" dirty="0"/>
          </a:p>
        </p:txBody>
      </p:sp>
      <p:sp>
        <p:nvSpPr>
          <p:cNvPr id="28" name="Rectangle 27"/>
          <p:cNvSpPr/>
          <p:nvPr/>
        </p:nvSpPr>
        <p:spPr>
          <a:xfrm>
            <a:off x="428978" y="3212631"/>
            <a:ext cx="6096000" cy="2862322"/>
          </a:xfrm>
          <a:prstGeom prst="rect">
            <a:avLst/>
          </a:prstGeom>
        </p:spPr>
        <p:txBody>
          <a:bodyPr>
            <a:spAutoFit/>
          </a:bodyPr>
          <a:lstStyle/>
          <a:p>
            <a:r>
              <a:rPr lang="en-US" b="1" dirty="0">
                <a:latin typeface="LucidaSans-TypewriterBold"/>
              </a:rPr>
              <a:t>@Override public </a:t>
            </a:r>
            <a:r>
              <a:rPr lang="en-US" b="1" dirty="0" err="1">
                <a:latin typeface="LucidaSans-TypewriterBold"/>
              </a:rPr>
              <a:t>boolean</a:t>
            </a:r>
            <a:r>
              <a:rPr lang="en-US" b="1" dirty="0">
                <a:latin typeface="LucidaSans-TypewriterBold"/>
              </a:rPr>
              <a:t> equals(Object o) </a:t>
            </a:r>
            <a:r>
              <a:rPr lang="en-US" dirty="0">
                <a:latin typeface="LucidaSans-Typewriter"/>
              </a:rPr>
              <a:t>{</a:t>
            </a:r>
          </a:p>
          <a:p>
            <a:r>
              <a:rPr lang="en-US" dirty="0">
                <a:latin typeface="LucidaSans-Typewriter"/>
              </a:rPr>
              <a:t>if (o == this)</a:t>
            </a:r>
          </a:p>
          <a:p>
            <a:r>
              <a:rPr lang="en-US" dirty="0">
                <a:latin typeface="LucidaSans-Typewriter"/>
              </a:rPr>
              <a:t>return true;</a:t>
            </a:r>
          </a:p>
          <a:p>
            <a:r>
              <a:rPr lang="en-US" dirty="0">
                <a:latin typeface="LucidaSans-Typewriter"/>
              </a:rPr>
              <a:t>if (!(o </a:t>
            </a:r>
            <a:r>
              <a:rPr lang="en-US" dirty="0" err="1">
                <a:latin typeface="LucidaSans-Typewriter"/>
              </a:rPr>
              <a:t>instanceof</a:t>
            </a:r>
            <a:r>
              <a:rPr lang="en-US" dirty="0">
                <a:latin typeface="LucidaSans-Typewriter"/>
              </a:rPr>
              <a:t> </a:t>
            </a:r>
            <a:r>
              <a:rPr lang="en-US" dirty="0" err="1">
                <a:latin typeface="LucidaSans-Typewriter"/>
              </a:rPr>
              <a:t>PhoneNumber</a:t>
            </a:r>
            <a:r>
              <a:rPr lang="en-US" dirty="0">
                <a:latin typeface="LucidaSans-Typewriter"/>
              </a:rPr>
              <a:t>))</a:t>
            </a:r>
          </a:p>
          <a:p>
            <a:r>
              <a:rPr lang="en-US" dirty="0">
                <a:latin typeface="LucidaSans-Typewriter"/>
              </a:rPr>
              <a:t>return false;</a:t>
            </a:r>
          </a:p>
          <a:p>
            <a:r>
              <a:rPr lang="en-US" dirty="0" err="1">
                <a:latin typeface="LucidaSans-Typewriter"/>
              </a:rPr>
              <a:t>PhoneNumber</a:t>
            </a:r>
            <a:r>
              <a:rPr lang="en-US" dirty="0">
                <a:latin typeface="LucidaSans-Typewriter"/>
              </a:rPr>
              <a:t> </a:t>
            </a:r>
            <a:r>
              <a:rPr lang="en-US" dirty="0" err="1">
                <a:latin typeface="LucidaSans-Typewriter"/>
              </a:rPr>
              <a:t>pn</a:t>
            </a:r>
            <a:r>
              <a:rPr lang="en-US" dirty="0">
                <a:latin typeface="LucidaSans-Typewriter"/>
              </a:rPr>
              <a:t> = (</a:t>
            </a:r>
            <a:r>
              <a:rPr lang="en-US" dirty="0" err="1">
                <a:latin typeface="LucidaSans-Typewriter"/>
              </a:rPr>
              <a:t>PhoneNumber</a:t>
            </a:r>
            <a:r>
              <a:rPr lang="en-US" dirty="0">
                <a:latin typeface="LucidaSans-Typewriter"/>
              </a:rPr>
              <a:t>)o;</a:t>
            </a:r>
          </a:p>
          <a:p>
            <a:r>
              <a:rPr lang="pt-BR" dirty="0">
                <a:latin typeface="LucidaSans-Typewriter"/>
              </a:rPr>
              <a:t>return pn.lineNum == lineNum &amp;&amp; pn.prefix == prefix</a:t>
            </a:r>
          </a:p>
          <a:p>
            <a:r>
              <a:rPr lang="en-US" dirty="0">
                <a:latin typeface="LucidaSans-Typewriter"/>
              </a:rPr>
              <a:t>&amp;&amp; </a:t>
            </a:r>
            <a:r>
              <a:rPr lang="en-US" dirty="0" err="1">
                <a:latin typeface="LucidaSans-Typewriter"/>
              </a:rPr>
              <a:t>pn.areaCode</a:t>
            </a:r>
            <a:r>
              <a:rPr lang="en-US" dirty="0">
                <a:latin typeface="LucidaSans-Typewriter"/>
              </a:rPr>
              <a:t> == </a:t>
            </a:r>
            <a:r>
              <a:rPr lang="en-US" dirty="0" err="1">
                <a:latin typeface="LucidaSans-Typewriter"/>
              </a:rPr>
              <a:t>areaCode</a:t>
            </a:r>
            <a:r>
              <a:rPr lang="en-US" dirty="0">
                <a:latin typeface="LucidaSans-Typewriter"/>
              </a:rPr>
              <a:t>;</a:t>
            </a:r>
          </a:p>
          <a:p>
            <a:r>
              <a:rPr lang="en-US" dirty="0">
                <a:latin typeface="LucidaSans-Typewriter"/>
              </a:rPr>
              <a:t>}</a:t>
            </a:r>
          </a:p>
          <a:p>
            <a:r>
              <a:rPr lang="en-US" dirty="0">
                <a:latin typeface="LucidaSans-Typewriter"/>
              </a:rPr>
              <a:t>... // Remainder omitted</a:t>
            </a:r>
            <a:endParaRPr lang="en-US" dirty="0"/>
          </a:p>
        </p:txBody>
      </p:sp>
      <p:sp>
        <p:nvSpPr>
          <p:cNvPr id="29" name="Rectangle 28"/>
          <p:cNvSpPr/>
          <p:nvPr/>
        </p:nvSpPr>
        <p:spPr>
          <a:xfrm>
            <a:off x="5571065" y="2936333"/>
            <a:ext cx="6096000" cy="1477328"/>
          </a:xfrm>
          <a:prstGeom prst="rect">
            <a:avLst/>
          </a:prstGeom>
        </p:spPr>
        <p:txBody>
          <a:bodyPr>
            <a:spAutoFit/>
          </a:bodyPr>
          <a:lstStyle/>
          <a:p>
            <a:r>
              <a:rPr lang="en-US" b="1" dirty="0">
                <a:solidFill>
                  <a:schemeClr val="accent1">
                    <a:lumMod val="75000"/>
                  </a:schemeClr>
                </a:solidFill>
                <a:latin typeface="Times-Bold"/>
              </a:rPr>
              <a:t>When you are finished writing your </a:t>
            </a:r>
            <a:r>
              <a:rPr lang="en-US" sz="1200" b="1" dirty="0">
                <a:solidFill>
                  <a:schemeClr val="accent1">
                    <a:lumMod val="75000"/>
                  </a:schemeClr>
                </a:solidFill>
                <a:latin typeface="LucidaSans-TypewriterBold"/>
              </a:rPr>
              <a:t>equals </a:t>
            </a:r>
            <a:r>
              <a:rPr lang="en-US" b="1" dirty="0">
                <a:solidFill>
                  <a:schemeClr val="accent1">
                    <a:lumMod val="75000"/>
                  </a:schemeClr>
                </a:solidFill>
                <a:latin typeface="Times-Bold"/>
              </a:rPr>
              <a:t>method, ask yourself three</a:t>
            </a:r>
          </a:p>
          <a:p>
            <a:r>
              <a:rPr lang="en-US" b="1" dirty="0">
                <a:solidFill>
                  <a:schemeClr val="accent1">
                    <a:lumMod val="75000"/>
                  </a:schemeClr>
                </a:solidFill>
                <a:latin typeface="Times-Bold"/>
              </a:rPr>
              <a:t>questions: Is it symmetric? Is it transitive? Is it consistent? </a:t>
            </a:r>
            <a:r>
              <a:rPr lang="en-US" dirty="0">
                <a:solidFill>
                  <a:schemeClr val="accent1">
                    <a:lumMod val="75000"/>
                  </a:schemeClr>
                </a:solidFill>
                <a:latin typeface="Times-Roman"/>
              </a:rPr>
              <a:t>And don’t just ask</a:t>
            </a:r>
          </a:p>
          <a:p>
            <a:r>
              <a:rPr lang="en-US" dirty="0">
                <a:solidFill>
                  <a:schemeClr val="accent1">
                    <a:lumMod val="75000"/>
                  </a:schemeClr>
                </a:solidFill>
                <a:latin typeface="Times-Roman"/>
              </a:rPr>
              <a:t>yourself; write unit tests to check,</a:t>
            </a:r>
            <a:endParaRPr lang="en-US" dirty="0">
              <a:solidFill>
                <a:schemeClr val="accent1">
                  <a:lumMod val="75000"/>
                </a:schemeClr>
              </a:solidFill>
            </a:endParaRPr>
          </a:p>
        </p:txBody>
      </p:sp>
      <p:sp>
        <p:nvSpPr>
          <p:cNvPr id="30" name="Rectangle 29"/>
          <p:cNvSpPr/>
          <p:nvPr/>
        </p:nvSpPr>
        <p:spPr>
          <a:xfrm>
            <a:off x="6745110" y="4413661"/>
            <a:ext cx="5023556" cy="1615827"/>
          </a:xfrm>
          <a:prstGeom prst="rect">
            <a:avLst/>
          </a:prstGeom>
        </p:spPr>
        <p:txBody>
          <a:bodyPr wrap="square">
            <a:spAutoFit/>
          </a:bodyPr>
          <a:lstStyle/>
          <a:p>
            <a:r>
              <a:rPr lang="en-US" sz="1100" b="1" dirty="0">
                <a:solidFill>
                  <a:srgbClr val="00B050"/>
                </a:solidFill>
                <a:latin typeface="LucidaSans-TypewriterBold"/>
              </a:rPr>
              <a:t>@Override public </a:t>
            </a:r>
            <a:r>
              <a:rPr lang="en-US" sz="1100" b="1" dirty="0" err="1">
                <a:solidFill>
                  <a:srgbClr val="00B050"/>
                </a:solidFill>
                <a:latin typeface="LucidaSans-TypewriterBold"/>
              </a:rPr>
              <a:t>boolean</a:t>
            </a:r>
            <a:r>
              <a:rPr lang="en-US" sz="1100" b="1" dirty="0">
                <a:solidFill>
                  <a:srgbClr val="00B050"/>
                </a:solidFill>
                <a:latin typeface="LucidaSans-TypewriterBold"/>
              </a:rPr>
              <a:t> equals(Object o) </a:t>
            </a:r>
            <a:r>
              <a:rPr lang="en-US" sz="1100" dirty="0">
                <a:solidFill>
                  <a:srgbClr val="00B050"/>
                </a:solidFill>
                <a:latin typeface="LucidaSans-Typewriter"/>
              </a:rPr>
              <a:t>{</a:t>
            </a:r>
          </a:p>
          <a:p>
            <a:r>
              <a:rPr lang="en-US" sz="1100" dirty="0">
                <a:solidFill>
                  <a:srgbClr val="00B050"/>
                </a:solidFill>
                <a:latin typeface="LucidaSans-Typewriter"/>
              </a:rPr>
              <a:t>if (o == this)</a:t>
            </a:r>
          </a:p>
          <a:p>
            <a:r>
              <a:rPr lang="en-US" sz="1100" dirty="0">
                <a:solidFill>
                  <a:srgbClr val="00B050"/>
                </a:solidFill>
                <a:latin typeface="LucidaSans-Typewriter"/>
              </a:rPr>
              <a:t>return true;</a:t>
            </a:r>
          </a:p>
          <a:p>
            <a:r>
              <a:rPr lang="en-US" sz="1100" dirty="0">
                <a:solidFill>
                  <a:srgbClr val="00B050"/>
                </a:solidFill>
                <a:latin typeface="LucidaSans-Typewriter"/>
              </a:rPr>
              <a:t>if (!(o </a:t>
            </a:r>
            <a:r>
              <a:rPr lang="en-US" sz="1100" dirty="0" err="1">
                <a:solidFill>
                  <a:srgbClr val="00B050"/>
                </a:solidFill>
                <a:latin typeface="LucidaSans-Typewriter"/>
              </a:rPr>
              <a:t>instanceof</a:t>
            </a:r>
            <a:r>
              <a:rPr lang="en-US" sz="1100" dirty="0">
                <a:solidFill>
                  <a:srgbClr val="00B050"/>
                </a:solidFill>
                <a:latin typeface="LucidaSans-Typewriter"/>
              </a:rPr>
              <a:t> </a:t>
            </a:r>
            <a:r>
              <a:rPr lang="en-US" sz="1100" dirty="0" err="1">
                <a:solidFill>
                  <a:srgbClr val="00B050"/>
                </a:solidFill>
                <a:latin typeface="LucidaSans-Typewriter"/>
              </a:rPr>
              <a:t>PhoneNumber</a:t>
            </a:r>
            <a:r>
              <a:rPr lang="en-US" sz="1100" dirty="0">
                <a:solidFill>
                  <a:srgbClr val="00B050"/>
                </a:solidFill>
                <a:latin typeface="LucidaSans-Typewriter"/>
              </a:rPr>
              <a:t>))</a:t>
            </a:r>
          </a:p>
          <a:p>
            <a:r>
              <a:rPr lang="en-US" sz="1100" dirty="0">
                <a:solidFill>
                  <a:srgbClr val="00B050"/>
                </a:solidFill>
                <a:latin typeface="LucidaSans-Typewriter"/>
              </a:rPr>
              <a:t>return false;</a:t>
            </a:r>
          </a:p>
          <a:p>
            <a:r>
              <a:rPr lang="en-US" sz="1100" dirty="0" err="1">
                <a:solidFill>
                  <a:srgbClr val="00B050"/>
                </a:solidFill>
                <a:latin typeface="LucidaSans-Typewriter"/>
              </a:rPr>
              <a:t>PhoneNumber</a:t>
            </a:r>
            <a:r>
              <a:rPr lang="en-US" sz="1100" dirty="0">
                <a:solidFill>
                  <a:srgbClr val="00B050"/>
                </a:solidFill>
                <a:latin typeface="LucidaSans-Typewriter"/>
              </a:rPr>
              <a:t> </a:t>
            </a:r>
            <a:r>
              <a:rPr lang="en-US" sz="1100" dirty="0" err="1">
                <a:solidFill>
                  <a:srgbClr val="00B050"/>
                </a:solidFill>
                <a:latin typeface="LucidaSans-Typewriter"/>
              </a:rPr>
              <a:t>pn</a:t>
            </a:r>
            <a:r>
              <a:rPr lang="en-US" sz="1100" dirty="0">
                <a:solidFill>
                  <a:srgbClr val="00B050"/>
                </a:solidFill>
                <a:latin typeface="LucidaSans-Typewriter"/>
              </a:rPr>
              <a:t> = (</a:t>
            </a:r>
            <a:r>
              <a:rPr lang="en-US" sz="1100" dirty="0" err="1">
                <a:solidFill>
                  <a:srgbClr val="00B050"/>
                </a:solidFill>
                <a:latin typeface="LucidaSans-Typewriter"/>
              </a:rPr>
              <a:t>PhoneNumber</a:t>
            </a:r>
            <a:r>
              <a:rPr lang="en-US" sz="1100" dirty="0">
                <a:solidFill>
                  <a:srgbClr val="00B050"/>
                </a:solidFill>
                <a:latin typeface="LucidaSans-Typewriter"/>
              </a:rPr>
              <a:t>)o;</a:t>
            </a:r>
          </a:p>
          <a:p>
            <a:r>
              <a:rPr lang="pt-BR" sz="1100" dirty="0">
                <a:solidFill>
                  <a:srgbClr val="00B050"/>
                </a:solidFill>
                <a:latin typeface="LucidaSans-Typewriter"/>
              </a:rPr>
              <a:t>return pn.lineNum == lineNum &amp;&amp; pn.prefix == prefix</a:t>
            </a:r>
          </a:p>
          <a:p>
            <a:r>
              <a:rPr lang="en-US" sz="1100" dirty="0">
                <a:solidFill>
                  <a:srgbClr val="00B050"/>
                </a:solidFill>
                <a:latin typeface="LucidaSans-Typewriter"/>
              </a:rPr>
              <a:t>&amp;&amp; </a:t>
            </a:r>
            <a:r>
              <a:rPr lang="en-US" sz="1100" dirty="0" err="1">
                <a:solidFill>
                  <a:srgbClr val="00B050"/>
                </a:solidFill>
                <a:latin typeface="LucidaSans-Typewriter"/>
              </a:rPr>
              <a:t>pn.areaCode</a:t>
            </a:r>
            <a:r>
              <a:rPr lang="en-US" sz="1100" dirty="0">
                <a:solidFill>
                  <a:srgbClr val="00B050"/>
                </a:solidFill>
                <a:latin typeface="LucidaSans-Typewriter"/>
              </a:rPr>
              <a:t> == </a:t>
            </a:r>
            <a:r>
              <a:rPr lang="en-US" sz="1100" dirty="0" err="1">
                <a:solidFill>
                  <a:srgbClr val="00B050"/>
                </a:solidFill>
                <a:latin typeface="LucidaSans-Typewriter"/>
              </a:rPr>
              <a:t>areaCode</a:t>
            </a:r>
            <a:r>
              <a:rPr lang="en-US" sz="1100" dirty="0">
                <a:solidFill>
                  <a:srgbClr val="00B050"/>
                </a:solidFill>
                <a:latin typeface="LucidaSans-Typewriter"/>
              </a:rPr>
              <a:t>;</a:t>
            </a:r>
          </a:p>
          <a:p>
            <a:r>
              <a:rPr lang="en-US" sz="1100" dirty="0">
                <a:solidFill>
                  <a:srgbClr val="00B050"/>
                </a:solidFill>
                <a:latin typeface="LucidaSans-Typewriter"/>
              </a:rPr>
              <a:t>}</a:t>
            </a:r>
            <a:endParaRPr lang="en-US" sz="1100" dirty="0">
              <a:solidFill>
                <a:srgbClr val="00B050"/>
              </a:solidFill>
            </a:endParaRPr>
          </a:p>
        </p:txBody>
      </p:sp>
      <p:sp>
        <p:nvSpPr>
          <p:cNvPr id="31" name="Rectangle 30"/>
          <p:cNvSpPr/>
          <p:nvPr/>
        </p:nvSpPr>
        <p:spPr>
          <a:xfrm>
            <a:off x="327377" y="6074953"/>
            <a:ext cx="6096000" cy="646331"/>
          </a:xfrm>
          <a:prstGeom prst="rect">
            <a:avLst/>
          </a:prstGeom>
        </p:spPr>
        <p:txBody>
          <a:bodyPr>
            <a:spAutoFit/>
          </a:bodyPr>
          <a:lstStyle/>
          <a:p>
            <a:r>
              <a:rPr lang="en-US" b="1" dirty="0">
                <a:latin typeface="Times-Bold"/>
              </a:rPr>
              <a:t>Don’t substitute another type for </a:t>
            </a:r>
            <a:r>
              <a:rPr lang="en-US" sz="1200" b="1" dirty="0">
                <a:latin typeface="LucidaSans-TypewriterBold"/>
              </a:rPr>
              <a:t>Object </a:t>
            </a:r>
            <a:r>
              <a:rPr lang="en-US" b="1" dirty="0">
                <a:latin typeface="Times-Bold"/>
              </a:rPr>
              <a:t>in the </a:t>
            </a:r>
            <a:r>
              <a:rPr lang="en-US" sz="1200" b="1" dirty="0">
                <a:latin typeface="LucidaSans-TypewriterBold"/>
              </a:rPr>
              <a:t>equals </a:t>
            </a:r>
            <a:r>
              <a:rPr lang="en-US" b="1" dirty="0">
                <a:latin typeface="Times-Bold"/>
              </a:rPr>
              <a:t>declaration</a:t>
            </a:r>
            <a:endParaRPr lang="en-US" dirty="0"/>
          </a:p>
        </p:txBody>
      </p:sp>
      <p:sp>
        <p:nvSpPr>
          <p:cNvPr id="32" name="Rectangle 31"/>
          <p:cNvSpPr/>
          <p:nvPr/>
        </p:nvSpPr>
        <p:spPr>
          <a:xfrm>
            <a:off x="6423377" y="6093137"/>
            <a:ext cx="6096000" cy="646331"/>
          </a:xfrm>
          <a:prstGeom prst="rect">
            <a:avLst/>
          </a:prstGeom>
        </p:spPr>
        <p:txBody>
          <a:bodyPr>
            <a:spAutoFit/>
          </a:bodyPr>
          <a:lstStyle/>
          <a:p>
            <a:r>
              <a:rPr lang="en-US" b="1" dirty="0">
                <a:latin typeface="LucidaSans-TypewriterBold"/>
              </a:rPr>
              <a:t>// Broken - parameter type must be Object!</a:t>
            </a:r>
          </a:p>
          <a:p>
            <a:r>
              <a:rPr lang="en-US" dirty="0">
                <a:latin typeface="LucidaSans-Typewriter"/>
              </a:rPr>
              <a:t>public </a:t>
            </a:r>
            <a:r>
              <a:rPr lang="en-US" dirty="0" err="1">
                <a:latin typeface="LucidaSans-Typewriter"/>
              </a:rPr>
              <a:t>boolean</a:t>
            </a:r>
            <a:r>
              <a:rPr lang="en-US" dirty="0">
                <a:latin typeface="LucidaSans-Typewriter"/>
              </a:rPr>
              <a:t> equals(</a:t>
            </a:r>
            <a:r>
              <a:rPr lang="en-US" dirty="0" err="1">
                <a:latin typeface="LucidaSans-Typewriter"/>
              </a:rPr>
              <a:t>MyClass</a:t>
            </a:r>
            <a:r>
              <a:rPr lang="en-US" dirty="0">
                <a:latin typeface="LucidaSans-Typewriter"/>
              </a:rPr>
              <a:t> o) {</a:t>
            </a:r>
            <a:endParaRPr lang="en-US" dirty="0"/>
          </a:p>
        </p:txBody>
      </p:sp>
    </p:spTree>
    <p:extLst>
      <p:ext uri="{BB962C8B-B14F-4D97-AF65-F5344CB8AC3E}">
        <p14:creationId xmlns:p14="http://schemas.microsoft.com/office/powerpoint/2010/main" val="61228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399" y="258902"/>
            <a:ext cx="11492089" cy="3877985"/>
          </a:xfrm>
          <a:prstGeom prst="rect">
            <a:avLst/>
          </a:prstGeom>
        </p:spPr>
        <p:txBody>
          <a:bodyPr wrap="square">
            <a:spAutoFit/>
          </a:bodyPr>
          <a:lstStyle/>
          <a:p>
            <a:r>
              <a:rPr lang="en-US" sz="1600" dirty="0">
                <a:latin typeface="Times-Roman"/>
              </a:rPr>
              <a:t>A nice property of 31 is that </a:t>
            </a:r>
            <a:r>
              <a:rPr lang="en-US" sz="1600" dirty="0" smtClean="0">
                <a:latin typeface="Times-Roman"/>
              </a:rPr>
              <a:t>the multiplication </a:t>
            </a:r>
            <a:r>
              <a:rPr lang="en-US" sz="1600" dirty="0">
                <a:latin typeface="Times-Roman"/>
              </a:rPr>
              <a:t>can be replaced by a shift and a subtraction for better </a:t>
            </a:r>
            <a:r>
              <a:rPr lang="en-US" sz="1600" dirty="0" smtClean="0">
                <a:latin typeface="Times-Roman"/>
              </a:rPr>
              <a:t>performance on </a:t>
            </a:r>
            <a:r>
              <a:rPr lang="en-US" sz="1600" dirty="0">
                <a:latin typeface="Times-Roman"/>
              </a:rPr>
              <a:t>some architectures: </a:t>
            </a:r>
            <a:r>
              <a:rPr lang="en-US" sz="1600" dirty="0">
                <a:latin typeface="LucidaSans-Typewriter"/>
              </a:rPr>
              <a:t>31 * </a:t>
            </a:r>
            <a:r>
              <a:rPr lang="en-US" sz="1600" dirty="0" err="1">
                <a:latin typeface="LucidaSans-Typewriter"/>
              </a:rPr>
              <a:t>i</a:t>
            </a:r>
            <a:r>
              <a:rPr lang="en-US" sz="1600" dirty="0">
                <a:latin typeface="LucidaSans-Typewriter"/>
              </a:rPr>
              <a:t> == (</a:t>
            </a:r>
            <a:r>
              <a:rPr lang="en-US" sz="1600" dirty="0" err="1">
                <a:latin typeface="LucidaSans-Typewriter"/>
              </a:rPr>
              <a:t>i</a:t>
            </a:r>
            <a:r>
              <a:rPr lang="en-US" sz="1600" dirty="0">
                <a:latin typeface="LucidaSans-Typewriter"/>
              </a:rPr>
              <a:t> &lt;&lt; 5) - </a:t>
            </a:r>
            <a:r>
              <a:rPr lang="en-US" sz="1600" dirty="0" err="1">
                <a:latin typeface="LucidaSans-Typewriter"/>
              </a:rPr>
              <a:t>i</a:t>
            </a:r>
            <a:r>
              <a:rPr lang="en-US" sz="1600" dirty="0">
                <a:latin typeface="Times-Roman"/>
              </a:rPr>
              <a:t>. Modern VMs do this sort of </a:t>
            </a:r>
            <a:r>
              <a:rPr lang="en-US" sz="1600" dirty="0" smtClean="0">
                <a:latin typeface="Times-Roman"/>
              </a:rPr>
              <a:t>optimization automatically</a:t>
            </a:r>
            <a:r>
              <a:rPr lang="en-US" sz="1600" dirty="0">
                <a:latin typeface="Times-Roman"/>
              </a:rPr>
              <a:t>.</a:t>
            </a:r>
          </a:p>
          <a:p>
            <a:r>
              <a:rPr lang="en-US" sz="1600" dirty="0">
                <a:latin typeface="Times-Roman"/>
              </a:rPr>
              <a:t>Let’s apply the previous recipe to the </a:t>
            </a:r>
            <a:r>
              <a:rPr lang="en-US" sz="1600" dirty="0" err="1">
                <a:latin typeface="LucidaSans-Typewriter"/>
              </a:rPr>
              <a:t>PhoneNumber</a:t>
            </a:r>
            <a:r>
              <a:rPr lang="en-US" sz="1600" dirty="0">
                <a:latin typeface="LucidaSans-Typewriter"/>
              </a:rPr>
              <a:t> </a:t>
            </a:r>
            <a:r>
              <a:rPr lang="en-US" sz="1600" dirty="0">
                <a:latin typeface="Times-Roman"/>
              </a:rPr>
              <a:t>class:</a:t>
            </a:r>
          </a:p>
          <a:p>
            <a:r>
              <a:rPr lang="en-US" sz="1600" b="1" dirty="0">
                <a:latin typeface="LucidaSans-TypewriterBold"/>
              </a:rPr>
              <a:t>// Typical </a:t>
            </a:r>
            <a:r>
              <a:rPr lang="en-US" sz="1600" b="1" dirty="0" err="1">
                <a:latin typeface="LucidaSans-TypewriterBold"/>
              </a:rPr>
              <a:t>hashCode</a:t>
            </a:r>
            <a:r>
              <a:rPr lang="en-US" sz="1600" b="1" dirty="0">
                <a:latin typeface="LucidaSans-TypewriterBold"/>
              </a:rPr>
              <a:t> method</a:t>
            </a:r>
          </a:p>
          <a:p>
            <a:r>
              <a:rPr lang="en-US" sz="1600" dirty="0">
                <a:latin typeface="LucidaSans-Typewriter"/>
              </a:rPr>
              <a:t>@Override public </a:t>
            </a:r>
            <a:r>
              <a:rPr lang="en-US" sz="1600" dirty="0" err="1">
                <a:latin typeface="LucidaSans-Typewriter"/>
              </a:rPr>
              <a:t>int</a:t>
            </a:r>
            <a:r>
              <a:rPr lang="en-US" sz="1600" dirty="0">
                <a:latin typeface="LucidaSans-Typewriter"/>
              </a:rPr>
              <a:t> </a:t>
            </a:r>
            <a:r>
              <a:rPr lang="en-US" sz="1600" dirty="0" err="1">
                <a:latin typeface="LucidaSans-Typewriter"/>
              </a:rPr>
              <a:t>hashCode</a:t>
            </a:r>
            <a:r>
              <a:rPr lang="en-US" sz="1600" dirty="0">
                <a:latin typeface="LucidaSans-Typewriter"/>
              </a:rPr>
              <a:t>() {</a:t>
            </a:r>
          </a:p>
          <a:p>
            <a:r>
              <a:rPr lang="en-US" sz="1600" dirty="0" err="1">
                <a:latin typeface="LucidaSans-Typewriter"/>
              </a:rPr>
              <a:t>int</a:t>
            </a:r>
            <a:r>
              <a:rPr lang="en-US" sz="1600" dirty="0">
                <a:latin typeface="LucidaSans-Typewriter"/>
              </a:rPr>
              <a:t> result = </a:t>
            </a:r>
            <a:r>
              <a:rPr lang="en-US" sz="1600" dirty="0" err="1">
                <a:latin typeface="LucidaSans-Typewriter"/>
              </a:rPr>
              <a:t>Short.hashCode</a:t>
            </a:r>
            <a:r>
              <a:rPr lang="en-US" sz="1600" dirty="0">
                <a:latin typeface="LucidaSans-Typewriter"/>
              </a:rPr>
              <a:t>(</a:t>
            </a:r>
            <a:r>
              <a:rPr lang="en-US" sz="1600" dirty="0" err="1">
                <a:latin typeface="LucidaSans-Typewriter"/>
              </a:rPr>
              <a:t>areaCode</a:t>
            </a:r>
            <a:r>
              <a:rPr lang="en-US" sz="1600" dirty="0">
                <a:latin typeface="LucidaSans-Typewriter"/>
              </a:rPr>
              <a:t>);</a:t>
            </a:r>
          </a:p>
          <a:p>
            <a:r>
              <a:rPr lang="en-US" sz="1600" dirty="0">
                <a:latin typeface="LucidaSans-Typewriter"/>
              </a:rPr>
              <a:t>result = 31 * result + </a:t>
            </a:r>
            <a:r>
              <a:rPr lang="en-US" sz="1600" dirty="0" err="1">
                <a:latin typeface="LucidaSans-Typewriter"/>
              </a:rPr>
              <a:t>Short.hashCode</a:t>
            </a:r>
            <a:r>
              <a:rPr lang="en-US" sz="1600" dirty="0">
                <a:latin typeface="LucidaSans-Typewriter"/>
              </a:rPr>
              <a:t>(prefix);</a:t>
            </a:r>
          </a:p>
          <a:p>
            <a:r>
              <a:rPr lang="en-US" sz="1600" dirty="0">
                <a:latin typeface="LucidaSans-Typewriter"/>
              </a:rPr>
              <a:t>result = 31 * result + </a:t>
            </a:r>
            <a:r>
              <a:rPr lang="en-US" sz="1600" dirty="0" err="1">
                <a:latin typeface="LucidaSans-Typewriter"/>
              </a:rPr>
              <a:t>Short.hashCode</a:t>
            </a:r>
            <a:r>
              <a:rPr lang="en-US" sz="1600" dirty="0">
                <a:latin typeface="LucidaSans-Typewriter"/>
              </a:rPr>
              <a:t>(</a:t>
            </a:r>
            <a:r>
              <a:rPr lang="en-US" sz="1600" dirty="0" err="1">
                <a:latin typeface="LucidaSans-Typewriter"/>
              </a:rPr>
              <a:t>lineNum</a:t>
            </a:r>
            <a:r>
              <a:rPr lang="en-US" sz="1600" dirty="0">
                <a:latin typeface="LucidaSans-Typewriter"/>
              </a:rPr>
              <a:t>);</a:t>
            </a:r>
          </a:p>
          <a:p>
            <a:r>
              <a:rPr lang="en-US" sz="1600" dirty="0">
                <a:latin typeface="LucidaSans-Typewriter"/>
              </a:rPr>
              <a:t>return result;</a:t>
            </a:r>
          </a:p>
          <a:p>
            <a:r>
              <a:rPr lang="en-US" sz="1600" dirty="0" smtClean="0">
                <a:latin typeface="LucidaSans-Typewriter"/>
              </a:rPr>
              <a:t>}</a:t>
            </a:r>
          </a:p>
          <a:p>
            <a:endParaRPr lang="en-US" sz="1600" dirty="0">
              <a:latin typeface="LucidaSans-Typewriter"/>
            </a:endParaRPr>
          </a:p>
          <a:p>
            <a:r>
              <a:rPr lang="en-US" dirty="0"/>
              <a:t>see </a:t>
            </a:r>
            <a:r>
              <a:rPr lang="en-US" dirty="0" smtClean="0"/>
              <a:t>Guava’s </a:t>
            </a:r>
            <a:r>
              <a:rPr lang="en-US" dirty="0" err="1" smtClean="0">
                <a:solidFill>
                  <a:srgbClr val="00B050"/>
                </a:solidFill>
              </a:rPr>
              <a:t>com.google.common.hash.Hashing</a:t>
            </a:r>
            <a:r>
              <a:rPr lang="en-US" dirty="0" smtClean="0"/>
              <a:t> </a:t>
            </a:r>
            <a:r>
              <a:rPr lang="en-US" dirty="0"/>
              <a:t>[</a:t>
            </a:r>
            <a:r>
              <a:rPr lang="en-US" b="1" dirty="0"/>
              <a:t>Guava</a:t>
            </a:r>
            <a:r>
              <a:rPr lang="en-US" dirty="0" smtClean="0"/>
              <a:t>].</a:t>
            </a:r>
          </a:p>
          <a:p>
            <a:endParaRPr lang="en-US" sz="1600" dirty="0"/>
          </a:p>
          <a:p>
            <a:r>
              <a:rPr lang="en-US" sz="1600" dirty="0" smtClean="0"/>
              <a:t>DI frameworks:   </a:t>
            </a:r>
            <a:r>
              <a:rPr lang="en-US" dirty="0"/>
              <a:t>This clutter can be all but eliminated by using a </a:t>
            </a:r>
            <a:r>
              <a:rPr lang="en-US" i="1" dirty="0"/>
              <a:t>dependency injection framework</a:t>
            </a:r>
            <a:r>
              <a:rPr lang="en-US" dirty="0"/>
              <a:t>,</a:t>
            </a:r>
          </a:p>
          <a:p>
            <a:r>
              <a:rPr lang="en-US" dirty="0"/>
              <a:t>such as </a:t>
            </a:r>
            <a:r>
              <a:rPr lang="en-US" b="1" dirty="0"/>
              <a:t>Dagger [Dagger], </a:t>
            </a:r>
            <a:r>
              <a:rPr lang="en-US" b="1" dirty="0" err="1"/>
              <a:t>Guice</a:t>
            </a:r>
            <a:r>
              <a:rPr lang="en-US" b="1" dirty="0"/>
              <a:t> [</a:t>
            </a:r>
            <a:r>
              <a:rPr lang="en-US" b="1" dirty="0" err="1"/>
              <a:t>Guice</a:t>
            </a:r>
            <a:r>
              <a:rPr lang="en-US" b="1" dirty="0"/>
              <a:t>], or Spring [Spring].</a:t>
            </a:r>
            <a:endParaRPr lang="en-US" sz="1600" b="1" dirty="0"/>
          </a:p>
        </p:txBody>
      </p:sp>
      <p:sp>
        <p:nvSpPr>
          <p:cNvPr id="5" name="Rectangle 4"/>
          <p:cNvSpPr/>
          <p:nvPr/>
        </p:nvSpPr>
        <p:spPr>
          <a:xfrm>
            <a:off x="406399" y="4397992"/>
            <a:ext cx="6096000" cy="1200329"/>
          </a:xfrm>
          <a:prstGeom prst="rect">
            <a:avLst/>
          </a:prstGeom>
        </p:spPr>
        <p:txBody>
          <a:bodyPr>
            <a:spAutoFit/>
          </a:bodyPr>
          <a:lstStyle/>
          <a:p>
            <a:r>
              <a:rPr lang="en-US" b="1" dirty="0">
                <a:latin typeface="LucidaSans-TypewriterBold"/>
              </a:rPr>
              <a:t>// One-line </a:t>
            </a:r>
            <a:r>
              <a:rPr lang="en-US" b="1" dirty="0" err="1">
                <a:latin typeface="LucidaSans-TypewriterBold"/>
              </a:rPr>
              <a:t>hashCode</a:t>
            </a:r>
            <a:r>
              <a:rPr lang="en-US" b="1" dirty="0">
                <a:latin typeface="LucidaSans-TypewriterBold"/>
              </a:rPr>
              <a:t> method - mediocre performance</a:t>
            </a:r>
          </a:p>
          <a:p>
            <a:r>
              <a:rPr lang="en-US" dirty="0">
                <a:latin typeface="LucidaSans-Typewriter"/>
              </a:rPr>
              <a:t>@Override public </a:t>
            </a:r>
            <a:r>
              <a:rPr lang="en-US" dirty="0" err="1">
                <a:latin typeface="LucidaSans-Typewriter"/>
              </a:rPr>
              <a:t>int</a:t>
            </a:r>
            <a:r>
              <a:rPr lang="en-US" dirty="0">
                <a:latin typeface="LucidaSans-Typewriter"/>
              </a:rPr>
              <a:t> </a:t>
            </a:r>
            <a:r>
              <a:rPr lang="en-US" dirty="0" err="1">
                <a:latin typeface="LucidaSans-Typewriter"/>
              </a:rPr>
              <a:t>hashCode</a:t>
            </a:r>
            <a:r>
              <a:rPr lang="en-US" dirty="0">
                <a:latin typeface="LucidaSans-Typewriter"/>
              </a:rPr>
              <a:t>() {</a:t>
            </a:r>
          </a:p>
          <a:p>
            <a:r>
              <a:rPr lang="en-US" dirty="0">
                <a:latin typeface="LucidaSans-Typewriter"/>
              </a:rPr>
              <a:t>return</a:t>
            </a:r>
            <a:r>
              <a:rPr lang="en-US" dirty="0">
                <a:solidFill>
                  <a:srgbClr val="92D050"/>
                </a:solidFill>
                <a:latin typeface="LucidaSans-Typewriter"/>
              </a:rPr>
              <a:t> </a:t>
            </a:r>
            <a:r>
              <a:rPr lang="en-US" dirty="0" err="1">
                <a:solidFill>
                  <a:srgbClr val="92D050"/>
                </a:solidFill>
                <a:latin typeface="LucidaSans-Typewriter"/>
              </a:rPr>
              <a:t>Objects.hash</a:t>
            </a:r>
            <a:r>
              <a:rPr lang="en-US" dirty="0">
                <a:latin typeface="LucidaSans-Typewriter"/>
              </a:rPr>
              <a:t>(</a:t>
            </a:r>
            <a:r>
              <a:rPr lang="en-US" dirty="0" err="1">
                <a:latin typeface="LucidaSans-Typewriter"/>
              </a:rPr>
              <a:t>lineNum</a:t>
            </a:r>
            <a:r>
              <a:rPr lang="en-US" dirty="0">
                <a:latin typeface="LucidaSans-Typewriter"/>
              </a:rPr>
              <a:t>, prefix, </a:t>
            </a:r>
            <a:r>
              <a:rPr lang="en-US" dirty="0" err="1">
                <a:latin typeface="LucidaSans-Typewriter"/>
              </a:rPr>
              <a:t>areaCode</a:t>
            </a:r>
            <a:r>
              <a:rPr lang="en-US" dirty="0">
                <a:latin typeface="LucidaSans-Typewriter"/>
              </a:rPr>
              <a:t>);</a:t>
            </a:r>
          </a:p>
          <a:p>
            <a:r>
              <a:rPr lang="en-US" dirty="0">
                <a:latin typeface="LucidaSans-Typewriter"/>
              </a:rPr>
              <a:t>}</a:t>
            </a:r>
            <a:endParaRPr lang="en-US" dirty="0"/>
          </a:p>
        </p:txBody>
      </p:sp>
    </p:spTree>
    <p:extLst>
      <p:ext uri="{BB962C8B-B14F-4D97-AF65-F5344CB8AC3E}">
        <p14:creationId xmlns:p14="http://schemas.microsoft.com/office/powerpoint/2010/main" val="3806073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377" y="1307869"/>
            <a:ext cx="11717867" cy="646331"/>
          </a:xfrm>
          <a:prstGeom prst="rect">
            <a:avLst/>
          </a:prstGeom>
        </p:spPr>
        <p:txBody>
          <a:bodyPr wrap="square">
            <a:spAutoFit/>
          </a:bodyPr>
          <a:lstStyle/>
          <a:p>
            <a:r>
              <a:rPr lang="en-US" dirty="0">
                <a:latin typeface="Times-Roman"/>
              </a:rPr>
              <a:t>Google’s open source </a:t>
            </a:r>
            <a:r>
              <a:rPr lang="en-US" b="1" dirty="0" err="1">
                <a:latin typeface="Times-Roman"/>
              </a:rPr>
              <a:t>AutoValue</a:t>
            </a:r>
            <a:r>
              <a:rPr lang="en-US" dirty="0">
                <a:latin typeface="Times-Roman"/>
              </a:rPr>
              <a:t> facility, </a:t>
            </a:r>
            <a:r>
              <a:rPr lang="en-US" dirty="0" smtClean="0">
                <a:latin typeface="Times-Roman"/>
              </a:rPr>
              <a:t> will </a:t>
            </a:r>
            <a:r>
              <a:rPr lang="en-US" dirty="0">
                <a:latin typeface="Times-Roman"/>
              </a:rPr>
              <a:t>generate </a:t>
            </a:r>
            <a:r>
              <a:rPr lang="en-US" dirty="0" smtClean="0">
                <a:latin typeface="Times-Roman"/>
              </a:rPr>
              <a:t>a  equals, </a:t>
            </a:r>
            <a:r>
              <a:rPr lang="en-US" dirty="0" err="1" smtClean="0">
                <a:latin typeface="Times-Roman"/>
              </a:rPr>
              <a:t>hashCode</a:t>
            </a:r>
            <a:r>
              <a:rPr lang="en-US" dirty="0" smtClean="0">
                <a:latin typeface="Times-Roman"/>
              </a:rPr>
              <a:t>, </a:t>
            </a:r>
            <a:r>
              <a:rPr lang="en-US" sz="1200" dirty="0" err="1" smtClean="0">
                <a:latin typeface="LucidaSans-Typewriter"/>
              </a:rPr>
              <a:t>toString</a:t>
            </a:r>
            <a:r>
              <a:rPr lang="en-US" sz="1200" dirty="0" smtClean="0">
                <a:latin typeface="LucidaSans-Typewriter"/>
              </a:rPr>
              <a:t> </a:t>
            </a:r>
            <a:r>
              <a:rPr lang="en-US" dirty="0" smtClean="0">
                <a:latin typeface="Times-Roman"/>
              </a:rPr>
              <a:t>methods </a:t>
            </a:r>
            <a:r>
              <a:rPr lang="en-US" dirty="0">
                <a:latin typeface="Times-Roman"/>
              </a:rPr>
              <a:t>for you, as will most IDEs.</a:t>
            </a:r>
            <a:endParaRPr lang="en-US" dirty="0"/>
          </a:p>
        </p:txBody>
      </p:sp>
      <p:sp>
        <p:nvSpPr>
          <p:cNvPr id="5" name="Rectangle 4"/>
          <p:cNvSpPr/>
          <p:nvPr/>
        </p:nvSpPr>
        <p:spPr>
          <a:xfrm>
            <a:off x="203200" y="212006"/>
            <a:ext cx="11413066" cy="923330"/>
          </a:xfrm>
          <a:prstGeom prst="rect">
            <a:avLst/>
          </a:prstGeom>
        </p:spPr>
        <p:txBody>
          <a:bodyPr wrap="square">
            <a:spAutoFit/>
          </a:bodyPr>
          <a:lstStyle/>
          <a:p>
            <a:r>
              <a:rPr lang="en-US" dirty="0">
                <a:latin typeface="Times-Roman"/>
              </a:rPr>
              <a:t>While </a:t>
            </a:r>
            <a:r>
              <a:rPr lang="en-US" sz="1200" dirty="0">
                <a:latin typeface="LucidaSans-Typewriter"/>
              </a:rPr>
              <a:t>Object </a:t>
            </a:r>
            <a:r>
              <a:rPr lang="en-US" dirty="0">
                <a:latin typeface="Times-Roman"/>
              </a:rPr>
              <a:t>provides an implementation of the </a:t>
            </a:r>
            <a:r>
              <a:rPr lang="en-US" sz="1200" b="1" dirty="0" err="1">
                <a:solidFill>
                  <a:srgbClr val="00B0F0"/>
                </a:solidFill>
                <a:latin typeface="LucidaSans-Typewriter"/>
              </a:rPr>
              <a:t>toString</a:t>
            </a:r>
            <a:r>
              <a:rPr lang="en-US" sz="1200" dirty="0">
                <a:latin typeface="LucidaSans-Typewriter"/>
              </a:rPr>
              <a:t> </a:t>
            </a:r>
            <a:r>
              <a:rPr lang="en-US" dirty="0">
                <a:latin typeface="Times-Roman"/>
              </a:rPr>
              <a:t>method, the string </a:t>
            </a:r>
            <a:r>
              <a:rPr lang="en-US" dirty="0" smtClean="0">
                <a:latin typeface="Times-Roman"/>
              </a:rPr>
              <a:t>that it </a:t>
            </a:r>
            <a:r>
              <a:rPr lang="en-US" dirty="0">
                <a:latin typeface="Times-Roman"/>
              </a:rPr>
              <a:t>returns is generally not what the user of your class wants to see. It consists of </a:t>
            </a:r>
            <a:r>
              <a:rPr lang="en-US" dirty="0" smtClean="0">
                <a:latin typeface="Times-Roman"/>
              </a:rPr>
              <a:t>the class </a:t>
            </a:r>
            <a:r>
              <a:rPr lang="en-US" dirty="0">
                <a:latin typeface="Times-Roman"/>
              </a:rPr>
              <a:t>name followed by an </a:t>
            </a:r>
            <a:r>
              <a:rPr lang="en-US" dirty="0" smtClean="0">
                <a:latin typeface="Times-Roman"/>
              </a:rPr>
              <a:t>at </a:t>
            </a:r>
            <a:r>
              <a:rPr lang="en-US" dirty="0">
                <a:latin typeface="Times-Roman"/>
              </a:rPr>
              <a:t>sign (</a:t>
            </a:r>
            <a:r>
              <a:rPr lang="en-US" sz="1200" b="1" dirty="0">
                <a:latin typeface="LucidaSans-Typewriter"/>
              </a:rPr>
              <a:t>@</a:t>
            </a:r>
            <a:r>
              <a:rPr lang="en-US" dirty="0">
                <a:latin typeface="Times-Roman"/>
              </a:rPr>
              <a:t>) and the </a:t>
            </a:r>
            <a:r>
              <a:rPr lang="en-US" dirty="0">
                <a:solidFill>
                  <a:srgbClr val="00B0F0"/>
                </a:solidFill>
                <a:latin typeface="Times-Roman"/>
              </a:rPr>
              <a:t>unsigned hexadecimal</a:t>
            </a:r>
            <a:r>
              <a:rPr lang="en-US" dirty="0">
                <a:latin typeface="Times-Roman"/>
              </a:rPr>
              <a:t> </a:t>
            </a:r>
            <a:r>
              <a:rPr lang="en-US" dirty="0" smtClean="0">
                <a:latin typeface="Times-Roman"/>
              </a:rPr>
              <a:t>representation of </a:t>
            </a:r>
            <a:r>
              <a:rPr lang="en-US" dirty="0">
                <a:latin typeface="Times-Roman"/>
              </a:rPr>
              <a:t>the hash code, for example, </a:t>
            </a:r>
            <a:r>
              <a:rPr lang="en-US" sz="1200" b="1" dirty="0">
                <a:latin typeface="LucidaSans-Typewriter"/>
              </a:rPr>
              <a:t>PhoneNumber@163b91</a:t>
            </a:r>
            <a:endParaRPr lang="en-US" b="1" dirty="0"/>
          </a:p>
        </p:txBody>
      </p:sp>
      <p:sp>
        <p:nvSpPr>
          <p:cNvPr id="2" name="Rectangle 1"/>
          <p:cNvSpPr/>
          <p:nvPr/>
        </p:nvSpPr>
        <p:spPr>
          <a:xfrm>
            <a:off x="587022" y="2488484"/>
            <a:ext cx="6096000" cy="3416320"/>
          </a:xfrm>
          <a:prstGeom prst="rect">
            <a:avLst/>
          </a:prstGeom>
        </p:spPr>
        <p:txBody>
          <a:bodyPr>
            <a:spAutoFit/>
          </a:bodyPr>
          <a:lstStyle/>
          <a:p>
            <a:r>
              <a:rPr lang="en-US" dirty="0">
                <a:latin typeface="Times-Roman"/>
              </a:rPr>
              <a:t>Creates and returns a copy of this object. The precise meaning of </a:t>
            </a:r>
            <a:r>
              <a:rPr lang="en-US" dirty="0" smtClean="0">
                <a:latin typeface="Times-Roman"/>
              </a:rPr>
              <a:t>copy </a:t>
            </a:r>
            <a:r>
              <a:rPr lang="en-US" dirty="0">
                <a:latin typeface="Times-Roman"/>
              </a:rPr>
              <a:t>may</a:t>
            </a:r>
          </a:p>
          <a:p>
            <a:r>
              <a:rPr lang="en-US" dirty="0">
                <a:latin typeface="Times-Roman"/>
              </a:rPr>
              <a:t>depend on the class of the object. The general intent is that, for any object </a:t>
            </a:r>
            <a:r>
              <a:rPr lang="en-US" sz="1200" dirty="0">
                <a:latin typeface="LucidaSans-Typewriter"/>
              </a:rPr>
              <a:t>x</a:t>
            </a:r>
            <a:r>
              <a:rPr lang="en-US" dirty="0">
                <a:latin typeface="Times-Roman"/>
              </a:rPr>
              <a:t>,</a:t>
            </a:r>
          </a:p>
          <a:p>
            <a:r>
              <a:rPr lang="en-US" dirty="0">
                <a:latin typeface="Times-Roman"/>
              </a:rPr>
              <a:t>the expression</a:t>
            </a:r>
          </a:p>
          <a:p>
            <a:r>
              <a:rPr lang="en-US" sz="1200" dirty="0" err="1">
                <a:latin typeface="LucidaSans-Typewriter"/>
              </a:rPr>
              <a:t>x.clone</a:t>
            </a:r>
            <a:r>
              <a:rPr lang="en-US" sz="1200" dirty="0">
                <a:latin typeface="LucidaSans-Typewriter"/>
              </a:rPr>
              <a:t>() != x</a:t>
            </a:r>
          </a:p>
          <a:p>
            <a:r>
              <a:rPr lang="en-US" dirty="0">
                <a:latin typeface="Times-Roman"/>
              </a:rPr>
              <a:t>will be </a:t>
            </a:r>
            <a:r>
              <a:rPr lang="en-US" sz="1200" dirty="0">
                <a:latin typeface="LucidaSans-Typewriter"/>
              </a:rPr>
              <a:t>true</a:t>
            </a:r>
            <a:r>
              <a:rPr lang="en-US" dirty="0">
                <a:latin typeface="Times-Roman"/>
              </a:rPr>
              <a:t>, and the expression</a:t>
            </a:r>
          </a:p>
          <a:p>
            <a:r>
              <a:rPr lang="en-US" sz="1200" dirty="0" err="1">
                <a:latin typeface="LucidaSans-Typewriter"/>
              </a:rPr>
              <a:t>x.clone</a:t>
            </a:r>
            <a:r>
              <a:rPr lang="en-US" sz="1200" dirty="0">
                <a:latin typeface="LucidaSans-Typewriter"/>
              </a:rPr>
              <a:t>().</a:t>
            </a:r>
            <a:r>
              <a:rPr lang="en-US" sz="1200" dirty="0" err="1">
                <a:latin typeface="LucidaSans-Typewriter"/>
              </a:rPr>
              <a:t>getClass</a:t>
            </a:r>
            <a:r>
              <a:rPr lang="en-US" sz="1200" dirty="0">
                <a:latin typeface="LucidaSans-Typewriter"/>
              </a:rPr>
              <a:t>() == </a:t>
            </a:r>
            <a:r>
              <a:rPr lang="en-US" sz="1200" dirty="0" err="1">
                <a:latin typeface="LucidaSans-Typewriter"/>
              </a:rPr>
              <a:t>x.getClass</a:t>
            </a:r>
            <a:r>
              <a:rPr lang="en-US" sz="1200" dirty="0">
                <a:latin typeface="LucidaSans-Typewriter"/>
              </a:rPr>
              <a:t>()</a:t>
            </a:r>
          </a:p>
          <a:p>
            <a:r>
              <a:rPr lang="en-US" dirty="0">
                <a:latin typeface="Times-Roman"/>
              </a:rPr>
              <a:t>will be </a:t>
            </a:r>
            <a:r>
              <a:rPr lang="en-US" sz="1200" dirty="0">
                <a:latin typeface="LucidaSans-Typewriter"/>
              </a:rPr>
              <a:t>true</a:t>
            </a:r>
            <a:r>
              <a:rPr lang="en-US" dirty="0">
                <a:latin typeface="Times-Roman"/>
              </a:rPr>
              <a:t>, but these are not absolute requirements. While it is typically the</a:t>
            </a:r>
          </a:p>
          <a:p>
            <a:r>
              <a:rPr lang="en-US" dirty="0">
                <a:latin typeface="Times-Roman"/>
              </a:rPr>
              <a:t>case that</a:t>
            </a:r>
          </a:p>
          <a:p>
            <a:r>
              <a:rPr lang="en-US" sz="1200" dirty="0" err="1">
                <a:latin typeface="LucidaSans-Typewriter"/>
              </a:rPr>
              <a:t>x.clone</a:t>
            </a:r>
            <a:r>
              <a:rPr lang="en-US" sz="1200" dirty="0">
                <a:latin typeface="LucidaSans-Typewriter"/>
              </a:rPr>
              <a:t>().equals(x)</a:t>
            </a:r>
          </a:p>
          <a:p>
            <a:r>
              <a:rPr lang="en-US" dirty="0">
                <a:latin typeface="Times-Roman"/>
              </a:rPr>
              <a:t>will be </a:t>
            </a:r>
            <a:r>
              <a:rPr lang="en-US" sz="1200" dirty="0">
                <a:latin typeface="LucidaSans-Typewriter"/>
              </a:rPr>
              <a:t>true</a:t>
            </a:r>
            <a:r>
              <a:rPr lang="en-US" dirty="0">
                <a:latin typeface="Times-Roman"/>
              </a:rPr>
              <a:t>, this is not an absolute requirement.</a:t>
            </a:r>
            <a:endParaRPr lang="en-US" dirty="0"/>
          </a:p>
        </p:txBody>
      </p:sp>
    </p:spTree>
    <p:extLst>
      <p:ext uri="{BB962C8B-B14F-4D97-AF65-F5344CB8AC3E}">
        <p14:creationId xmlns:p14="http://schemas.microsoft.com/office/powerpoint/2010/main" val="464895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0843"/>
            <a:ext cx="11232444" cy="2308324"/>
          </a:xfrm>
          <a:prstGeom prst="rect">
            <a:avLst/>
          </a:prstGeom>
        </p:spPr>
        <p:txBody>
          <a:bodyPr wrap="square">
            <a:spAutoFit/>
          </a:bodyPr>
          <a:lstStyle/>
          <a:p>
            <a:r>
              <a:rPr lang="en-US" dirty="0">
                <a:latin typeface="Times-Roman"/>
              </a:rPr>
              <a:t>For example, consider the </a:t>
            </a:r>
            <a:r>
              <a:rPr lang="en-US" sz="1200" dirty="0" err="1">
                <a:latin typeface="LucidaSans-Typewriter"/>
              </a:rPr>
              <a:t>BigDecimal</a:t>
            </a:r>
            <a:r>
              <a:rPr lang="en-US" sz="1200" dirty="0">
                <a:latin typeface="LucidaSans-Typewriter"/>
              </a:rPr>
              <a:t> </a:t>
            </a:r>
            <a:r>
              <a:rPr lang="en-US" dirty="0">
                <a:latin typeface="Times-Roman"/>
              </a:rPr>
              <a:t>class, whose </a:t>
            </a:r>
            <a:r>
              <a:rPr lang="en-US" sz="1200" dirty="0" err="1">
                <a:latin typeface="LucidaSans-Typewriter"/>
              </a:rPr>
              <a:t>compareTo</a:t>
            </a:r>
            <a:r>
              <a:rPr lang="en-US" sz="1200" dirty="0">
                <a:latin typeface="LucidaSans-Typewriter"/>
              </a:rPr>
              <a:t> </a:t>
            </a:r>
            <a:r>
              <a:rPr lang="en-US" dirty="0">
                <a:latin typeface="Times-Roman"/>
              </a:rPr>
              <a:t>method is</a:t>
            </a:r>
          </a:p>
          <a:p>
            <a:r>
              <a:rPr lang="en-US" dirty="0">
                <a:latin typeface="Times-Roman"/>
              </a:rPr>
              <a:t>inconsistent with </a:t>
            </a:r>
            <a:r>
              <a:rPr lang="en-US" sz="1200" dirty="0">
                <a:latin typeface="LucidaSans-Typewriter"/>
              </a:rPr>
              <a:t>equals</a:t>
            </a:r>
            <a:r>
              <a:rPr lang="en-US" dirty="0">
                <a:latin typeface="Times-Roman"/>
              </a:rPr>
              <a:t>. If you create an empty </a:t>
            </a:r>
            <a:r>
              <a:rPr lang="en-US" sz="1200" dirty="0" err="1">
                <a:latin typeface="LucidaSans-Typewriter"/>
              </a:rPr>
              <a:t>HashSet</a:t>
            </a:r>
            <a:r>
              <a:rPr lang="en-US" sz="1200" dirty="0">
                <a:latin typeface="LucidaSans-Typewriter"/>
              </a:rPr>
              <a:t> </a:t>
            </a:r>
            <a:r>
              <a:rPr lang="en-US" dirty="0">
                <a:latin typeface="Times-Roman"/>
              </a:rPr>
              <a:t>instance and then add</a:t>
            </a:r>
          </a:p>
          <a:p>
            <a:r>
              <a:rPr lang="en-US" sz="1200" dirty="0">
                <a:latin typeface="LucidaSans-Typewriter"/>
              </a:rPr>
              <a:t>new </a:t>
            </a:r>
            <a:r>
              <a:rPr lang="en-US" sz="1200" dirty="0" err="1" smtClean="0">
                <a:latin typeface="LucidaSans-Typewriter"/>
              </a:rPr>
              <a:t>BigDecimal</a:t>
            </a:r>
            <a:r>
              <a:rPr lang="en-US" sz="1200" dirty="0" smtClean="0">
                <a:latin typeface="LucidaSans-Typewriter"/>
              </a:rPr>
              <a:t>(1.0) </a:t>
            </a:r>
            <a:r>
              <a:rPr lang="en-US" dirty="0">
                <a:latin typeface="Times-Roman"/>
              </a:rPr>
              <a:t>and </a:t>
            </a:r>
            <a:r>
              <a:rPr lang="en-US" sz="1200" dirty="0">
                <a:latin typeface="LucidaSans-Typewriter"/>
              </a:rPr>
              <a:t>new </a:t>
            </a:r>
            <a:r>
              <a:rPr lang="en-US" sz="1200" dirty="0" err="1" smtClean="0">
                <a:latin typeface="LucidaSans-Typewriter"/>
              </a:rPr>
              <a:t>BigDecimal</a:t>
            </a:r>
            <a:r>
              <a:rPr lang="en-US" sz="1200" dirty="0" smtClean="0">
                <a:latin typeface="LucidaSans-Typewriter"/>
              </a:rPr>
              <a:t>(1.00)</a:t>
            </a:r>
            <a:r>
              <a:rPr lang="en-US" dirty="0" smtClean="0">
                <a:latin typeface="Times-Roman"/>
              </a:rPr>
              <a:t>, </a:t>
            </a:r>
            <a:r>
              <a:rPr lang="en-US" dirty="0">
                <a:latin typeface="Times-Roman"/>
              </a:rPr>
              <a:t>the set will contain two</a:t>
            </a:r>
          </a:p>
          <a:p>
            <a:r>
              <a:rPr lang="en-US" dirty="0">
                <a:latin typeface="Times-Roman"/>
              </a:rPr>
              <a:t>elements because the two </a:t>
            </a:r>
            <a:r>
              <a:rPr lang="en-US" sz="1200" dirty="0" err="1">
                <a:latin typeface="LucidaSans-Typewriter"/>
              </a:rPr>
              <a:t>BigDecimal</a:t>
            </a:r>
            <a:r>
              <a:rPr lang="en-US" sz="1200" dirty="0">
                <a:latin typeface="LucidaSans-Typewriter"/>
              </a:rPr>
              <a:t> </a:t>
            </a:r>
            <a:r>
              <a:rPr lang="en-US" dirty="0">
                <a:latin typeface="Times-Roman"/>
              </a:rPr>
              <a:t>instances added to the set are unequal</a:t>
            </a:r>
          </a:p>
          <a:p>
            <a:r>
              <a:rPr lang="en-US" dirty="0">
                <a:latin typeface="Times-Roman"/>
              </a:rPr>
              <a:t>when compared using the </a:t>
            </a:r>
            <a:r>
              <a:rPr lang="en-US" sz="1200" dirty="0">
                <a:latin typeface="LucidaSans-Typewriter"/>
              </a:rPr>
              <a:t>equals </a:t>
            </a:r>
            <a:r>
              <a:rPr lang="en-US" dirty="0">
                <a:latin typeface="Times-Roman"/>
              </a:rPr>
              <a:t>method. If, however, you perform the same</a:t>
            </a:r>
          </a:p>
          <a:p>
            <a:r>
              <a:rPr lang="en-US" dirty="0">
                <a:latin typeface="Times-Roman"/>
              </a:rPr>
              <a:t>procedure using a </a:t>
            </a:r>
            <a:r>
              <a:rPr lang="en-US" sz="1200" dirty="0" err="1">
                <a:latin typeface="LucidaSans-Typewriter"/>
              </a:rPr>
              <a:t>TreeSet</a:t>
            </a:r>
            <a:r>
              <a:rPr lang="en-US" sz="1200" dirty="0">
                <a:latin typeface="LucidaSans-Typewriter"/>
              </a:rPr>
              <a:t> </a:t>
            </a:r>
            <a:r>
              <a:rPr lang="en-US" dirty="0">
                <a:latin typeface="Times-Roman"/>
              </a:rPr>
              <a:t>instead of a </a:t>
            </a:r>
            <a:r>
              <a:rPr lang="en-US" sz="1200" dirty="0" err="1">
                <a:latin typeface="LucidaSans-Typewriter"/>
              </a:rPr>
              <a:t>HashSet</a:t>
            </a:r>
            <a:r>
              <a:rPr lang="en-US" dirty="0">
                <a:latin typeface="Times-Roman"/>
              </a:rPr>
              <a:t>, the set will contain only one</a:t>
            </a:r>
          </a:p>
          <a:p>
            <a:r>
              <a:rPr lang="en-US" dirty="0">
                <a:latin typeface="Times-Roman"/>
              </a:rPr>
              <a:t>element because the two </a:t>
            </a:r>
            <a:r>
              <a:rPr lang="en-US" sz="1200" dirty="0" err="1">
                <a:latin typeface="LucidaSans-Typewriter"/>
              </a:rPr>
              <a:t>BigDecimal</a:t>
            </a:r>
            <a:r>
              <a:rPr lang="en-US" sz="1200" dirty="0">
                <a:latin typeface="LucidaSans-Typewriter"/>
              </a:rPr>
              <a:t> </a:t>
            </a:r>
            <a:r>
              <a:rPr lang="en-US" dirty="0">
                <a:latin typeface="Times-Roman"/>
              </a:rPr>
              <a:t>instances are equal when compared using</a:t>
            </a:r>
          </a:p>
          <a:p>
            <a:r>
              <a:rPr lang="en-US" dirty="0">
                <a:latin typeface="Times-Roman"/>
              </a:rPr>
              <a:t>the </a:t>
            </a:r>
            <a:r>
              <a:rPr lang="en-US" sz="1200" dirty="0" err="1">
                <a:latin typeface="LucidaSans-Typewriter"/>
              </a:rPr>
              <a:t>compareTo</a:t>
            </a:r>
            <a:r>
              <a:rPr lang="en-US" sz="1200" dirty="0">
                <a:latin typeface="LucidaSans-Typewriter"/>
              </a:rPr>
              <a:t> </a:t>
            </a:r>
            <a:r>
              <a:rPr lang="en-US" dirty="0">
                <a:latin typeface="Times-Roman"/>
              </a:rPr>
              <a:t>method. (See the </a:t>
            </a:r>
            <a:r>
              <a:rPr lang="en-US" sz="1200" dirty="0" err="1">
                <a:latin typeface="LucidaSans-Typewriter"/>
              </a:rPr>
              <a:t>BigDecimal</a:t>
            </a:r>
            <a:r>
              <a:rPr lang="en-US" sz="1200" dirty="0">
                <a:latin typeface="LucidaSans-Typewriter"/>
              </a:rPr>
              <a:t> </a:t>
            </a:r>
            <a:r>
              <a:rPr lang="en-US" dirty="0">
                <a:latin typeface="Times-Roman"/>
              </a:rPr>
              <a:t>documentation for details.)</a:t>
            </a:r>
            <a:endParaRPr lang="en-US" dirty="0"/>
          </a:p>
        </p:txBody>
      </p:sp>
      <p:sp>
        <p:nvSpPr>
          <p:cNvPr id="3" name="Rectangle 2"/>
          <p:cNvSpPr/>
          <p:nvPr/>
        </p:nvSpPr>
        <p:spPr>
          <a:xfrm>
            <a:off x="304800" y="2892695"/>
            <a:ext cx="11559822" cy="1477328"/>
          </a:xfrm>
          <a:prstGeom prst="rect">
            <a:avLst/>
          </a:prstGeom>
        </p:spPr>
        <p:txBody>
          <a:bodyPr wrap="square">
            <a:spAutoFit/>
          </a:bodyPr>
          <a:lstStyle/>
          <a:p>
            <a:r>
              <a:rPr lang="en-US" dirty="0">
                <a:latin typeface="Times-Roman"/>
              </a:rPr>
              <a:t>Prior editions of this book recommended that </a:t>
            </a:r>
            <a:r>
              <a:rPr lang="en-US" sz="1200" dirty="0" err="1">
                <a:latin typeface="LucidaSans-Typewriter"/>
              </a:rPr>
              <a:t>compareTo</a:t>
            </a:r>
            <a:r>
              <a:rPr lang="en-US" sz="1200" dirty="0">
                <a:latin typeface="LucidaSans-Typewriter"/>
              </a:rPr>
              <a:t> </a:t>
            </a:r>
            <a:r>
              <a:rPr lang="en-US" dirty="0">
                <a:latin typeface="Times-Roman"/>
              </a:rPr>
              <a:t>methods compare</a:t>
            </a:r>
          </a:p>
          <a:p>
            <a:r>
              <a:rPr lang="en-US" dirty="0">
                <a:latin typeface="Times-Roman"/>
              </a:rPr>
              <a:t>integral primitive fields using the relational operators </a:t>
            </a:r>
            <a:r>
              <a:rPr lang="en-US" sz="1200" dirty="0">
                <a:latin typeface="LucidaSans-Typewriter"/>
              </a:rPr>
              <a:t>&lt; </a:t>
            </a:r>
            <a:r>
              <a:rPr lang="en-US" dirty="0">
                <a:latin typeface="Times-Roman"/>
              </a:rPr>
              <a:t>and </a:t>
            </a:r>
            <a:r>
              <a:rPr lang="en-US" sz="1200" dirty="0">
                <a:latin typeface="LucidaSans-Typewriter"/>
              </a:rPr>
              <a:t>&gt;</a:t>
            </a:r>
            <a:r>
              <a:rPr lang="en-US" dirty="0">
                <a:latin typeface="Times-Roman"/>
              </a:rPr>
              <a:t>, and floating point</a:t>
            </a:r>
          </a:p>
          <a:p>
            <a:r>
              <a:rPr lang="en-US" dirty="0">
                <a:latin typeface="Times-Roman"/>
              </a:rPr>
              <a:t>primitive fields using the static methods </a:t>
            </a:r>
            <a:r>
              <a:rPr lang="en-US" sz="1200" dirty="0" err="1">
                <a:latin typeface="LucidaSans-Typewriter"/>
              </a:rPr>
              <a:t>Double.compare</a:t>
            </a:r>
            <a:r>
              <a:rPr lang="en-US" sz="1200" dirty="0">
                <a:latin typeface="LucidaSans-Typewriter"/>
              </a:rPr>
              <a:t> </a:t>
            </a:r>
            <a:r>
              <a:rPr lang="en-US" dirty="0">
                <a:latin typeface="Times-Roman"/>
              </a:rPr>
              <a:t>and </a:t>
            </a:r>
            <a:r>
              <a:rPr lang="en-US" sz="1200" dirty="0" err="1">
                <a:latin typeface="LucidaSans-Typewriter"/>
              </a:rPr>
              <a:t>Float.compare</a:t>
            </a:r>
            <a:r>
              <a:rPr lang="en-US" dirty="0">
                <a:latin typeface="Times-Roman"/>
              </a:rPr>
              <a:t>. In</a:t>
            </a:r>
          </a:p>
          <a:p>
            <a:r>
              <a:rPr lang="en-US" dirty="0">
                <a:latin typeface="Times-Roman"/>
              </a:rPr>
              <a:t>Java 7, static </a:t>
            </a:r>
            <a:r>
              <a:rPr lang="en-US" sz="1200" dirty="0">
                <a:latin typeface="LucidaSans-Typewriter"/>
              </a:rPr>
              <a:t>compare </a:t>
            </a:r>
            <a:r>
              <a:rPr lang="en-US" dirty="0">
                <a:latin typeface="Times-Roman"/>
              </a:rPr>
              <a:t>methods were added to all of Java’s boxed primitive</a:t>
            </a:r>
          </a:p>
          <a:p>
            <a:r>
              <a:rPr lang="en-US" dirty="0">
                <a:latin typeface="Times-Roman"/>
              </a:rPr>
              <a:t>classes.</a:t>
            </a:r>
            <a:endParaRPr lang="en-US" dirty="0"/>
          </a:p>
        </p:txBody>
      </p:sp>
    </p:spTree>
    <p:extLst>
      <p:ext uri="{BB962C8B-B14F-4D97-AF65-F5344CB8AC3E}">
        <p14:creationId xmlns:p14="http://schemas.microsoft.com/office/powerpoint/2010/main" val="2583340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711" y="250252"/>
            <a:ext cx="11074400" cy="1754326"/>
          </a:xfrm>
          <a:prstGeom prst="rect">
            <a:avLst/>
          </a:prstGeom>
        </p:spPr>
        <p:txBody>
          <a:bodyPr wrap="square">
            <a:spAutoFit/>
          </a:bodyPr>
          <a:lstStyle/>
          <a:p>
            <a:r>
              <a:rPr lang="en-US" dirty="0">
                <a:latin typeface="Times-Roman"/>
              </a:rPr>
              <a:t>Java deserialization is a clear and present danger as it is widely used </a:t>
            </a:r>
            <a:r>
              <a:rPr lang="en-US" dirty="0" smtClean="0">
                <a:latin typeface="Times-Roman"/>
              </a:rPr>
              <a:t>both directly </a:t>
            </a:r>
            <a:r>
              <a:rPr lang="en-US" dirty="0">
                <a:latin typeface="Times-Roman"/>
              </a:rPr>
              <a:t>by applications and indirectly by Java subsystems such as </a:t>
            </a:r>
            <a:r>
              <a:rPr lang="en-US" dirty="0" smtClean="0">
                <a:latin typeface="Times-Roman"/>
              </a:rPr>
              <a:t>RMI (</a:t>
            </a:r>
            <a:r>
              <a:rPr lang="en-US" dirty="0">
                <a:latin typeface="Times-Roman"/>
              </a:rPr>
              <a:t>Remote Method Invocation), JMX (Java Management Extension), </a:t>
            </a:r>
            <a:r>
              <a:rPr lang="en-US" dirty="0" smtClean="0">
                <a:latin typeface="Times-Roman"/>
              </a:rPr>
              <a:t>and JMS </a:t>
            </a:r>
            <a:r>
              <a:rPr lang="en-US" dirty="0">
                <a:latin typeface="Times-Roman"/>
              </a:rPr>
              <a:t>(Java Messaging System). Deserialization of untrusted streams can</a:t>
            </a:r>
          </a:p>
          <a:p>
            <a:r>
              <a:rPr lang="en-US" dirty="0">
                <a:latin typeface="Times-Roman"/>
              </a:rPr>
              <a:t>result in remote code execution (RCE), denial-of-service (</a:t>
            </a:r>
            <a:r>
              <a:rPr lang="en-US" dirty="0" err="1">
                <a:latin typeface="Times-Roman"/>
              </a:rPr>
              <a:t>DoS</a:t>
            </a:r>
            <a:r>
              <a:rPr lang="en-US" dirty="0">
                <a:latin typeface="Times-Roman"/>
              </a:rPr>
              <a:t>), and </a:t>
            </a:r>
            <a:r>
              <a:rPr lang="en-US" dirty="0" smtClean="0">
                <a:latin typeface="Times-Roman"/>
              </a:rPr>
              <a:t>a range </a:t>
            </a:r>
            <a:r>
              <a:rPr lang="en-US" dirty="0">
                <a:latin typeface="Times-Roman"/>
              </a:rPr>
              <a:t>of other exploits. Applications can be vulnerable to these </a:t>
            </a:r>
            <a:r>
              <a:rPr lang="en-US" dirty="0" smtClean="0">
                <a:latin typeface="Times-Roman"/>
              </a:rPr>
              <a:t>attacks even </a:t>
            </a:r>
            <a:r>
              <a:rPr lang="en-US" dirty="0">
                <a:latin typeface="Times-Roman"/>
              </a:rPr>
              <a:t>if they did nothing wrong. [Seacord17</a:t>
            </a:r>
            <a:r>
              <a:rPr lang="en-US" dirty="0" smtClean="0">
                <a:latin typeface="Times-Roman"/>
              </a:rPr>
              <a:t>]</a:t>
            </a:r>
          </a:p>
          <a:p>
            <a:endParaRPr lang="en-US" dirty="0"/>
          </a:p>
        </p:txBody>
      </p:sp>
      <p:sp>
        <p:nvSpPr>
          <p:cNvPr id="5" name="Rectangle 4"/>
          <p:cNvSpPr/>
          <p:nvPr/>
        </p:nvSpPr>
        <p:spPr>
          <a:xfrm>
            <a:off x="0" y="1758963"/>
            <a:ext cx="12248445" cy="1200329"/>
          </a:xfrm>
          <a:prstGeom prst="rect">
            <a:avLst/>
          </a:prstGeom>
        </p:spPr>
        <p:txBody>
          <a:bodyPr wrap="square">
            <a:spAutoFit/>
          </a:bodyPr>
          <a:lstStyle/>
          <a:p>
            <a:r>
              <a:rPr lang="en-US" dirty="0">
                <a:latin typeface="Times-Roman"/>
              </a:rPr>
              <a:t>Attackers and security researchers study the serializable types in the </a:t>
            </a:r>
            <a:r>
              <a:rPr lang="en-US" dirty="0" smtClean="0">
                <a:latin typeface="Times-Roman"/>
              </a:rPr>
              <a:t>Java libraries </a:t>
            </a:r>
            <a:r>
              <a:rPr lang="en-US" dirty="0">
                <a:latin typeface="Times-Roman"/>
              </a:rPr>
              <a:t>and in commonly used third-party libraries, looking for methods </a:t>
            </a:r>
            <a:r>
              <a:rPr lang="en-US" dirty="0" smtClean="0">
                <a:latin typeface="Times-Roman"/>
              </a:rPr>
              <a:t>invoked during </a:t>
            </a:r>
            <a:r>
              <a:rPr lang="en-US" dirty="0">
                <a:latin typeface="Times-Roman"/>
              </a:rPr>
              <a:t>deserialization that perform potentially dangerous activities. Such methods</a:t>
            </a:r>
          </a:p>
          <a:p>
            <a:r>
              <a:rPr lang="en-US" dirty="0">
                <a:latin typeface="Times-Roman"/>
              </a:rPr>
              <a:t>are known as </a:t>
            </a:r>
            <a:r>
              <a:rPr lang="en-US" i="1" dirty="0">
                <a:latin typeface="Times-Italic"/>
              </a:rPr>
              <a:t>gadgets</a:t>
            </a:r>
            <a:r>
              <a:rPr lang="en-US" dirty="0">
                <a:latin typeface="Times-Roman"/>
              </a:rPr>
              <a:t>. Multiple gadgets can be used in concert, to form a </a:t>
            </a:r>
            <a:r>
              <a:rPr lang="en-US" i="1" dirty="0" smtClean="0">
                <a:latin typeface="Times-Italic"/>
              </a:rPr>
              <a:t>gadget chain</a:t>
            </a:r>
            <a:r>
              <a:rPr lang="en-US" dirty="0" smtClean="0">
                <a:latin typeface="Times-Roman"/>
              </a:rPr>
              <a:t>.</a:t>
            </a:r>
          </a:p>
          <a:p>
            <a:endParaRPr lang="en-US" dirty="0"/>
          </a:p>
        </p:txBody>
      </p:sp>
      <p:sp>
        <p:nvSpPr>
          <p:cNvPr id="6" name="Rectangle 5"/>
          <p:cNvSpPr/>
          <p:nvPr/>
        </p:nvSpPr>
        <p:spPr>
          <a:xfrm>
            <a:off x="163688" y="2959292"/>
            <a:ext cx="11125201" cy="1754326"/>
          </a:xfrm>
          <a:prstGeom prst="rect">
            <a:avLst/>
          </a:prstGeom>
        </p:spPr>
        <p:txBody>
          <a:bodyPr wrap="square">
            <a:spAutoFit/>
          </a:bodyPr>
          <a:lstStyle/>
          <a:p>
            <a:r>
              <a:rPr lang="en-US" dirty="0">
                <a:latin typeface="Times-Roman"/>
              </a:rPr>
              <a:t>The leading cross-platform structured data representations are JSON [JSON</a:t>
            </a:r>
            <a:r>
              <a:rPr lang="en-US" dirty="0" smtClean="0">
                <a:latin typeface="Times-Roman"/>
              </a:rPr>
              <a:t>] and </a:t>
            </a:r>
            <a:r>
              <a:rPr lang="en-US" dirty="0">
                <a:latin typeface="Times-Roman"/>
              </a:rPr>
              <a:t>Protocol Buffers, also known as </a:t>
            </a:r>
            <a:r>
              <a:rPr lang="en-US" b="1" dirty="0" err="1">
                <a:solidFill>
                  <a:srgbClr val="FF0000"/>
                </a:solidFill>
                <a:latin typeface="Times-Roman"/>
              </a:rPr>
              <a:t>protobuf</a:t>
            </a:r>
            <a:r>
              <a:rPr lang="en-US" dirty="0">
                <a:latin typeface="Times-Roman"/>
              </a:rPr>
              <a:t> [</a:t>
            </a:r>
            <a:r>
              <a:rPr lang="en-US" dirty="0" err="1">
                <a:latin typeface="Times-Roman"/>
              </a:rPr>
              <a:t>Protobuf</a:t>
            </a:r>
            <a:r>
              <a:rPr lang="en-US" dirty="0">
                <a:latin typeface="Times-Roman"/>
              </a:rPr>
              <a:t>]. JSON was designed </a:t>
            </a:r>
            <a:r>
              <a:rPr lang="en-US" dirty="0" smtClean="0">
                <a:latin typeface="Times-Roman"/>
              </a:rPr>
              <a:t>by Douglas </a:t>
            </a:r>
            <a:r>
              <a:rPr lang="en-US" dirty="0" err="1">
                <a:latin typeface="Times-Roman"/>
              </a:rPr>
              <a:t>Crockford</a:t>
            </a:r>
            <a:r>
              <a:rPr lang="en-US" dirty="0">
                <a:latin typeface="Times-Roman"/>
              </a:rPr>
              <a:t> for browser-server communication, and </a:t>
            </a:r>
            <a:r>
              <a:rPr lang="en-US" b="1" dirty="0">
                <a:latin typeface="Times-Roman"/>
              </a:rPr>
              <a:t>protocol buffers</a:t>
            </a:r>
            <a:r>
              <a:rPr lang="en-US" dirty="0">
                <a:latin typeface="Times-Roman"/>
              </a:rPr>
              <a:t> </a:t>
            </a:r>
            <a:r>
              <a:rPr lang="en-US" dirty="0" smtClean="0">
                <a:latin typeface="Times-Roman"/>
              </a:rPr>
              <a:t>were designed </a:t>
            </a:r>
            <a:r>
              <a:rPr lang="en-US" b="1" dirty="0">
                <a:latin typeface="Times-Roman"/>
              </a:rPr>
              <a:t>by Google for storing </a:t>
            </a:r>
            <a:r>
              <a:rPr lang="en-US" dirty="0">
                <a:latin typeface="Times-Roman"/>
              </a:rPr>
              <a:t>and interchanging structured data among its servers</a:t>
            </a:r>
            <a:r>
              <a:rPr lang="en-US" dirty="0" smtClean="0">
                <a:latin typeface="Times-Roman"/>
              </a:rPr>
              <a:t>. Even </a:t>
            </a:r>
            <a:r>
              <a:rPr lang="en-US" dirty="0">
                <a:latin typeface="Times-Roman"/>
              </a:rPr>
              <a:t>though these representations are sometimes called </a:t>
            </a:r>
            <a:r>
              <a:rPr lang="en-US" i="1" dirty="0">
                <a:latin typeface="Times-Italic"/>
              </a:rPr>
              <a:t>language-neutral</a:t>
            </a:r>
            <a:r>
              <a:rPr lang="en-US" dirty="0">
                <a:latin typeface="Times-Roman"/>
              </a:rPr>
              <a:t>,</a:t>
            </a:r>
          </a:p>
          <a:p>
            <a:r>
              <a:rPr lang="en-US" dirty="0">
                <a:latin typeface="Times-Roman"/>
              </a:rPr>
              <a:t>JSON was originally developed for JavaScript and </a:t>
            </a:r>
            <a:r>
              <a:rPr lang="en-US" dirty="0" err="1">
                <a:latin typeface="Times-Roman"/>
              </a:rPr>
              <a:t>protobuf</a:t>
            </a:r>
            <a:r>
              <a:rPr lang="en-US" dirty="0">
                <a:latin typeface="Times-Roman"/>
              </a:rPr>
              <a:t> for C++; both </a:t>
            </a:r>
            <a:r>
              <a:rPr lang="en-US" dirty="0" smtClean="0">
                <a:latin typeface="Times-Roman"/>
              </a:rPr>
              <a:t>representations retain </a:t>
            </a:r>
            <a:r>
              <a:rPr lang="en-US" dirty="0">
                <a:latin typeface="Times-Roman"/>
              </a:rPr>
              <a:t>vestiges of their origins.</a:t>
            </a:r>
            <a:endParaRPr lang="en-US" dirty="0"/>
          </a:p>
        </p:txBody>
      </p:sp>
      <p:sp>
        <p:nvSpPr>
          <p:cNvPr id="7" name="Rectangle 6"/>
          <p:cNvSpPr/>
          <p:nvPr/>
        </p:nvSpPr>
        <p:spPr>
          <a:xfrm>
            <a:off x="496711" y="4960446"/>
            <a:ext cx="11751734" cy="923330"/>
          </a:xfrm>
          <a:prstGeom prst="rect">
            <a:avLst/>
          </a:prstGeom>
        </p:spPr>
        <p:txBody>
          <a:bodyPr wrap="square">
            <a:spAutoFit/>
          </a:bodyPr>
          <a:lstStyle/>
          <a:p>
            <a:r>
              <a:rPr lang="en-US" dirty="0">
                <a:latin typeface="Times-Roman"/>
              </a:rPr>
              <a:t>The most significant differences between JSON and </a:t>
            </a:r>
            <a:r>
              <a:rPr lang="en-US" b="1" dirty="0" err="1">
                <a:solidFill>
                  <a:srgbClr val="FF0000"/>
                </a:solidFill>
                <a:latin typeface="Times-Roman"/>
              </a:rPr>
              <a:t>protobuf</a:t>
            </a:r>
            <a:r>
              <a:rPr lang="en-US" dirty="0">
                <a:latin typeface="Times-Roman"/>
              </a:rPr>
              <a:t> are that JSON </a:t>
            </a:r>
            <a:r>
              <a:rPr lang="en-US" dirty="0" smtClean="0">
                <a:latin typeface="Times-Roman"/>
              </a:rPr>
              <a:t>is text-based </a:t>
            </a:r>
            <a:r>
              <a:rPr lang="en-US" dirty="0">
                <a:latin typeface="Times-Roman"/>
              </a:rPr>
              <a:t>and human-readable, whereas </a:t>
            </a:r>
            <a:r>
              <a:rPr lang="en-US" dirty="0" err="1">
                <a:latin typeface="Times-Roman"/>
              </a:rPr>
              <a:t>protobuf</a:t>
            </a:r>
            <a:r>
              <a:rPr lang="en-US" dirty="0">
                <a:latin typeface="Times-Roman"/>
              </a:rPr>
              <a:t> is binary and substantially </a:t>
            </a:r>
            <a:r>
              <a:rPr lang="en-US" dirty="0" smtClean="0">
                <a:latin typeface="Times-Roman"/>
              </a:rPr>
              <a:t>more efficient</a:t>
            </a:r>
            <a:r>
              <a:rPr lang="en-US" dirty="0">
                <a:latin typeface="Times-Roman"/>
              </a:rPr>
              <a:t>; and that JSON is exclusively a data representation, whereas </a:t>
            </a:r>
            <a:r>
              <a:rPr lang="en-US" dirty="0" err="1" smtClean="0">
                <a:latin typeface="Times-Roman"/>
              </a:rPr>
              <a:t>protobuf</a:t>
            </a:r>
            <a:r>
              <a:rPr lang="en-US" dirty="0" smtClean="0">
                <a:latin typeface="Times-Roman"/>
              </a:rPr>
              <a:t> offers </a:t>
            </a:r>
            <a:r>
              <a:rPr lang="en-US" i="1" dirty="0">
                <a:latin typeface="Times-Italic"/>
              </a:rPr>
              <a:t>schemas </a:t>
            </a:r>
            <a:r>
              <a:rPr lang="en-US" dirty="0">
                <a:latin typeface="Times-Roman"/>
              </a:rPr>
              <a:t>(types) to document and enforce appropriate usage.</a:t>
            </a:r>
            <a:endParaRPr lang="en-US" dirty="0"/>
          </a:p>
        </p:txBody>
      </p:sp>
    </p:spTree>
    <p:extLst>
      <p:ext uri="{BB962C8B-B14F-4D97-AF65-F5344CB8AC3E}">
        <p14:creationId xmlns:p14="http://schemas.microsoft.com/office/powerpoint/2010/main" val="1397404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4355" y="309460"/>
            <a:ext cx="7128756" cy="6139669"/>
          </a:xfrm>
          <a:prstGeom prst="rect">
            <a:avLst/>
          </a:prstGeom>
        </p:spPr>
      </p:pic>
    </p:spTree>
    <p:extLst>
      <p:ext uri="{BB962C8B-B14F-4D97-AF65-F5344CB8AC3E}">
        <p14:creationId xmlns:p14="http://schemas.microsoft.com/office/powerpoint/2010/main" val="3878168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04688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3" name="Picture 22"/>
          <p:cNvPicPr>
            <a:picLocks noChangeAspect="1"/>
          </p:cNvPicPr>
          <p:nvPr/>
        </p:nvPicPr>
        <p:blipFill>
          <a:blip r:embed="rId3"/>
          <a:stretch>
            <a:fillRect/>
          </a:stretch>
        </p:blipFill>
        <p:spPr>
          <a:xfrm>
            <a:off x="3985031" y="722944"/>
            <a:ext cx="3016830" cy="3615590"/>
          </a:xfrm>
          <a:prstGeom prst="rect">
            <a:avLst/>
          </a:prstGeom>
        </p:spPr>
      </p:pic>
      <p:sp>
        <p:nvSpPr>
          <p:cNvPr id="29" name="Rectangle 28"/>
          <p:cNvSpPr/>
          <p:nvPr/>
        </p:nvSpPr>
        <p:spPr>
          <a:xfrm>
            <a:off x="7172027" y="637913"/>
            <a:ext cx="4934321" cy="3785652"/>
          </a:xfrm>
          <a:prstGeom prst="rect">
            <a:avLst/>
          </a:prstGeom>
        </p:spPr>
        <p:txBody>
          <a:bodyPr wrap="square">
            <a:spAutoFit/>
          </a:bodyPr>
          <a:lstStyle/>
          <a:p>
            <a:r>
              <a:rPr lang="en-US" sz="2000" u="sng" dirty="0" smtClean="0">
                <a:solidFill>
                  <a:srgbClr val="002060"/>
                </a:solidFill>
              </a:rPr>
              <a:t>Effective Java Items</a:t>
            </a:r>
          </a:p>
          <a:p>
            <a:r>
              <a:rPr lang="en-US" sz="2000" dirty="0" smtClean="0">
                <a:solidFill>
                  <a:srgbClr val="002060"/>
                </a:solidFill>
              </a:rPr>
              <a:t>Creating </a:t>
            </a:r>
            <a:r>
              <a:rPr lang="en-US" sz="2000" dirty="0">
                <a:solidFill>
                  <a:srgbClr val="002060"/>
                </a:solidFill>
              </a:rPr>
              <a:t>and Destroying </a:t>
            </a:r>
            <a:r>
              <a:rPr lang="en-US" sz="2000" dirty="0" smtClean="0">
                <a:solidFill>
                  <a:srgbClr val="002060"/>
                </a:solidFill>
              </a:rPr>
              <a:t>Objects: Items 1-9</a:t>
            </a:r>
          </a:p>
          <a:p>
            <a:r>
              <a:rPr lang="en-US" sz="2000" dirty="0" smtClean="0">
                <a:solidFill>
                  <a:srgbClr val="002060"/>
                </a:solidFill>
              </a:rPr>
              <a:t>Methods </a:t>
            </a:r>
            <a:r>
              <a:rPr lang="en-US" sz="2000" dirty="0">
                <a:solidFill>
                  <a:srgbClr val="002060"/>
                </a:solidFill>
              </a:rPr>
              <a:t>Common to All </a:t>
            </a:r>
            <a:r>
              <a:rPr lang="en-US" sz="2000" dirty="0" smtClean="0">
                <a:solidFill>
                  <a:srgbClr val="002060"/>
                </a:solidFill>
              </a:rPr>
              <a:t>Objects: Items 10-14</a:t>
            </a:r>
            <a:endParaRPr lang="en-US" sz="2000" dirty="0">
              <a:solidFill>
                <a:srgbClr val="002060"/>
              </a:solidFill>
            </a:endParaRPr>
          </a:p>
          <a:p>
            <a:r>
              <a:rPr lang="en-US" sz="2000" dirty="0">
                <a:solidFill>
                  <a:srgbClr val="002060"/>
                </a:solidFill>
              </a:rPr>
              <a:t>Classes and </a:t>
            </a:r>
            <a:r>
              <a:rPr lang="en-US" sz="2000" dirty="0" smtClean="0">
                <a:solidFill>
                  <a:srgbClr val="002060"/>
                </a:solidFill>
              </a:rPr>
              <a:t>Interfaces: Items 15-25</a:t>
            </a:r>
          </a:p>
          <a:p>
            <a:r>
              <a:rPr lang="en-US" sz="2000" dirty="0" smtClean="0">
                <a:solidFill>
                  <a:srgbClr val="002060"/>
                </a:solidFill>
              </a:rPr>
              <a:t>Generics: Items  26-33 </a:t>
            </a:r>
            <a:endParaRPr lang="en-US" sz="2000" dirty="0">
              <a:solidFill>
                <a:srgbClr val="002060"/>
              </a:solidFill>
            </a:endParaRPr>
          </a:p>
          <a:p>
            <a:r>
              <a:rPr lang="en-US" sz="2000" b="1" dirty="0" err="1">
                <a:solidFill>
                  <a:srgbClr val="002060"/>
                </a:solidFill>
              </a:rPr>
              <a:t>Enums</a:t>
            </a:r>
            <a:r>
              <a:rPr lang="en-US" sz="2000" b="1" dirty="0">
                <a:solidFill>
                  <a:srgbClr val="002060"/>
                </a:solidFill>
              </a:rPr>
              <a:t> and </a:t>
            </a:r>
            <a:r>
              <a:rPr lang="en-US" sz="2000" b="1" dirty="0" smtClean="0">
                <a:solidFill>
                  <a:srgbClr val="002060"/>
                </a:solidFill>
              </a:rPr>
              <a:t>Annotations: Items 34-41</a:t>
            </a:r>
            <a:endParaRPr lang="en-US" sz="2000" b="1" dirty="0">
              <a:solidFill>
                <a:srgbClr val="002060"/>
              </a:solidFill>
            </a:endParaRPr>
          </a:p>
          <a:p>
            <a:r>
              <a:rPr lang="en-US" sz="2000" b="1" dirty="0">
                <a:solidFill>
                  <a:srgbClr val="002060"/>
                </a:solidFill>
              </a:rPr>
              <a:t>Lambdas and </a:t>
            </a:r>
            <a:r>
              <a:rPr lang="en-US" sz="2000" b="1" dirty="0" smtClean="0">
                <a:solidFill>
                  <a:srgbClr val="002060"/>
                </a:solidFill>
              </a:rPr>
              <a:t>Streams: Items 42-48</a:t>
            </a:r>
            <a:endParaRPr lang="en-US" sz="2000" b="1" dirty="0">
              <a:solidFill>
                <a:srgbClr val="002060"/>
              </a:solidFill>
            </a:endParaRPr>
          </a:p>
          <a:p>
            <a:r>
              <a:rPr lang="en-US" sz="2000" dirty="0" smtClean="0">
                <a:solidFill>
                  <a:srgbClr val="002060"/>
                </a:solidFill>
              </a:rPr>
              <a:t>Methods: Items 49-56</a:t>
            </a:r>
            <a:endParaRPr lang="en-US" sz="2000" dirty="0">
              <a:solidFill>
                <a:srgbClr val="002060"/>
              </a:solidFill>
            </a:endParaRPr>
          </a:p>
          <a:p>
            <a:r>
              <a:rPr lang="en-US" sz="2000" dirty="0">
                <a:solidFill>
                  <a:srgbClr val="002060"/>
                </a:solidFill>
              </a:rPr>
              <a:t>General </a:t>
            </a:r>
            <a:r>
              <a:rPr lang="en-US" sz="2000" dirty="0" smtClean="0">
                <a:solidFill>
                  <a:srgbClr val="002060"/>
                </a:solidFill>
              </a:rPr>
              <a:t>Programming:  Items 57-68</a:t>
            </a:r>
            <a:endParaRPr lang="en-US" sz="2000" dirty="0">
              <a:solidFill>
                <a:srgbClr val="002060"/>
              </a:solidFill>
            </a:endParaRPr>
          </a:p>
          <a:p>
            <a:r>
              <a:rPr lang="en-US" sz="2000" dirty="0" smtClean="0">
                <a:solidFill>
                  <a:srgbClr val="002060"/>
                </a:solidFill>
              </a:rPr>
              <a:t>Exceptions: Items 69-77 </a:t>
            </a:r>
            <a:endParaRPr lang="en-US" sz="2000" dirty="0">
              <a:solidFill>
                <a:srgbClr val="002060"/>
              </a:solidFill>
            </a:endParaRPr>
          </a:p>
          <a:p>
            <a:r>
              <a:rPr lang="en-US" sz="2000" dirty="0">
                <a:solidFill>
                  <a:srgbClr val="002060"/>
                </a:solidFill>
              </a:rPr>
              <a:t>Concurrency</a:t>
            </a:r>
            <a:r>
              <a:rPr lang="en-US" sz="2000" dirty="0" smtClean="0">
                <a:solidFill>
                  <a:srgbClr val="002060"/>
                </a:solidFill>
              </a:rPr>
              <a:t>:  Items 78-84</a:t>
            </a:r>
            <a:endParaRPr lang="en-US" sz="2000" dirty="0">
              <a:solidFill>
                <a:srgbClr val="002060"/>
              </a:solidFill>
            </a:endParaRPr>
          </a:p>
          <a:p>
            <a:r>
              <a:rPr lang="en-US" sz="2000" dirty="0" smtClean="0">
                <a:solidFill>
                  <a:srgbClr val="002060"/>
                </a:solidFill>
              </a:rPr>
              <a:t>Serialization: Items 85-90 </a:t>
            </a:r>
            <a:endParaRPr lang="en-US" sz="2000" dirty="0">
              <a:solidFill>
                <a:srgbClr val="002060"/>
              </a:solidFill>
            </a:endParaRPr>
          </a:p>
        </p:txBody>
      </p:sp>
      <p:pic>
        <p:nvPicPr>
          <p:cNvPr id="17" name="Picture 16"/>
          <p:cNvPicPr>
            <a:picLocks noChangeAspect="1"/>
          </p:cNvPicPr>
          <p:nvPr/>
        </p:nvPicPr>
        <p:blipFill>
          <a:blip r:embed="rId4"/>
          <a:stretch>
            <a:fillRect/>
          </a:stretch>
        </p:blipFill>
        <p:spPr>
          <a:xfrm>
            <a:off x="92365" y="1557336"/>
            <a:ext cx="3800475" cy="4657725"/>
          </a:xfrm>
          <a:prstGeom prst="rect">
            <a:avLst/>
          </a:prstGeom>
        </p:spPr>
      </p:pic>
      <p:sp>
        <p:nvSpPr>
          <p:cNvPr id="18" name="Rectangle 17"/>
          <p:cNvSpPr/>
          <p:nvPr/>
        </p:nvSpPr>
        <p:spPr>
          <a:xfrm>
            <a:off x="3988320" y="4607755"/>
            <a:ext cx="8203680" cy="2031325"/>
          </a:xfrm>
          <a:prstGeom prst="rect">
            <a:avLst/>
          </a:prstGeom>
        </p:spPr>
        <p:txBody>
          <a:bodyPr wrap="square">
            <a:spAutoFit/>
          </a:bodyPr>
          <a:lstStyle/>
          <a:p>
            <a:r>
              <a:rPr lang="en-US" i="1" u="sng" dirty="0">
                <a:solidFill>
                  <a:srgbClr val="00B050"/>
                </a:solidFill>
                <a:latin typeface="NewBaskerville-Italic"/>
              </a:rPr>
              <a:t>Modern Java in </a:t>
            </a:r>
            <a:r>
              <a:rPr lang="en-US" i="1" u="sng" dirty="0" smtClean="0">
                <a:solidFill>
                  <a:srgbClr val="00B050"/>
                </a:solidFill>
                <a:latin typeface="NewBaskerville-Italic"/>
              </a:rPr>
              <a:t>Action </a:t>
            </a:r>
            <a:r>
              <a:rPr lang="en-US" u="sng" dirty="0" smtClean="0">
                <a:solidFill>
                  <a:srgbClr val="00B050"/>
                </a:solidFill>
                <a:latin typeface="NewBaskerville-Roman"/>
              </a:rPr>
              <a:t>is </a:t>
            </a:r>
            <a:r>
              <a:rPr lang="en-US" u="sng" dirty="0">
                <a:solidFill>
                  <a:srgbClr val="00B050"/>
                </a:solidFill>
                <a:latin typeface="NewBaskerville-Roman"/>
              </a:rPr>
              <a:t>divided into six parts</a:t>
            </a:r>
            <a:r>
              <a:rPr lang="en-US" dirty="0">
                <a:solidFill>
                  <a:srgbClr val="00B050"/>
                </a:solidFill>
                <a:latin typeface="NewBaskerville-Roman"/>
              </a:rPr>
              <a:t>: </a:t>
            </a:r>
            <a:endParaRPr lang="en-US" dirty="0" smtClean="0">
              <a:solidFill>
                <a:srgbClr val="00B050"/>
              </a:solidFill>
              <a:latin typeface="NewBaskerville-Roman"/>
            </a:endParaRPr>
          </a:p>
          <a:p>
            <a:pPr marL="285750" indent="-285750">
              <a:buFontTx/>
              <a:buChar char="-"/>
            </a:pPr>
            <a:r>
              <a:rPr lang="en-US" b="1" dirty="0" smtClean="0">
                <a:solidFill>
                  <a:srgbClr val="00B050"/>
                </a:solidFill>
                <a:latin typeface="NewBaskerville-Roman"/>
              </a:rPr>
              <a:t>Fundamentals (Behavior parameterization, Lambda Expression,..) </a:t>
            </a:r>
          </a:p>
          <a:p>
            <a:pPr marL="285750" indent="-285750">
              <a:buFontTx/>
              <a:buChar char="-"/>
            </a:pPr>
            <a:r>
              <a:rPr lang="en-US" dirty="0" smtClean="0">
                <a:solidFill>
                  <a:srgbClr val="00B050"/>
                </a:solidFill>
                <a:latin typeface="NewBaskerville-Roman"/>
              </a:rPr>
              <a:t>Functional-style data processing </a:t>
            </a:r>
            <a:r>
              <a:rPr lang="en-US" dirty="0">
                <a:solidFill>
                  <a:srgbClr val="00B050"/>
                </a:solidFill>
                <a:latin typeface="NewBaskerville-Roman"/>
              </a:rPr>
              <a:t>with </a:t>
            </a:r>
            <a:r>
              <a:rPr lang="en-US" dirty="0" smtClean="0">
                <a:solidFill>
                  <a:srgbClr val="00B050"/>
                </a:solidFill>
                <a:latin typeface="NewBaskerville-Roman"/>
              </a:rPr>
              <a:t>streams </a:t>
            </a:r>
          </a:p>
          <a:p>
            <a:pPr marL="285750" indent="-285750">
              <a:buFontTx/>
              <a:buChar char="-"/>
            </a:pPr>
            <a:r>
              <a:rPr lang="en-US" dirty="0" smtClean="0">
                <a:solidFill>
                  <a:srgbClr val="00B050"/>
                </a:solidFill>
                <a:latin typeface="NewBaskerville-Roman"/>
              </a:rPr>
              <a:t>Effective </a:t>
            </a:r>
            <a:r>
              <a:rPr lang="en-US" dirty="0">
                <a:solidFill>
                  <a:srgbClr val="00B050"/>
                </a:solidFill>
                <a:latin typeface="NewBaskerville-Roman"/>
              </a:rPr>
              <a:t>programming with streams and </a:t>
            </a:r>
            <a:r>
              <a:rPr lang="en-US" dirty="0" smtClean="0">
                <a:solidFill>
                  <a:srgbClr val="00B050"/>
                </a:solidFill>
                <a:latin typeface="NewBaskerville-Roman"/>
              </a:rPr>
              <a:t>lambdas</a:t>
            </a:r>
          </a:p>
          <a:p>
            <a:pPr marL="285750" indent="-285750">
              <a:buFontTx/>
              <a:buChar char="-"/>
            </a:pPr>
            <a:r>
              <a:rPr lang="en-US" dirty="0" smtClean="0">
                <a:solidFill>
                  <a:srgbClr val="00B050"/>
                </a:solidFill>
                <a:latin typeface="NewBaskerville-Roman"/>
              </a:rPr>
              <a:t>Everyday Java  (New Date API, Java Module system, Optionals, ..)</a:t>
            </a:r>
          </a:p>
          <a:p>
            <a:pPr marL="285750" indent="-285750">
              <a:buFontTx/>
              <a:buChar char="-"/>
            </a:pPr>
            <a:r>
              <a:rPr lang="en-US" dirty="0" smtClean="0">
                <a:solidFill>
                  <a:srgbClr val="00B050"/>
                </a:solidFill>
                <a:latin typeface="NewBaskerville-Roman"/>
              </a:rPr>
              <a:t>Enhanced </a:t>
            </a:r>
            <a:r>
              <a:rPr lang="en-US" dirty="0">
                <a:solidFill>
                  <a:srgbClr val="00B050"/>
                </a:solidFill>
                <a:latin typeface="NewBaskerville-Roman"/>
              </a:rPr>
              <a:t>Java </a:t>
            </a:r>
            <a:r>
              <a:rPr lang="en-US" dirty="0" smtClean="0">
                <a:solidFill>
                  <a:srgbClr val="00B050"/>
                </a:solidFill>
                <a:latin typeface="NewBaskerville-Roman"/>
              </a:rPr>
              <a:t>concurrency (CompletableFuture, Reactive Programming)</a:t>
            </a:r>
          </a:p>
          <a:p>
            <a:pPr marL="285750" indent="-285750">
              <a:buFontTx/>
              <a:buChar char="-"/>
            </a:pPr>
            <a:r>
              <a:rPr lang="en-US" dirty="0" smtClean="0">
                <a:solidFill>
                  <a:srgbClr val="00B050"/>
                </a:solidFill>
                <a:latin typeface="NewBaskerville-Roman"/>
              </a:rPr>
              <a:t>Functional </a:t>
            </a:r>
            <a:r>
              <a:rPr lang="en-US" dirty="0">
                <a:solidFill>
                  <a:srgbClr val="00B050"/>
                </a:solidFill>
                <a:latin typeface="NewBaskerville-Roman"/>
              </a:rPr>
              <a:t>programming and </a:t>
            </a:r>
            <a:r>
              <a:rPr lang="en-US" dirty="0" smtClean="0">
                <a:solidFill>
                  <a:srgbClr val="00B050"/>
                </a:solidFill>
                <a:latin typeface="NewBaskerville-Roman"/>
              </a:rPr>
              <a:t>future Java </a:t>
            </a:r>
            <a:r>
              <a:rPr lang="en-US" dirty="0">
                <a:solidFill>
                  <a:srgbClr val="00B050"/>
                </a:solidFill>
                <a:latin typeface="NewBaskerville-Roman"/>
              </a:rPr>
              <a:t>evolution</a:t>
            </a:r>
            <a:r>
              <a:rPr lang="en-US" dirty="0" smtClean="0">
                <a:solidFill>
                  <a:srgbClr val="00B050"/>
                </a:solidFill>
                <a:latin typeface="NewBaskerville-Roman"/>
              </a:rPr>
              <a:t>.</a:t>
            </a:r>
            <a:endParaRPr lang="en-US" dirty="0">
              <a:solidFill>
                <a:srgbClr val="00B050"/>
              </a:solidFill>
            </a:endParaRPr>
          </a:p>
        </p:txBody>
      </p:sp>
      <p:sp>
        <p:nvSpPr>
          <p:cNvPr id="26" name="TextBox 25"/>
          <p:cNvSpPr txBox="1"/>
          <p:nvPr/>
        </p:nvSpPr>
        <p:spPr>
          <a:xfrm>
            <a:off x="-121024" y="45009"/>
            <a:ext cx="686706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2000" b="1" dirty="0" smtClean="0">
                <a:solidFill>
                  <a:schemeClr val="dk1"/>
                </a:solidFill>
                <a:ea typeface="Calibri"/>
                <a:cs typeface="Calibri"/>
                <a:sym typeface="Calibri"/>
              </a:rPr>
              <a:t>References</a:t>
            </a:r>
            <a:endParaRPr lang="en-US" sz="1400" b="1"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smtClean="0">
                <a:solidFill>
                  <a:schemeClr val="dk1"/>
                </a:solidFill>
                <a:ea typeface="Calibri"/>
                <a:cs typeface="Calibri"/>
                <a:sym typeface="Calibri"/>
                <a:hlinkClick r:id="rId5"/>
              </a:rPr>
              <a:t>https</a:t>
            </a:r>
            <a:r>
              <a:rPr lang="en-US" sz="1400" dirty="0">
                <a:solidFill>
                  <a:schemeClr val="dk1"/>
                </a:solidFill>
                <a:ea typeface="Calibri"/>
                <a:cs typeface="Calibri"/>
                <a:sym typeface="Calibri"/>
                <a:hlinkClick r:id="rId5"/>
              </a:rPr>
              <a:t>://</a:t>
            </a:r>
            <a:r>
              <a:rPr lang="en-US" sz="1400" dirty="0" smtClean="0">
                <a:solidFill>
                  <a:schemeClr val="dk1"/>
                </a:solidFill>
                <a:ea typeface="Calibri"/>
                <a:cs typeface="Calibri"/>
                <a:sym typeface="Calibri"/>
                <a:hlinkClick r:id="rId5"/>
              </a:rPr>
              <a:t>github.com/jbloch/effective-java-3e-source-code</a:t>
            </a:r>
            <a:endParaRPr lang="en-US" sz="1400"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6"/>
              </a:rPr>
              <a:t>https://</a:t>
            </a:r>
            <a:r>
              <a:rPr lang="en-US" sz="1400" dirty="0" smtClean="0">
                <a:solidFill>
                  <a:schemeClr val="dk1"/>
                </a:solidFill>
                <a:ea typeface="Calibri"/>
                <a:cs typeface="Calibri"/>
                <a:sym typeface="Calibri"/>
                <a:hlinkClick r:id="rId6"/>
              </a:rPr>
              <a:t>www.manning.com/books/modern-java-in-action</a:t>
            </a:r>
            <a:r>
              <a:rPr lang="en-US" sz="1400" dirty="0" smtClean="0">
                <a:solidFill>
                  <a:schemeClr val="dk1"/>
                </a:solidFill>
                <a:ea typeface="Calibri"/>
                <a:cs typeface="Calibri"/>
                <a:sym typeface="Calibri"/>
              </a:rPr>
              <a:t> </a:t>
            </a:r>
            <a:endParaRPr lang="en-US" b="1" dirty="0" smtClean="0">
              <a:solidFill>
                <a:schemeClr val="dk1"/>
              </a:solidFill>
              <a:ea typeface="Calibri"/>
              <a:cs typeface="Calibri"/>
              <a:sym typeface="Calibri"/>
            </a:endParaRPr>
          </a:p>
        </p:txBody>
      </p:sp>
    </p:spTree>
    <p:extLst>
      <p:ext uri="{BB962C8B-B14F-4D97-AF65-F5344CB8AC3E}">
        <p14:creationId xmlns:p14="http://schemas.microsoft.com/office/powerpoint/2010/main" val="40796761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3"/>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p>
        </p:txBody>
      </p:sp>
    </p:spTree>
    <p:extLst>
      <p:ext uri="{BB962C8B-B14F-4D97-AF65-F5344CB8AC3E}">
        <p14:creationId xmlns:p14="http://schemas.microsoft.com/office/powerpoint/2010/main" val="4083762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538" y="904282"/>
            <a:ext cx="9866804" cy="369332"/>
          </a:xfrm>
          <a:prstGeom prst="rect">
            <a:avLst/>
          </a:prstGeom>
        </p:spPr>
        <p:txBody>
          <a:bodyPr wrap="none">
            <a:spAutoFit/>
          </a:bodyPr>
          <a:lstStyle/>
          <a:p>
            <a:r>
              <a:rPr lang="en-US" dirty="0">
                <a:solidFill>
                  <a:srgbClr val="262626"/>
                </a:solidFill>
                <a:latin typeface="NewBaskerville-Roman"/>
              </a:rPr>
              <a:t>The </a:t>
            </a:r>
            <a:r>
              <a:rPr lang="en-US" dirty="0">
                <a:solidFill>
                  <a:srgbClr val="FF0000"/>
                </a:solidFill>
                <a:latin typeface="NewBaskerville-Roman"/>
              </a:rPr>
              <a:t>first programming</a:t>
            </a:r>
            <a:r>
              <a:rPr lang="en-US" dirty="0">
                <a:solidFill>
                  <a:srgbClr val="262626"/>
                </a:solidFill>
                <a:latin typeface="NewBaskerville-Roman"/>
              </a:rPr>
              <a:t> concept is </a:t>
            </a:r>
            <a:r>
              <a:rPr lang="en-US" b="1" i="1" dirty="0">
                <a:solidFill>
                  <a:srgbClr val="002060"/>
                </a:solidFill>
                <a:latin typeface="NewBaskerville-Italic"/>
              </a:rPr>
              <a:t>stream processing</a:t>
            </a:r>
            <a:r>
              <a:rPr lang="en-US" dirty="0" smtClean="0">
                <a:solidFill>
                  <a:srgbClr val="262626"/>
                </a:solidFill>
                <a:latin typeface="NewBaskerville-Roman"/>
              </a:rPr>
              <a:t>.  E.g. car-assembly – stream of chars, .. </a:t>
            </a:r>
            <a:endParaRPr lang="en-US" dirty="0"/>
          </a:p>
        </p:txBody>
      </p:sp>
      <p:sp>
        <p:nvSpPr>
          <p:cNvPr id="7" name="Rectangle 6"/>
          <p:cNvSpPr/>
          <p:nvPr/>
        </p:nvSpPr>
        <p:spPr>
          <a:xfrm>
            <a:off x="372035" y="1439227"/>
            <a:ext cx="9363635" cy="369332"/>
          </a:xfrm>
          <a:prstGeom prst="rect">
            <a:avLst/>
          </a:prstGeom>
        </p:spPr>
        <p:txBody>
          <a:bodyPr wrap="square">
            <a:spAutoFit/>
          </a:bodyPr>
          <a:lstStyle/>
          <a:p>
            <a:r>
              <a:rPr lang="en-US" dirty="0">
                <a:latin typeface="Courier"/>
              </a:rPr>
              <a:t>cat file1 file2 | </a:t>
            </a:r>
            <a:r>
              <a:rPr lang="en-US" dirty="0" err="1">
                <a:latin typeface="Courier"/>
              </a:rPr>
              <a:t>tr</a:t>
            </a:r>
            <a:r>
              <a:rPr lang="en-US" dirty="0">
                <a:latin typeface="Courier"/>
              </a:rPr>
              <a:t> "[A-Z]" "[a-z]" | sort | tail -3</a:t>
            </a:r>
            <a:endParaRPr lang="en-US" dirty="0"/>
          </a:p>
        </p:txBody>
      </p:sp>
      <p:sp>
        <p:nvSpPr>
          <p:cNvPr id="8" name="Rectangle 7"/>
          <p:cNvSpPr/>
          <p:nvPr/>
        </p:nvSpPr>
        <p:spPr>
          <a:xfrm>
            <a:off x="268538" y="1950240"/>
            <a:ext cx="11362579" cy="646331"/>
          </a:xfrm>
          <a:prstGeom prst="rect">
            <a:avLst/>
          </a:prstGeom>
        </p:spPr>
        <p:txBody>
          <a:bodyPr wrap="square">
            <a:spAutoFit/>
          </a:bodyPr>
          <a:lstStyle/>
          <a:p>
            <a:r>
              <a:rPr lang="en-US" dirty="0">
                <a:solidFill>
                  <a:srgbClr val="262626"/>
                </a:solidFill>
                <a:latin typeface="NewBaskerville-Roman"/>
              </a:rPr>
              <a:t>Java 8 adds a Streams API (note the uppercase </a:t>
            </a:r>
            <a:r>
              <a:rPr lang="en-US" i="1" dirty="0">
                <a:solidFill>
                  <a:srgbClr val="262626"/>
                </a:solidFill>
                <a:latin typeface="NewBaskerville-Italic"/>
              </a:rPr>
              <a:t>S</a:t>
            </a:r>
            <a:r>
              <a:rPr lang="en-US" dirty="0">
                <a:solidFill>
                  <a:srgbClr val="262626"/>
                </a:solidFill>
                <a:latin typeface="NewBaskerville-Roman"/>
              </a:rPr>
              <a:t>) in </a:t>
            </a:r>
            <a:r>
              <a:rPr lang="en-US" sz="1600" b="1" dirty="0" err="1">
                <a:solidFill>
                  <a:srgbClr val="00B050"/>
                </a:solidFill>
                <a:latin typeface="Courier"/>
              </a:rPr>
              <a:t>java.util.stream</a:t>
            </a:r>
            <a:r>
              <a:rPr lang="en-US" sz="1600" dirty="0">
                <a:solidFill>
                  <a:srgbClr val="262626"/>
                </a:solidFill>
                <a:latin typeface="Courier"/>
              </a:rPr>
              <a:t> </a:t>
            </a:r>
            <a:r>
              <a:rPr lang="en-US" dirty="0">
                <a:solidFill>
                  <a:srgbClr val="262626"/>
                </a:solidFill>
                <a:latin typeface="NewBaskerville-Roman"/>
              </a:rPr>
              <a:t>based on </a:t>
            </a:r>
            <a:r>
              <a:rPr lang="en-US" dirty="0" smtClean="0">
                <a:solidFill>
                  <a:srgbClr val="262626"/>
                </a:solidFill>
                <a:latin typeface="NewBaskerville-Roman"/>
              </a:rPr>
              <a:t>this idea</a:t>
            </a:r>
            <a:r>
              <a:rPr lang="en-US" dirty="0">
                <a:solidFill>
                  <a:srgbClr val="262626"/>
                </a:solidFill>
                <a:latin typeface="NewBaskerville-Roman"/>
              </a:rPr>
              <a:t>; </a:t>
            </a:r>
            <a:r>
              <a:rPr lang="en-US" sz="1600" dirty="0">
                <a:solidFill>
                  <a:srgbClr val="262626"/>
                </a:solidFill>
                <a:latin typeface="Courier"/>
              </a:rPr>
              <a:t>Stream&lt;T&gt; </a:t>
            </a:r>
            <a:r>
              <a:rPr lang="en-US" dirty="0">
                <a:solidFill>
                  <a:srgbClr val="262626"/>
                </a:solidFill>
                <a:latin typeface="NewBaskerville-Roman"/>
              </a:rPr>
              <a:t>is a sequence of items of type </a:t>
            </a:r>
            <a:r>
              <a:rPr lang="en-US" sz="1600" dirty="0">
                <a:solidFill>
                  <a:srgbClr val="262626"/>
                </a:solidFill>
                <a:latin typeface="Courier"/>
              </a:rPr>
              <a:t>T</a:t>
            </a:r>
            <a:r>
              <a:rPr lang="en-US" dirty="0">
                <a:solidFill>
                  <a:srgbClr val="262626"/>
                </a:solidFill>
                <a:latin typeface="NewBaskerville-Roman"/>
              </a:rPr>
              <a:t>. You can think of it as a fancy </a:t>
            </a:r>
            <a:r>
              <a:rPr lang="en-US" dirty="0" smtClean="0">
                <a:solidFill>
                  <a:srgbClr val="262626"/>
                </a:solidFill>
                <a:latin typeface="NewBaskerville-Roman"/>
              </a:rPr>
              <a:t>iterator for </a:t>
            </a:r>
            <a:r>
              <a:rPr lang="en-US" dirty="0">
                <a:solidFill>
                  <a:srgbClr val="262626"/>
                </a:solidFill>
                <a:latin typeface="NewBaskerville-Roman"/>
              </a:rPr>
              <a:t>now.</a:t>
            </a:r>
            <a:endParaRPr lang="en-US" dirty="0"/>
          </a:p>
        </p:txBody>
      </p:sp>
      <p:sp>
        <p:nvSpPr>
          <p:cNvPr id="9" name="Rectangle 8"/>
          <p:cNvSpPr/>
          <p:nvPr/>
        </p:nvSpPr>
        <p:spPr>
          <a:xfrm>
            <a:off x="372035" y="2754421"/>
            <a:ext cx="10865038" cy="1754326"/>
          </a:xfrm>
          <a:prstGeom prst="rect">
            <a:avLst/>
          </a:prstGeom>
        </p:spPr>
        <p:txBody>
          <a:bodyPr wrap="square">
            <a:spAutoFit/>
          </a:bodyPr>
          <a:lstStyle/>
          <a:p>
            <a:r>
              <a:rPr lang="en-US" dirty="0">
                <a:solidFill>
                  <a:srgbClr val="262626"/>
                </a:solidFill>
                <a:latin typeface="NewBaskerville-Roman"/>
              </a:rPr>
              <a:t>The key motivation for this is that you can now program in Java 8 at a higher level</a:t>
            </a:r>
          </a:p>
          <a:p>
            <a:r>
              <a:rPr lang="en-US" dirty="0">
                <a:solidFill>
                  <a:srgbClr val="262626"/>
                </a:solidFill>
                <a:latin typeface="NewBaskerville-Roman"/>
              </a:rPr>
              <a:t>of abstraction, structuring your thoughts of turning a stream of </a:t>
            </a:r>
            <a:r>
              <a:rPr lang="en-US" b="1" dirty="0">
                <a:solidFill>
                  <a:srgbClr val="262626"/>
                </a:solidFill>
                <a:latin typeface="NewBaskerville-Roman"/>
              </a:rPr>
              <a:t>this into a stream of</a:t>
            </a:r>
          </a:p>
          <a:p>
            <a:r>
              <a:rPr lang="en-US" dirty="0">
                <a:solidFill>
                  <a:srgbClr val="262626"/>
                </a:solidFill>
                <a:latin typeface="NewBaskerville-Roman"/>
              </a:rPr>
              <a:t>that (similar to how you think when writing database queries) </a:t>
            </a:r>
            <a:r>
              <a:rPr lang="en-US" b="1" dirty="0">
                <a:solidFill>
                  <a:srgbClr val="262626"/>
                </a:solidFill>
                <a:latin typeface="NewBaskerville-Roman"/>
              </a:rPr>
              <a:t>rather than one item at</a:t>
            </a:r>
          </a:p>
          <a:p>
            <a:r>
              <a:rPr lang="en-US" b="1" dirty="0">
                <a:solidFill>
                  <a:srgbClr val="262626"/>
                </a:solidFill>
                <a:latin typeface="NewBaskerville-Roman"/>
              </a:rPr>
              <a:t>a time</a:t>
            </a:r>
            <a:r>
              <a:rPr lang="en-US" dirty="0">
                <a:solidFill>
                  <a:srgbClr val="262626"/>
                </a:solidFill>
                <a:latin typeface="NewBaskerville-Roman"/>
              </a:rPr>
              <a:t>. </a:t>
            </a:r>
            <a:r>
              <a:rPr lang="en-US" b="1" dirty="0">
                <a:solidFill>
                  <a:srgbClr val="262626"/>
                </a:solidFill>
                <a:latin typeface="NewBaskerville-Roman"/>
              </a:rPr>
              <a:t>Another advantage </a:t>
            </a:r>
            <a:r>
              <a:rPr lang="en-US" dirty="0">
                <a:solidFill>
                  <a:srgbClr val="262626"/>
                </a:solidFill>
                <a:latin typeface="NewBaskerville-Roman"/>
              </a:rPr>
              <a:t>is that Java 8 can transparently run your pipeline of </a:t>
            </a:r>
            <a:r>
              <a:rPr lang="en-US" sz="1600" dirty="0">
                <a:solidFill>
                  <a:srgbClr val="262626"/>
                </a:solidFill>
                <a:latin typeface="Courier"/>
              </a:rPr>
              <a:t>Stream</a:t>
            </a:r>
          </a:p>
          <a:p>
            <a:r>
              <a:rPr lang="en-US" dirty="0">
                <a:solidFill>
                  <a:srgbClr val="262626"/>
                </a:solidFill>
                <a:latin typeface="NewBaskerville-Roman"/>
              </a:rPr>
              <a:t>operations on several CPU cores on disjoint parts of the input—this is parallelism</a:t>
            </a:r>
          </a:p>
          <a:p>
            <a:r>
              <a:rPr lang="en-US" i="1" dirty="0">
                <a:solidFill>
                  <a:srgbClr val="262626"/>
                </a:solidFill>
                <a:latin typeface="NewBaskerville-Italic"/>
              </a:rPr>
              <a:t>almost for free </a:t>
            </a:r>
            <a:r>
              <a:rPr lang="en-US" dirty="0">
                <a:solidFill>
                  <a:srgbClr val="262626"/>
                </a:solidFill>
                <a:latin typeface="NewBaskerville-Roman"/>
              </a:rPr>
              <a:t>instead of hard work using </a:t>
            </a:r>
            <a:r>
              <a:rPr lang="en-US" sz="1600" dirty="0">
                <a:solidFill>
                  <a:srgbClr val="262626"/>
                </a:solidFill>
                <a:latin typeface="Courier"/>
              </a:rPr>
              <a:t>Thread</a:t>
            </a:r>
            <a:r>
              <a:rPr lang="en-US" dirty="0">
                <a:solidFill>
                  <a:srgbClr val="262626"/>
                </a:solidFill>
                <a:latin typeface="NewBaskerville-Roman"/>
              </a:rPr>
              <a:t>s.</a:t>
            </a:r>
            <a:endParaRPr lang="en-US" dirty="0"/>
          </a:p>
        </p:txBody>
      </p:sp>
      <p:sp>
        <p:nvSpPr>
          <p:cNvPr id="10" name="Rectangle 9"/>
          <p:cNvSpPr/>
          <p:nvPr/>
        </p:nvSpPr>
        <p:spPr>
          <a:xfrm>
            <a:off x="268538" y="194428"/>
            <a:ext cx="11577097" cy="369332"/>
          </a:xfrm>
          <a:prstGeom prst="rect">
            <a:avLst/>
          </a:prstGeom>
        </p:spPr>
        <p:txBody>
          <a:bodyPr wrap="square">
            <a:spAutoFit/>
          </a:bodyPr>
          <a:lstStyle/>
          <a:p>
            <a:pPr fontAlgn="base"/>
            <a:r>
              <a:rPr lang="en-US" b="1" dirty="0" smtClean="0">
                <a:solidFill>
                  <a:srgbClr val="00B050"/>
                </a:solidFill>
              </a:rPr>
              <a:t>Stream Processing </a:t>
            </a:r>
            <a:endParaRPr lang="en-US" dirty="0"/>
          </a:p>
        </p:txBody>
      </p:sp>
    </p:spTree>
    <p:extLst>
      <p:ext uri="{BB962C8B-B14F-4D97-AF65-F5344CB8AC3E}">
        <p14:creationId xmlns:p14="http://schemas.microsoft.com/office/powerpoint/2010/main" val="3130945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410302" y="4140124"/>
            <a:ext cx="3463836" cy="615553"/>
          </a:xfrm>
        </p:spPr>
        <p:txBody>
          <a:bodyPr/>
          <a:lstStyle/>
          <a:p>
            <a:pPr>
              <a:lnSpc>
                <a:spcPct val="100000"/>
              </a:lnSpc>
            </a:pPr>
            <a:r>
              <a:rPr lang="en-US" dirty="0"/>
              <a:t>Thank </a:t>
            </a:r>
            <a:r>
              <a:rPr lang="en-US" dirty="0" smtClean="0"/>
              <a:t>You</a:t>
            </a:r>
            <a:endParaRPr lang="en-US" dirty="0"/>
          </a:p>
        </p:txBody>
      </p:sp>
      <p:pic>
        <p:nvPicPr>
          <p:cNvPr id="3" name="Picture 2"/>
          <p:cNvPicPr>
            <a:picLocks noChangeAspect="1"/>
          </p:cNvPicPr>
          <p:nvPr/>
        </p:nvPicPr>
        <p:blipFill>
          <a:blip r:embed="rId3"/>
          <a:stretch>
            <a:fillRect/>
          </a:stretch>
        </p:blipFill>
        <p:spPr>
          <a:xfrm>
            <a:off x="-1" y="0"/>
            <a:ext cx="7292069" cy="4976949"/>
          </a:xfrm>
          <a:prstGeom prst="rect">
            <a:avLst/>
          </a:prstGeom>
        </p:spPr>
      </p:pic>
    </p:spTree>
    <p:extLst>
      <p:ext uri="{BB962C8B-B14F-4D97-AF65-F5344CB8AC3E}">
        <p14:creationId xmlns:p14="http://schemas.microsoft.com/office/powerpoint/2010/main" val="56956793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268538" y="194428"/>
            <a:ext cx="11577097" cy="646331"/>
          </a:xfrm>
          <a:prstGeom prst="rect">
            <a:avLst/>
          </a:prstGeom>
        </p:spPr>
        <p:txBody>
          <a:bodyPr wrap="square">
            <a:spAutoFit/>
          </a:bodyPr>
          <a:lstStyle/>
          <a:p>
            <a:pPr fontAlgn="base"/>
            <a:r>
              <a:rPr lang="en-US" b="1" dirty="0" smtClean="0">
                <a:solidFill>
                  <a:srgbClr val="00B050"/>
                </a:solidFill>
              </a:rPr>
              <a:t>Streams (lazy, immediate, … ),…  </a:t>
            </a:r>
            <a:endParaRPr lang="en-US" b="1" dirty="0">
              <a:solidFill>
                <a:srgbClr val="00B050"/>
              </a:solidFill>
            </a:endParaRPr>
          </a:p>
          <a:p>
            <a:pPr marL="285750" indent="-285750" fontAlgn="base">
              <a:buFontTx/>
              <a:buChar char="-"/>
            </a:pPr>
            <a:r>
              <a:rPr lang="en-US" dirty="0" smtClean="0"/>
              <a:t> …. From Modern JAVA in Action  </a:t>
            </a:r>
            <a:endParaRPr lang="en-US" dirty="0"/>
          </a:p>
        </p:txBody>
      </p:sp>
      <p:sp>
        <p:nvSpPr>
          <p:cNvPr id="23" name="Rectangle 22"/>
          <p:cNvSpPr/>
          <p:nvPr/>
        </p:nvSpPr>
        <p:spPr>
          <a:xfrm>
            <a:off x="4218121" y="332927"/>
            <a:ext cx="1838965" cy="369332"/>
          </a:xfrm>
          <a:prstGeom prst="rect">
            <a:avLst/>
          </a:prstGeom>
        </p:spPr>
        <p:txBody>
          <a:bodyPr wrap="none">
            <a:spAutoFit/>
          </a:bodyPr>
          <a:lstStyle/>
          <a:p>
            <a:r>
              <a:rPr lang="en-US" dirty="0" err="1">
                <a:solidFill>
                  <a:srgbClr val="00B0F0"/>
                </a:solidFill>
                <a:latin typeface="LucidaSans-Typewriter"/>
              </a:rPr>
              <a:t>java.util.function</a:t>
            </a:r>
            <a:endParaRPr lang="en-US" dirty="0">
              <a:solidFill>
                <a:srgbClr val="00B0F0"/>
              </a:solidFill>
            </a:endParaRPr>
          </a:p>
        </p:txBody>
      </p:sp>
    </p:spTree>
    <p:extLst>
      <p:ext uri="{BB962C8B-B14F-4D97-AF65-F5344CB8AC3E}">
        <p14:creationId xmlns:p14="http://schemas.microsoft.com/office/powerpoint/2010/main" val="1223464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717" y="281952"/>
            <a:ext cx="9444317" cy="369332"/>
          </a:xfrm>
          <a:prstGeom prst="rect">
            <a:avLst/>
          </a:prstGeom>
        </p:spPr>
        <p:txBody>
          <a:bodyPr wrap="square">
            <a:spAutoFit/>
          </a:bodyPr>
          <a:lstStyle/>
          <a:p>
            <a:r>
              <a:rPr lang="en-US" dirty="0">
                <a:solidFill>
                  <a:srgbClr val="262626"/>
                </a:solidFill>
                <a:latin typeface="NewBaskerville-Roman"/>
              </a:rPr>
              <a:t>Nearly every Java application </a:t>
            </a:r>
            <a:r>
              <a:rPr lang="en-US" b="1" i="1" dirty="0">
                <a:solidFill>
                  <a:srgbClr val="262626"/>
                </a:solidFill>
                <a:latin typeface="NewBaskerville-Italic"/>
              </a:rPr>
              <a:t>makes </a:t>
            </a:r>
            <a:r>
              <a:rPr lang="en-US" b="1" dirty="0">
                <a:solidFill>
                  <a:srgbClr val="262626"/>
                </a:solidFill>
                <a:latin typeface="NewBaskerville-Roman"/>
              </a:rPr>
              <a:t>and </a:t>
            </a:r>
            <a:r>
              <a:rPr lang="en-US" b="1" i="1" dirty="0">
                <a:solidFill>
                  <a:srgbClr val="262626"/>
                </a:solidFill>
                <a:latin typeface="NewBaskerville-Italic"/>
              </a:rPr>
              <a:t>processes </a:t>
            </a:r>
            <a:r>
              <a:rPr lang="en-US" b="1" dirty="0">
                <a:solidFill>
                  <a:srgbClr val="262626"/>
                </a:solidFill>
                <a:latin typeface="NewBaskerville-Roman"/>
              </a:rPr>
              <a:t>collections</a:t>
            </a:r>
            <a:r>
              <a:rPr lang="en-US" dirty="0">
                <a:solidFill>
                  <a:srgbClr val="262626"/>
                </a:solidFill>
                <a:latin typeface="NewBaskerville-Roman"/>
              </a:rPr>
              <a:t>.</a:t>
            </a:r>
            <a:endParaRPr lang="en-US" dirty="0"/>
          </a:p>
        </p:txBody>
      </p:sp>
      <p:sp>
        <p:nvSpPr>
          <p:cNvPr id="5" name="Rectangle 4"/>
          <p:cNvSpPr/>
          <p:nvPr/>
        </p:nvSpPr>
        <p:spPr>
          <a:xfrm>
            <a:off x="345141" y="651284"/>
            <a:ext cx="11501717" cy="1200329"/>
          </a:xfrm>
          <a:prstGeom prst="rect">
            <a:avLst/>
          </a:prstGeom>
        </p:spPr>
        <p:txBody>
          <a:bodyPr wrap="square">
            <a:spAutoFit/>
          </a:bodyPr>
          <a:lstStyle/>
          <a:p>
            <a:r>
              <a:rPr lang="en-US" dirty="0">
                <a:solidFill>
                  <a:srgbClr val="262626"/>
                </a:solidFill>
                <a:latin typeface="NewBaskerville-Roman"/>
              </a:rPr>
              <a:t>Using a collection, you’re managing the </a:t>
            </a:r>
            <a:r>
              <a:rPr lang="en-US" dirty="0" smtClean="0">
                <a:solidFill>
                  <a:srgbClr val="262626"/>
                </a:solidFill>
                <a:latin typeface="NewBaskerville-Roman"/>
              </a:rPr>
              <a:t>iteration process </a:t>
            </a:r>
            <a:r>
              <a:rPr lang="en-US" dirty="0">
                <a:solidFill>
                  <a:srgbClr val="262626"/>
                </a:solidFill>
                <a:latin typeface="NewBaskerville-Roman"/>
              </a:rPr>
              <a:t>yourself. You need to iterate through the elements one by one using a </a:t>
            </a:r>
            <a:r>
              <a:rPr lang="en-US" sz="1600" b="1" dirty="0" err="1" smtClean="0">
                <a:solidFill>
                  <a:srgbClr val="FF0000"/>
                </a:solidFill>
                <a:latin typeface="Courier"/>
              </a:rPr>
              <a:t>foreach</a:t>
            </a:r>
            <a:r>
              <a:rPr lang="en-US" sz="1600" dirty="0" smtClean="0">
                <a:solidFill>
                  <a:srgbClr val="262626"/>
                </a:solidFill>
                <a:latin typeface="Courier"/>
              </a:rPr>
              <a:t> </a:t>
            </a:r>
            <a:r>
              <a:rPr lang="en-US" dirty="0" smtClean="0">
                <a:solidFill>
                  <a:srgbClr val="262626"/>
                </a:solidFill>
                <a:latin typeface="NewBaskerville-Roman"/>
              </a:rPr>
              <a:t>loop </a:t>
            </a:r>
            <a:r>
              <a:rPr lang="en-US" dirty="0">
                <a:solidFill>
                  <a:srgbClr val="262626"/>
                </a:solidFill>
                <a:latin typeface="NewBaskerville-Roman"/>
              </a:rPr>
              <a:t>processing them in turn. We call this way of iterating over data </a:t>
            </a:r>
            <a:r>
              <a:rPr lang="en-US" i="1" dirty="0">
                <a:solidFill>
                  <a:srgbClr val="FF0000"/>
                </a:solidFill>
                <a:latin typeface="NewBaskerville-Italic"/>
              </a:rPr>
              <a:t>external iteration</a:t>
            </a:r>
            <a:r>
              <a:rPr lang="en-US" dirty="0">
                <a:solidFill>
                  <a:srgbClr val="262626"/>
                </a:solidFill>
                <a:latin typeface="NewBaskerville-Roman"/>
              </a:rPr>
              <a:t>.</a:t>
            </a:r>
          </a:p>
          <a:p>
            <a:r>
              <a:rPr lang="en-US" dirty="0">
                <a:solidFill>
                  <a:srgbClr val="262626"/>
                </a:solidFill>
                <a:latin typeface="NewBaskerville-Roman"/>
              </a:rPr>
              <a:t>In contrast, using the Streams API, you </a:t>
            </a:r>
            <a:r>
              <a:rPr lang="en-US" dirty="0">
                <a:solidFill>
                  <a:srgbClr val="FF0000"/>
                </a:solidFill>
                <a:latin typeface="NewBaskerville-Roman"/>
              </a:rPr>
              <a:t>don’t need to think in terms of loops</a:t>
            </a:r>
            <a:r>
              <a:rPr lang="en-US" dirty="0">
                <a:solidFill>
                  <a:srgbClr val="262626"/>
                </a:solidFill>
                <a:latin typeface="NewBaskerville-Roman"/>
              </a:rPr>
              <a:t>. </a:t>
            </a:r>
            <a:r>
              <a:rPr lang="en-US" dirty="0" smtClean="0">
                <a:solidFill>
                  <a:srgbClr val="262626"/>
                </a:solidFill>
                <a:latin typeface="NewBaskerville-Roman"/>
              </a:rPr>
              <a:t>The data </a:t>
            </a:r>
            <a:r>
              <a:rPr lang="en-US" dirty="0">
                <a:solidFill>
                  <a:srgbClr val="262626"/>
                </a:solidFill>
                <a:latin typeface="NewBaskerville-Roman"/>
              </a:rPr>
              <a:t>processing happens </a:t>
            </a:r>
            <a:r>
              <a:rPr lang="en-US" dirty="0">
                <a:solidFill>
                  <a:srgbClr val="FF0000"/>
                </a:solidFill>
                <a:latin typeface="NewBaskerville-Roman"/>
              </a:rPr>
              <a:t>internally inside </a:t>
            </a:r>
            <a:r>
              <a:rPr lang="en-US" dirty="0">
                <a:solidFill>
                  <a:srgbClr val="262626"/>
                </a:solidFill>
                <a:latin typeface="NewBaskerville-Roman"/>
              </a:rPr>
              <a:t>the library. We call this idea </a:t>
            </a:r>
            <a:r>
              <a:rPr lang="en-US" i="1" dirty="0">
                <a:solidFill>
                  <a:srgbClr val="FF0000"/>
                </a:solidFill>
                <a:latin typeface="NewBaskerville-Italic"/>
              </a:rPr>
              <a:t>internal iteration</a:t>
            </a:r>
            <a:r>
              <a:rPr lang="en-US" dirty="0">
                <a:solidFill>
                  <a:srgbClr val="262626"/>
                </a:solidFill>
                <a:latin typeface="NewBaskerville-Roman"/>
              </a:rPr>
              <a:t>.</a:t>
            </a:r>
            <a:endParaRPr lang="en-US" dirty="0"/>
          </a:p>
        </p:txBody>
      </p:sp>
      <p:sp>
        <p:nvSpPr>
          <p:cNvPr id="6" name="Rectangle 5"/>
          <p:cNvSpPr/>
          <p:nvPr/>
        </p:nvSpPr>
        <p:spPr>
          <a:xfrm>
            <a:off x="345140" y="2220945"/>
            <a:ext cx="11313459" cy="646331"/>
          </a:xfrm>
          <a:prstGeom prst="rect">
            <a:avLst/>
          </a:prstGeom>
        </p:spPr>
        <p:txBody>
          <a:bodyPr wrap="square">
            <a:spAutoFit/>
          </a:bodyPr>
          <a:lstStyle/>
          <a:p>
            <a:r>
              <a:rPr lang="en-US" dirty="0">
                <a:solidFill>
                  <a:srgbClr val="262626"/>
                </a:solidFill>
                <a:latin typeface="NewBaskerville-Roman"/>
              </a:rPr>
              <a:t>But it’s useful </a:t>
            </a:r>
            <a:r>
              <a:rPr lang="en-US" dirty="0" smtClean="0">
                <a:solidFill>
                  <a:srgbClr val="262626"/>
                </a:solidFill>
                <a:latin typeface="NewBaskerville-Roman"/>
              </a:rPr>
              <a:t>for now </a:t>
            </a:r>
            <a:r>
              <a:rPr lang="en-US" dirty="0">
                <a:solidFill>
                  <a:srgbClr val="262626"/>
                </a:solidFill>
                <a:latin typeface="NewBaskerville-Roman"/>
              </a:rPr>
              <a:t>to keep in mind that </a:t>
            </a:r>
            <a:r>
              <a:rPr lang="en-US" b="1" dirty="0">
                <a:solidFill>
                  <a:srgbClr val="262626"/>
                </a:solidFill>
                <a:latin typeface="NewBaskerville-Roman"/>
              </a:rPr>
              <a:t>Collections</a:t>
            </a:r>
            <a:r>
              <a:rPr lang="en-US" dirty="0">
                <a:solidFill>
                  <a:srgbClr val="262626"/>
                </a:solidFill>
                <a:latin typeface="NewBaskerville-Roman"/>
              </a:rPr>
              <a:t> is mostly about storing and accessing data,</a:t>
            </a:r>
          </a:p>
          <a:p>
            <a:r>
              <a:rPr lang="en-US" dirty="0">
                <a:solidFill>
                  <a:srgbClr val="262626"/>
                </a:solidFill>
                <a:latin typeface="NewBaskerville-Roman"/>
              </a:rPr>
              <a:t>whereas </a:t>
            </a:r>
            <a:r>
              <a:rPr lang="en-US" b="1" dirty="0">
                <a:solidFill>
                  <a:srgbClr val="262626"/>
                </a:solidFill>
                <a:latin typeface="NewBaskerville-Roman"/>
              </a:rPr>
              <a:t>Streams</a:t>
            </a:r>
            <a:r>
              <a:rPr lang="en-US" dirty="0">
                <a:solidFill>
                  <a:srgbClr val="262626"/>
                </a:solidFill>
                <a:latin typeface="NewBaskerville-Roman"/>
              </a:rPr>
              <a:t> is mostly about describing computations on data.</a:t>
            </a:r>
            <a:endParaRPr lang="en-US" dirty="0"/>
          </a:p>
        </p:txBody>
      </p:sp>
      <p:sp>
        <p:nvSpPr>
          <p:cNvPr id="7" name="Rectangle 6"/>
          <p:cNvSpPr/>
          <p:nvPr/>
        </p:nvSpPr>
        <p:spPr>
          <a:xfrm>
            <a:off x="345140" y="2924117"/>
            <a:ext cx="11057966" cy="646331"/>
          </a:xfrm>
          <a:prstGeom prst="rect">
            <a:avLst/>
          </a:prstGeom>
        </p:spPr>
        <p:txBody>
          <a:bodyPr wrap="square">
            <a:spAutoFit/>
          </a:bodyPr>
          <a:lstStyle/>
          <a:p>
            <a:r>
              <a:rPr lang="en-US" dirty="0">
                <a:solidFill>
                  <a:srgbClr val="262626"/>
                </a:solidFill>
                <a:latin typeface="NewBaskerville-Roman"/>
              </a:rPr>
              <a:t>The key </a:t>
            </a:r>
            <a:r>
              <a:rPr lang="en-US" dirty="0" smtClean="0">
                <a:solidFill>
                  <a:srgbClr val="262626"/>
                </a:solidFill>
                <a:latin typeface="NewBaskerville-Roman"/>
              </a:rPr>
              <a:t>point here </a:t>
            </a:r>
            <a:r>
              <a:rPr lang="en-US" dirty="0">
                <a:solidFill>
                  <a:srgbClr val="262626"/>
                </a:solidFill>
                <a:latin typeface="NewBaskerville-Roman"/>
              </a:rPr>
              <a:t>is that the Streams API allows and encourages the elements within a stream to be</a:t>
            </a:r>
          </a:p>
          <a:p>
            <a:r>
              <a:rPr lang="en-US" dirty="0">
                <a:solidFill>
                  <a:srgbClr val="262626"/>
                </a:solidFill>
                <a:latin typeface="NewBaskerville-Roman"/>
              </a:rPr>
              <a:t>processed in parallel.</a:t>
            </a:r>
            <a:endParaRPr lang="en-US" dirty="0"/>
          </a:p>
        </p:txBody>
      </p:sp>
    </p:spTree>
    <p:extLst>
      <p:ext uri="{BB962C8B-B14F-4D97-AF65-F5344CB8AC3E}">
        <p14:creationId xmlns:p14="http://schemas.microsoft.com/office/powerpoint/2010/main" val="136373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2376" y="166529"/>
            <a:ext cx="11622741" cy="7294305"/>
          </a:xfrm>
          <a:prstGeom prst="rect">
            <a:avLst/>
          </a:prstGeom>
        </p:spPr>
        <p:txBody>
          <a:bodyPr wrap="square">
            <a:spAutoFit/>
          </a:bodyPr>
          <a:lstStyle/>
          <a:p>
            <a:r>
              <a:rPr lang="en-US" dirty="0" smtClean="0"/>
              <a:t> Streams </a:t>
            </a:r>
            <a:r>
              <a:rPr lang="en-US" dirty="0"/>
              <a:t>differ from collections in several ways</a:t>
            </a:r>
            <a:r>
              <a:rPr lang="en-US" dirty="0" smtClean="0"/>
              <a:t>:</a:t>
            </a:r>
          </a:p>
          <a:p>
            <a:r>
              <a:rPr lang="en-US" dirty="0" smtClean="0"/>
              <a:t>- </a:t>
            </a:r>
            <a:r>
              <a:rPr lang="en-US" b="1" dirty="0" smtClean="0"/>
              <a:t>No </a:t>
            </a:r>
            <a:r>
              <a:rPr lang="en-US" b="1" dirty="0"/>
              <a:t>storage. </a:t>
            </a:r>
            <a:r>
              <a:rPr lang="en-US" dirty="0"/>
              <a:t>A stream is not a data structure that stores elements; instead, it conveys elements from a source such as a data structure, an array, a generator function, or an I/O channel, through a pipeline of computational operations.</a:t>
            </a:r>
          </a:p>
          <a:p>
            <a:pPr marL="285750" indent="-285750">
              <a:buFontTx/>
              <a:buChar char="-"/>
            </a:pPr>
            <a:r>
              <a:rPr lang="en-US" b="1" dirty="0" smtClean="0"/>
              <a:t>Functional </a:t>
            </a:r>
            <a:r>
              <a:rPr lang="en-US" b="1" dirty="0"/>
              <a:t>in nature</a:t>
            </a:r>
            <a:r>
              <a:rPr lang="en-US" dirty="0"/>
              <a:t>. An operation on a stream produces a result, but does not modify its source. </a:t>
            </a:r>
            <a:r>
              <a:rPr lang="en-US" dirty="0" smtClean="0"/>
              <a:t> </a:t>
            </a:r>
          </a:p>
          <a:p>
            <a:r>
              <a:rPr lang="en-US" dirty="0" smtClean="0"/>
              <a:t>- </a:t>
            </a:r>
            <a:r>
              <a:rPr lang="en-US" b="1" dirty="0" smtClean="0"/>
              <a:t>Laziness-seeking</a:t>
            </a:r>
            <a:r>
              <a:rPr lang="en-US" dirty="0"/>
              <a:t>. Many stream operations, such as filtering, mapping, or duplicate removal, can be implemented lazily, exposing opportunities for optimization</a:t>
            </a:r>
            <a:r>
              <a:rPr lang="en-US" dirty="0" smtClean="0"/>
              <a:t>. </a:t>
            </a:r>
            <a:r>
              <a:rPr lang="en-US" dirty="0"/>
              <a:t>Stream operations are divided into intermediate (Stream-producing) operations and terminal (value- or side-effect-producing) </a:t>
            </a:r>
            <a:r>
              <a:rPr lang="en-US" dirty="0" smtClean="0"/>
              <a:t>operations.   </a:t>
            </a:r>
            <a:r>
              <a:rPr lang="en-US" dirty="0"/>
              <a:t>Intermediate operations are always lazy</a:t>
            </a:r>
            <a:r>
              <a:rPr lang="en-US" dirty="0" smtClean="0"/>
              <a:t>. </a:t>
            </a:r>
            <a:endParaRPr lang="en-US" dirty="0"/>
          </a:p>
          <a:p>
            <a:r>
              <a:rPr lang="en-US" dirty="0" smtClean="0"/>
              <a:t> - </a:t>
            </a:r>
            <a:r>
              <a:rPr lang="en-US" b="1" dirty="0" smtClean="0"/>
              <a:t>Possibly </a:t>
            </a:r>
            <a:r>
              <a:rPr lang="en-US" b="1" dirty="0"/>
              <a:t>unbounded.</a:t>
            </a:r>
            <a:r>
              <a:rPr lang="en-US" dirty="0"/>
              <a:t> While collections have a finite size, streams need not. Short-circuiting operations such as limit(n) or </a:t>
            </a:r>
            <a:r>
              <a:rPr lang="en-US" dirty="0" err="1"/>
              <a:t>findFirst</a:t>
            </a:r>
            <a:r>
              <a:rPr lang="en-US" dirty="0"/>
              <a:t>() can allow computations on infinite streams to complete in finite time.</a:t>
            </a:r>
          </a:p>
          <a:p>
            <a:pPr marL="285750" indent="-285750">
              <a:buFontTx/>
              <a:buChar char="-"/>
            </a:pPr>
            <a:r>
              <a:rPr lang="en-US" b="1" dirty="0" smtClean="0"/>
              <a:t>Consumable</a:t>
            </a:r>
            <a:r>
              <a:rPr lang="en-US" b="1" dirty="0"/>
              <a:t>.</a:t>
            </a:r>
            <a:r>
              <a:rPr lang="en-US" dirty="0"/>
              <a:t> The elements of a stream are only visited once during the life of a stream. Like an </a:t>
            </a:r>
            <a:r>
              <a:rPr lang="en-US" dirty="0">
                <a:hlinkClick r:id="rId3" tooltip="interface in java.util"/>
              </a:rPr>
              <a:t>Iterator</a:t>
            </a:r>
            <a:r>
              <a:rPr lang="en-US" dirty="0"/>
              <a:t>, a new stream must be generated to revisit the same elements of the source</a:t>
            </a:r>
            <a:r>
              <a:rPr lang="en-US" dirty="0" smtClean="0"/>
              <a:t>.</a:t>
            </a:r>
          </a:p>
          <a:p>
            <a:endParaRPr lang="en-US" dirty="0"/>
          </a:p>
          <a:p>
            <a:r>
              <a:rPr lang="en-US" dirty="0"/>
              <a:t>Streams can be obtained in a number of ways. Some examples include</a:t>
            </a:r>
            <a:r>
              <a:rPr lang="en-US" dirty="0" smtClean="0"/>
              <a:t>:</a:t>
            </a:r>
          </a:p>
          <a:p>
            <a:pPr lvl="0">
              <a:defRPr/>
            </a:pPr>
            <a:r>
              <a:rPr lang="en-US" dirty="0">
                <a:solidFill>
                  <a:srgbClr val="002060"/>
                </a:solidFill>
              </a:rPr>
              <a:t>- From a </a:t>
            </a:r>
            <a:r>
              <a:rPr lang="en-US" dirty="0">
                <a:solidFill>
                  <a:srgbClr val="002060"/>
                </a:solidFill>
                <a:hlinkClick r:id="rId4" tooltip="interface in java.util"/>
              </a:rPr>
              <a:t>Collection</a:t>
            </a:r>
            <a:r>
              <a:rPr lang="en-US" dirty="0">
                <a:solidFill>
                  <a:srgbClr val="002060"/>
                </a:solidFill>
              </a:rPr>
              <a:t> via stream() and </a:t>
            </a:r>
            <a:r>
              <a:rPr lang="en-US" dirty="0" err="1">
                <a:solidFill>
                  <a:srgbClr val="002060"/>
                </a:solidFill>
              </a:rPr>
              <a:t>parallelStream</a:t>
            </a:r>
            <a:r>
              <a:rPr lang="en-US" dirty="0">
                <a:solidFill>
                  <a:srgbClr val="002060"/>
                </a:solidFill>
              </a:rPr>
              <a:t>() methods;</a:t>
            </a:r>
          </a:p>
          <a:p>
            <a:r>
              <a:rPr lang="en-US" dirty="0">
                <a:solidFill>
                  <a:srgbClr val="002060"/>
                </a:solidFill>
              </a:rPr>
              <a:t>- From an array via </a:t>
            </a:r>
            <a:r>
              <a:rPr lang="en-US" dirty="0" err="1">
                <a:solidFill>
                  <a:srgbClr val="002060"/>
                </a:solidFill>
                <a:hlinkClick r:id="rId5"/>
              </a:rPr>
              <a:t>Arrays.stream</a:t>
            </a:r>
            <a:r>
              <a:rPr lang="en-US" dirty="0">
                <a:solidFill>
                  <a:srgbClr val="002060"/>
                </a:solidFill>
                <a:hlinkClick r:id="rId5"/>
              </a:rPr>
              <a:t>(Object[])</a:t>
            </a:r>
            <a:r>
              <a:rPr lang="en-US" dirty="0">
                <a:solidFill>
                  <a:srgbClr val="002060"/>
                </a:solidFill>
              </a:rPr>
              <a:t>;</a:t>
            </a:r>
          </a:p>
          <a:p>
            <a:r>
              <a:rPr lang="en-US" dirty="0">
                <a:solidFill>
                  <a:srgbClr val="002060"/>
                </a:solidFill>
              </a:rPr>
              <a:t>- static factory methods: </a:t>
            </a:r>
            <a:r>
              <a:rPr lang="en-US" dirty="0" err="1">
                <a:solidFill>
                  <a:srgbClr val="002060"/>
                </a:solidFill>
                <a:hlinkClick r:id="rId6"/>
              </a:rPr>
              <a:t>Stream.of</a:t>
            </a:r>
            <a:r>
              <a:rPr lang="en-US" dirty="0">
                <a:solidFill>
                  <a:srgbClr val="002060"/>
                </a:solidFill>
                <a:hlinkClick r:id="rId6"/>
              </a:rPr>
              <a:t>(Object[])</a:t>
            </a:r>
            <a:r>
              <a:rPr lang="en-US" dirty="0">
                <a:solidFill>
                  <a:srgbClr val="002060"/>
                </a:solidFill>
              </a:rPr>
              <a:t>, </a:t>
            </a:r>
            <a:r>
              <a:rPr lang="en-US" dirty="0" err="1">
                <a:solidFill>
                  <a:srgbClr val="002060"/>
                </a:solidFill>
                <a:hlinkClick r:id="rId7"/>
              </a:rPr>
              <a:t>IntStream.range</a:t>
            </a:r>
            <a:r>
              <a:rPr lang="en-US" dirty="0">
                <a:solidFill>
                  <a:srgbClr val="002060"/>
                </a:solidFill>
                <a:hlinkClick r:id="rId7"/>
              </a:rPr>
              <a:t>(</a:t>
            </a:r>
            <a:r>
              <a:rPr lang="en-US" dirty="0" err="1">
                <a:solidFill>
                  <a:srgbClr val="002060"/>
                </a:solidFill>
                <a:hlinkClick r:id="rId7"/>
              </a:rPr>
              <a:t>int</a:t>
            </a:r>
            <a:r>
              <a:rPr lang="en-US" dirty="0">
                <a:solidFill>
                  <a:srgbClr val="002060"/>
                </a:solidFill>
                <a:hlinkClick r:id="rId7"/>
              </a:rPr>
              <a:t>,  </a:t>
            </a:r>
            <a:r>
              <a:rPr lang="en-US" dirty="0" err="1">
                <a:solidFill>
                  <a:srgbClr val="002060"/>
                </a:solidFill>
                <a:hlinkClick r:id="rId7"/>
              </a:rPr>
              <a:t>int</a:t>
            </a:r>
            <a:r>
              <a:rPr lang="en-US" dirty="0">
                <a:solidFill>
                  <a:srgbClr val="002060"/>
                </a:solidFill>
                <a:hlinkClick r:id="rId7"/>
              </a:rPr>
              <a:t>)</a:t>
            </a:r>
            <a:r>
              <a:rPr lang="en-US" dirty="0">
                <a:solidFill>
                  <a:srgbClr val="002060"/>
                </a:solidFill>
              </a:rPr>
              <a:t>  or </a:t>
            </a:r>
            <a:r>
              <a:rPr lang="en-US" dirty="0" err="1">
                <a:solidFill>
                  <a:srgbClr val="002060"/>
                </a:solidFill>
                <a:hlinkClick r:id="rId8"/>
              </a:rPr>
              <a:t>Stream.iterate</a:t>
            </a:r>
            <a:r>
              <a:rPr lang="en-US" dirty="0">
                <a:solidFill>
                  <a:srgbClr val="002060"/>
                </a:solidFill>
                <a:hlinkClick r:id="rId8"/>
              </a:rPr>
              <a:t>(Object, </a:t>
            </a:r>
            <a:r>
              <a:rPr lang="en-US" dirty="0" err="1">
                <a:solidFill>
                  <a:srgbClr val="002060"/>
                </a:solidFill>
                <a:hlinkClick r:id="rId8"/>
              </a:rPr>
              <a:t>UnaryOperator</a:t>
            </a:r>
            <a:r>
              <a:rPr lang="en-US" dirty="0">
                <a:solidFill>
                  <a:srgbClr val="002060"/>
                </a:solidFill>
                <a:hlinkClick r:id="rId8"/>
              </a:rPr>
              <a:t>)</a:t>
            </a:r>
            <a:r>
              <a:rPr lang="en-US" dirty="0">
                <a:solidFill>
                  <a:srgbClr val="002060"/>
                </a:solidFill>
              </a:rPr>
              <a:t>;</a:t>
            </a:r>
          </a:p>
          <a:p>
            <a:r>
              <a:rPr lang="en-US" dirty="0">
                <a:solidFill>
                  <a:srgbClr val="002060"/>
                </a:solidFill>
              </a:rPr>
              <a:t>- The lines of a file can be obtained from </a:t>
            </a:r>
            <a:r>
              <a:rPr lang="en-US" dirty="0" err="1">
                <a:solidFill>
                  <a:srgbClr val="002060"/>
                </a:solidFill>
                <a:hlinkClick r:id="rId9"/>
              </a:rPr>
              <a:t>BufferedReader.lines</a:t>
            </a:r>
            <a:r>
              <a:rPr lang="en-US" dirty="0">
                <a:solidFill>
                  <a:srgbClr val="002060"/>
                </a:solidFill>
                <a:hlinkClick r:id="rId9"/>
              </a:rPr>
              <a:t>()</a:t>
            </a:r>
            <a:r>
              <a:rPr lang="en-US" dirty="0">
                <a:solidFill>
                  <a:srgbClr val="002060"/>
                </a:solidFill>
              </a:rPr>
              <a:t>;</a:t>
            </a:r>
          </a:p>
          <a:p>
            <a:r>
              <a:rPr lang="en-US" dirty="0" smtClean="0">
                <a:solidFill>
                  <a:srgbClr val="002060"/>
                </a:solidFill>
              </a:rPr>
              <a:t>- Streams </a:t>
            </a:r>
            <a:r>
              <a:rPr lang="en-US" dirty="0">
                <a:solidFill>
                  <a:srgbClr val="002060"/>
                </a:solidFill>
              </a:rPr>
              <a:t>of file paths can be obtained from methods in </a:t>
            </a:r>
            <a:r>
              <a:rPr lang="en-US" dirty="0">
                <a:solidFill>
                  <a:srgbClr val="002060"/>
                </a:solidFill>
                <a:hlinkClick r:id="rId10" tooltip="class in java.nio.file"/>
              </a:rPr>
              <a:t>Files</a:t>
            </a:r>
            <a:r>
              <a:rPr lang="en-US" dirty="0">
                <a:solidFill>
                  <a:srgbClr val="002060"/>
                </a:solidFill>
              </a:rPr>
              <a:t>;</a:t>
            </a:r>
          </a:p>
          <a:p>
            <a:r>
              <a:rPr lang="en-US" dirty="0" smtClean="0">
                <a:solidFill>
                  <a:srgbClr val="002060"/>
                </a:solidFill>
              </a:rPr>
              <a:t>- Streams </a:t>
            </a:r>
            <a:r>
              <a:rPr lang="en-US" dirty="0">
                <a:solidFill>
                  <a:srgbClr val="002060"/>
                </a:solidFill>
              </a:rPr>
              <a:t>of random numbers can be obtained from </a:t>
            </a:r>
            <a:r>
              <a:rPr lang="en-US" dirty="0" err="1">
                <a:solidFill>
                  <a:srgbClr val="002060"/>
                </a:solidFill>
                <a:hlinkClick r:id="rId11"/>
              </a:rPr>
              <a:t>Random.ints</a:t>
            </a:r>
            <a:r>
              <a:rPr lang="en-US" dirty="0">
                <a:solidFill>
                  <a:srgbClr val="002060"/>
                </a:solidFill>
                <a:hlinkClick r:id="rId11"/>
              </a:rPr>
              <a:t>()</a:t>
            </a:r>
            <a:r>
              <a:rPr lang="en-US" dirty="0">
                <a:solidFill>
                  <a:srgbClr val="002060"/>
                </a:solidFill>
              </a:rPr>
              <a:t>;</a:t>
            </a:r>
          </a:p>
          <a:p>
            <a:r>
              <a:rPr lang="en-US" dirty="0" smtClean="0">
                <a:solidFill>
                  <a:srgbClr val="002060"/>
                </a:solidFill>
              </a:rPr>
              <a:t>- Numerous </a:t>
            </a:r>
            <a:r>
              <a:rPr lang="en-US" dirty="0">
                <a:solidFill>
                  <a:srgbClr val="002060"/>
                </a:solidFill>
              </a:rPr>
              <a:t>other stream-bearing methods in the </a:t>
            </a:r>
            <a:r>
              <a:rPr lang="en-US" dirty="0" smtClean="0">
                <a:solidFill>
                  <a:srgbClr val="002060"/>
                </a:solidFill>
              </a:rPr>
              <a:t>JDK,  including  </a:t>
            </a:r>
            <a:r>
              <a:rPr lang="en-US" dirty="0" err="1" smtClean="0">
                <a:solidFill>
                  <a:srgbClr val="002060"/>
                </a:solidFill>
                <a:hlinkClick r:id="rId12"/>
              </a:rPr>
              <a:t>BitSet.stream</a:t>
            </a:r>
            <a:r>
              <a:rPr lang="en-US" dirty="0">
                <a:solidFill>
                  <a:srgbClr val="002060"/>
                </a:solidFill>
                <a:hlinkClick r:id="rId12"/>
              </a:rPr>
              <a:t>()</a:t>
            </a:r>
            <a:r>
              <a:rPr lang="en-US" dirty="0">
                <a:solidFill>
                  <a:srgbClr val="002060"/>
                </a:solidFill>
              </a:rPr>
              <a:t>, </a:t>
            </a:r>
            <a:r>
              <a:rPr lang="en-US" dirty="0" smtClean="0">
                <a:solidFill>
                  <a:srgbClr val="002060"/>
                </a:solidFill>
              </a:rPr>
              <a:t> </a:t>
            </a:r>
            <a:r>
              <a:rPr lang="en-US" dirty="0" err="1" smtClean="0">
                <a:solidFill>
                  <a:srgbClr val="002060"/>
                </a:solidFill>
                <a:hlinkClick r:id="rId13"/>
              </a:rPr>
              <a:t>Pattern.splitAsStream</a:t>
            </a:r>
            <a:r>
              <a:rPr lang="en-US" dirty="0" smtClean="0">
                <a:solidFill>
                  <a:srgbClr val="002060"/>
                </a:solidFill>
                <a:hlinkClick r:id="rId13"/>
              </a:rPr>
              <a:t>(</a:t>
            </a:r>
            <a:r>
              <a:rPr lang="en-US" dirty="0" err="1" smtClean="0">
                <a:solidFill>
                  <a:srgbClr val="002060"/>
                </a:solidFill>
                <a:hlinkClick r:id="rId13"/>
              </a:rPr>
              <a:t>java.lang.CharSequence</a:t>
            </a:r>
            <a:r>
              <a:rPr lang="en-US" dirty="0">
                <a:solidFill>
                  <a:srgbClr val="002060"/>
                </a:solidFill>
                <a:hlinkClick r:id="rId13"/>
              </a:rPr>
              <a:t>)</a:t>
            </a:r>
            <a:r>
              <a:rPr lang="en-US" dirty="0">
                <a:solidFill>
                  <a:srgbClr val="002060"/>
                </a:solidFill>
              </a:rPr>
              <a:t>, </a:t>
            </a:r>
            <a:r>
              <a:rPr lang="en-US" dirty="0" smtClean="0">
                <a:solidFill>
                  <a:srgbClr val="002060"/>
                </a:solidFill>
              </a:rPr>
              <a:t> and </a:t>
            </a:r>
            <a:r>
              <a:rPr lang="en-US" dirty="0">
                <a:solidFill>
                  <a:srgbClr val="002060"/>
                </a:solidFill>
              </a:rPr>
              <a:t> </a:t>
            </a:r>
            <a:r>
              <a:rPr lang="en-US" dirty="0" err="1">
                <a:solidFill>
                  <a:srgbClr val="002060"/>
                </a:solidFill>
                <a:hlinkClick r:id="rId14"/>
              </a:rPr>
              <a:t>JarFile.stream</a:t>
            </a:r>
            <a:r>
              <a:rPr lang="en-US" dirty="0">
                <a:solidFill>
                  <a:srgbClr val="002060"/>
                </a:solidFill>
                <a:hlinkClick r:id="rId14"/>
              </a:rPr>
              <a:t>()</a:t>
            </a:r>
            <a:r>
              <a:rPr lang="en-US" dirty="0">
                <a:solidFill>
                  <a:srgbClr val="002060"/>
                </a:solidFill>
              </a:rPr>
              <a:t>.</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204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142" y="771462"/>
            <a:ext cx="10681446" cy="646331"/>
          </a:xfrm>
          <a:prstGeom prst="rect">
            <a:avLst/>
          </a:prstGeom>
        </p:spPr>
        <p:txBody>
          <a:bodyPr wrap="square">
            <a:spAutoFit/>
          </a:bodyPr>
          <a:lstStyle/>
          <a:p>
            <a:r>
              <a:rPr lang="en-US" b="1" i="1" dirty="0">
                <a:solidFill>
                  <a:srgbClr val="476B86"/>
                </a:solidFill>
                <a:latin typeface="FranklinGothic-DemiItal"/>
              </a:rPr>
              <a:t>Passing code to methods with behavior parameterization</a:t>
            </a:r>
          </a:p>
          <a:p>
            <a:r>
              <a:rPr lang="en-US" dirty="0">
                <a:solidFill>
                  <a:srgbClr val="262626"/>
                </a:solidFill>
                <a:latin typeface="NewBaskerville-Roman"/>
              </a:rPr>
              <a:t>The second programming concept added to Java 8 is the ability to pass a piece of </a:t>
            </a:r>
            <a:r>
              <a:rPr lang="en-US" dirty="0" smtClean="0">
                <a:solidFill>
                  <a:srgbClr val="262626"/>
                </a:solidFill>
                <a:latin typeface="NewBaskerville-Roman"/>
              </a:rPr>
              <a:t>code to </a:t>
            </a:r>
            <a:r>
              <a:rPr lang="en-US" dirty="0">
                <a:solidFill>
                  <a:srgbClr val="262626"/>
                </a:solidFill>
                <a:latin typeface="NewBaskerville-Roman"/>
              </a:rPr>
              <a:t>an API.</a:t>
            </a:r>
            <a:endParaRPr lang="en-US" dirty="0"/>
          </a:p>
        </p:txBody>
      </p:sp>
      <p:sp>
        <p:nvSpPr>
          <p:cNvPr id="5" name="Rectangle 4"/>
          <p:cNvSpPr/>
          <p:nvPr/>
        </p:nvSpPr>
        <p:spPr>
          <a:xfrm>
            <a:off x="345142" y="1528500"/>
            <a:ext cx="10681446" cy="369332"/>
          </a:xfrm>
          <a:prstGeom prst="rect">
            <a:avLst/>
          </a:prstGeom>
        </p:spPr>
        <p:txBody>
          <a:bodyPr wrap="square">
            <a:spAutoFit/>
          </a:bodyPr>
          <a:lstStyle/>
          <a:p>
            <a:r>
              <a:rPr lang="en-US" dirty="0">
                <a:solidFill>
                  <a:srgbClr val="262626"/>
                </a:solidFill>
                <a:latin typeface="NewBaskerville-Roman"/>
              </a:rPr>
              <a:t>Java 8 adds the ability </a:t>
            </a:r>
            <a:r>
              <a:rPr lang="en-US" b="1" dirty="0">
                <a:solidFill>
                  <a:srgbClr val="262626"/>
                </a:solidFill>
                <a:latin typeface="NewBaskerville-Roman"/>
              </a:rPr>
              <a:t>to pass methods </a:t>
            </a:r>
            <a:r>
              <a:rPr lang="en-US" dirty="0">
                <a:solidFill>
                  <a:srgbClr val="262626"/>
                </a:solidFill>
                <a:latin typeface="NewBaskerville-Roman"/>
              </a:rPr>
              <a:t>(your code) as </a:t>
            </a:r>
            <a:r>
              <a:rPr lang="en-US" dirty="0" smtClean="0">
                <a:solidFill>
                  <a:srgbClr val="262626"/>
                </a:solidFill>
                <a:latin typeface="NewBaskerville-Roman"/>
              </a:rPr>
              <a:t>arguments to </a:t>
            </a:r>
            <a:r>
              <a:rPr lang="en-US" dirty="0">
                <a:solidFill>
                  <a:srgbClr val="262626"/>
                </a:solidFill>
                <a:latin typeface="NewBaskerville-Roman"/>
              </a:rPr>
              <a:t>other methods.</a:t>
            </a:r>
            <a:endParaRPr lang="en-US" dirty="0"/>
          </a:p>
        </p:txBody>
      </p:sp>
      <p:sp>
        <p:nvSpPr>
          <p:cNvPr id="6" name="Rectangle 5"/>
          <p:cNvSpPr/>
          <p:nvPr/>
        </p:nvSpPr>
        <p:spPr>
          <a:xfrm>
            <a:off x="345142" y="2119246"/>
            <a:ext cx="11192434" cy="646331"/>
          </a:xfrm>
          <a:prstGeom prst="rect">
            <a:avLst/>
          </a:prstGeom>
        </p:spPr>
        <p:txBody>
          <a:bodyPr wrap="square">
            <a:spAutoFit/>
          </a:bodyPr>
          <a:lstStyle/>
          <a:p>
            <a:r>
              <a:rPr lang="en-US" dirty="0">
                <a:solidFill>
                  <a:srgbClr val="262626"/>
                </a:solidFill>
                <a:latin typeface="NewBaskerville-Roman"/>
              </a:rPr>
              <a:t>We </a:t>
            </a:r>
            <a:r>
              <a:rPr lang="en-US" dirty="0" smtClean="0">
                <a:solidFill>
                  <a:srgbClr val="262626"/>
                </a:solidFill>
                <a:latin typeface="NewBaskerville-Roman"/>
              </a:rPr>
              <a:t>also refer </a:t>
            </a:r>
            <a:r>
              <a:rPr lang="en-US" dirty="0">
                <a:solidFill>
                  <a:srgbClr val="262626"/>
                </a:solidFill>
                <a:latin typeface="NewBaskerville-Roman"/>
              </a:rPr>
              <a:t>to this conceptually as </a:t>
            </a:r>
            <a:r>
              <a:rPr lang="en-US" b="1" i="1" dirty="0">
                <a:solidFill>
                  <a:srgbClr val="FF0000"/>
                </a:solidFill>
                <a:latin typeface="NewBaskerville-Italic"/>
              </a:rPr>
              <a:t>behavior </a:t>
            </a:r>
            <a:r>
              <a:rPr lang="en-US" b="1" i="1" dirty="0" smtClean="0">
                <a:solidFill>
                  <a:srgbClr val="FF0000"/>
                </a:solidFill>
                <a:latin typeface="NewBaskerville-Italic"/>
              </a:rPr>
              <a:t>parameterization   </a:t>
            </a:r>
            <a:r>
              <a:rPr lang="en-US" b="1" i="1" dirty="0" smtClean="0">
                <a:solidFill>
                  <a:srgbClr val="262626"/>
                </a:solidFill>
                <a:latin typeface="NewBaskerville-Italic"/>
              </a:rPr>
              <a:t>(in OO behavior or action is used for methods, state is for fields)</a:t>
            </a:r>
            <a:r>
              <a:rPr lang="en-US" dirty="0" smtClean="0">
                <a:solidFill>
                  <a:srgbClr val="262626"/>
                </a:solidFill>
                <a:latin typeface="NewBaskerville-Roman"/>
              </a:rPr>
              <a:t>.</a:t>
            </a:r>
            <a:endParaRPr lang="en-US" dirty="0"/>
          </a:p>
        </p:txBody>
      </p:sp>
      <p:sp>
        <p:nvSpPr>
          <p:cNvPr id="7" name="Rectangle 6"/>
          <p:cNvSpPr/>
          <p:nvPr/>
        </p:nvSpPr>
        <p:spPr>
          <a:xfrm>
            <a:off x="345142" y="2986991"/>
            <a:ext cx="11555505" cy="646331"/>
          </a:xfrm>
          <a:prstGeom prst="rect">
            <a:avLst/>
          </a:prstGeom>
        </p:spPr>
        <p:txBody>
          <a:bodyPr wrap="square">
            <a:spAutoFit/>
          </a:bodyPr>
          <a:lstStyle/>
          <a:p>
            <a:r>
              <a:rPr lang="en-US" dirty="0" smtClean="0">
                <a:solidFill>
                  <a:srgbClr val="262626"/>
                </a:solidFill>
                <a:latin typeface="NewBaskerville-Roman"/>
              </a:rPr>
              <a:t>The </a:t>
            </a:r>
            <a:r>
              <a:rPr lang="en-US" dirty="0" smtClean="0">
                <a:solidFill>
                  <a:srgbClr val="FF0000"/>
                </a:solidFill>
                <a:latin typeface="NewBaskerville-Roman"/>
              </a:rPr>
              <a:t>Streams </a:t>
            </a:r>
            <a:r>
              <a:rPr lang="en-US" dirty="0">
                <a:solidFill>
                  <a:srgbClr val="FF0000"/>
                </a:solidFill>
                <a:latin typeface="NewBaskerville-Roman"/>
              </a:rPr>
              <a:t>API is built on the idea of passing code to parameterize the behavior </a:t>
            </a:r>
            <a:r>
              <a:rPr lang="en-US" dirty="0">
                <a:solidFill>
                  <a:srgbClr val="262626"/>
                </a:solidFill>
                <a:latin typeface="NewBaskerville-Roman"/>
              </a:rPr>
              <a:t>of </a:t>
            </a:r>
            <a:r>
              <a:rPr lang="en-US" dirty="0" smtClean="0">
                <a:solidFill>
                  <a:srgbClr val="262626"/>
                </a:solidFill>
                <a:latin typeface="NewBaskerville-Roman"/>
              </a:rPr>
              <a:t>its operations</a:t>
            </a:r>
            <a:r>
              <a:rPr lang="en-US" dirty="0">
                <a:solidFill>
                  <a:srgbClr val="262626"/>
                </a:solidFill>
                <a:latin typeface="NewBaskerville-Roman"/>
              </a:rPr>
              <a:t>, just as you passed </a:t>
            </a:r>
            <a:r>
              <a:rPr lang="en-US" sz="1600" dirty="0" err="1">
                <a:solidFill>
                  <a:srgbClr val="262626"/>
                </a:solidFill>
                <a:latin typeface="Courier"/>
              </a:rPr>
              <a:t>compareUsingCustomerId</a:t>
            </a:r>
            <a:r>
              <a:rPr lang="en-US" sz="1600" dirty="0">
                <a:solidFill>
                  <a:srgbClr val="262626"/>
                </a:solidFill>
                <a:latin typeface="Courier"/>
              </a:rPr>
              <a:t> </a:t>
            </a:r>
            <a:r>
              <a:rPr lang="en-US" dirty="0">
                <a:solidFill>
                  <a:srgbClr val="262626"/>
                </a:solidFill>
                <a:latin typeface="NewBaskerville-Roman"/>
              </a:rPr>
              <a:t>to parameterize the </a:t>
            </a:r>
            <a:r>
              <a:rPr lang="en-US" dirty="0" smtClean="0">
                <a:solidFill>
                  <a:srgbClr val="262626"/>
                </a:solidFill>
                <a:latin typeface="NewBaskerville-Roman"/>
              </a:rPr>
              <a:t>behavior of </a:t>
            </a:r>
            <a:r>
              <a:rPr lang="en-US" sz="1600" dirty="0">
                <a:solidFill>
                  <a:srgbClr val="262626"/>
                </a:solidFill>
                <a:latin typeface="Courier"/>
              </a:rPr>
              <a:t>sort</a:t>
            </a:r>
            <a:r>
              <a:rPr lang="en-US" dirty="0">
                <a:solidFill>
                  <a:srgbClr val="262626"/>
                </a:solidFill>
                <a:latin typeface="NewBaskerville-Roman"/>
              </a:rPr>
              <a:t>.</a:t>
            </a:r>
            <a:endParaRPr lang="en-US" dirty="0"/>
          </a:p>
        </p:txBody>
      </p:sp>
      <p:sp>
        <p:nvSpPr>
          <p:cNvPr id="8" name="Rectangle 7"/>
          <p:cNvSpPr/>
          <p:nvPr/>
        </p:nvSpPr>
        <p:spPr>
          <a:xfrm>
            <a:off x="345142" y="162111"/>
            <a:ext cx="11577097" cy="369332"/>
          </a:xfrm>
          <a:prstGeom prst="rect">
            <a:avLst/>
          </a:prstGeom>
        </p:spPr>
        <p:txBody>
          <a:bodyPr wrap="square">
            <a:spAutoFit/>
          </a:bodyPr>
          <a:lstStyle/>
          <a:p>
            <a:pPr fontAlgn="base"/>
            <a:r>
              <a:rPr lang="en-US" b="1" dirty="0" smtClean="0">
                <a:solidFill>
                  <a:srgbClr val="00B050"/>
                </a:solidFill>
              </a:rPr>
              <a:t>Behavior Parameterization  </a:t>
            </a:r>
            <a:endParaRPr lang="en-US" dirty="0"/>
          </a:p>
        </p:txBody>
      </p:sp>
      <p:sp>
        <p:nvSpPr>
          <p:cNvPr id="9" name="Rectangle 8"/>
          <p:cNvSpPr/>
          <p:nvPr/>
        </p:nvSpPr>
        <p:spPr>
          <a:xfrm>
            <a:off x="345142" y="3854736"/>
            <a:ext cx="6096000" cy="1754326"/>
          </a:xfrm>
          <a:prstGeom prst="rect">
            <a:avLst/>
          </a:prstGeom>
        </p:spPr>
        <p:txBody>
          <a:bodyPr>
            <a:spAutoFit/>
          </a:bodyPr>
          <a:lstStyle/>
          <a:p>
            <a:r>
              <a:rPr lang="en-US" dirty="0">
                <a:latin typeface="Courier"/>
              </a:rPr>
              <a:t>File[] </a:t>
            </a:r>
            <a:r>
              <a:rPr lang="en-US" dirty="0" err="1">
                <a:latin typeface="Courier"/>
              </a:rPr>
              <a:t>hiddenFiles</a:t>
            </a:r>
            <a:r>
              <a:rPr lang="en-US" dirty="0">
                <a:latin typeface="Courier"/>
              </a:rPr>
              <a:t> = new File(".").</a:t>
            </a:r>
            <a:r>
              <a:rPr lang="en-US" dirty="0" err="1">
                <a:latin typeface="Courier"/>
              </a:rPr>
              <a:t>listFiles</a:t>
            </a:r>
            <a:r>
              <a:rPr lang="en-US" dirty="0">
                <a:latin typeface="Courier"/>
              </a:rPr>
              <a:t>(new </a:t>
            </a:r>
            <a:r>
              <a:rPr lang="en-US" dirty="0" err="1">
                <a:latin typeface="Courier"/>
              </a:rPr>
              <a:t>FileFilter</a:t>
            </a:r>
            <a:r>
              <a:rPr lang="en-US" dirty="0">
                <a:latin typeface="Courier"/>
              </a:rPr>
              <a:t>() {</a:t>
            </a:r>
          </a:p>
          <a:p>
            <a:r>
              <a:rPr lang="en-US" dirty="0">
                <a:latin typeface="Courier"/>
              </a:rPr>
              <a:t>public </a:t>
            </a:r>
            <a:r>
              <a:rPr lang="en-US" dirty="0" err="1">
                <a:latin typeface="Courier"/>
              </a:rPr>
              <a:t>boolean</a:t>
            </a:r>
            <a:r>
              <a:rPr lang="en-US" dirty="0">
                <a:latin typeface="Courier"/>
              </a:rPr>
              <a:t> accept(File file) {</a:t>
            </a:r>
          </a:p>
          <a:p>
            <a:r>
              <a:rPr lang="en-US" dirty="0">
                <a:latin typeface="Courier"/>
              </a:rPr>
              <a:t>return </a:t>
            </a:r>
            <a:r>
              <a:rPr lang="en-US" dirty="0" err="1">
                <a:latin typeface="Courier"/>
              </a:rPr>
              <a:t>file.isHidden</a:t>
            </a:r>
            <a:r>
              <a:rPr lang="en-US" dirty="0">
                <a:latin typeface="Courier"/>
              </a:rPr>
              <a:t>();</a:t>
            </a:r>
          </a:p>
          <a:p>
            <a:r>
              <a:rPr lang="en-US" dirty="0">
                <a:latin typeface="Courier"/>
              </a:rPr>
              <a:t>}</a:t>
            </a:r>
          </a:p>
          <a:p>
            <a:r>
              <a:rPr lang="en-US" dirty="0">
                <a:latin typeface="Courier"/>
              </a:rPr>
              <a:t>});</a:t>
            </a:r>
            <a:endParaRPr lang="en-US" dirty="0"/>
          </a:p>
        </p:txBody>
      </p:sp>
      <p:sp>
        <p:nvSpPr>
          <p:cNvPr id="10" name="Rectangle 9"/>
          <p:cNvSpPr/>
          <p:nvPr/>
        </p:nvSpPr>
        <p:spPr>
          <a:xfrm>
            <a:off x="6441142" y="4030214"/>
            <a:ext cx="6096000" cy="646331"/>
          </a:xfrm>
          <a:prstGeom prst="rect">
            <a:avLst/>
          </a:prstGeom>
        </p:spPr>
        <p:txBody>
          <a:bodyPr>
            <a:spAutoFit/>
          </a:bodyPr>
          <a:lstStyle/>
          <a:p>
            <a:r>
              <a:rPr lang="en-US" dirty="0">
                <a:latin typeface="Courier"/>
              </a:rPr>
              <a:t>File[] </a:t>
            </a:r>
            <a:r>
              <a:rPr lang="en-US" dirty="0" err="1">
                <a:latin typeface="Courier"/>
              </a:rPr>
              <a:t>hiddenFiles</a:t>
            </a:r>
            <a:r>
              <a:rPr lang="en-US" dirty="0">
                <a:latin typeface="Courier"/>
              </a:rPr>
              <a:t> = new File(".").</a:t>
            </a:r>
            <a:r>
              <a:rPr lang="en-US" dirty="0" err="1">
                <a:latin typeface="Courier"/>
              </a:rPr>
              <a:t>listFiles</a:t>
            </a:r>
            <a:r>
              <a:rPr lang="en-US" dirty="0">
                <a:latin typeface="Courier"/>
              </a:rPr>
              <a:t>(File::isHidden)</a:t>
            </a:r>
            <a:endParaRPr lang="en-US" dirty="0"/>
          </a:p>
        </p:txBody>
      </p:sp>
      <p:cxnSp>
        <p:nvCxnSpPr>
          <p:cNvPr id="12" name="Straight Connector 11"/>
          <p:cNvCxnSpPr/>
          <p:nvPr/>
        </p:nvCxnSpPr>
        <p:spPr>
          <a:xfrm>
            <a:off x="5941359" y="4195482"/>
            <a:ext cx="0" cy="2235389"/>
          </a:xfrm>
          <a:prstGeom prst="line">
            <a:avLst/>
          </a:prstGeom>
          <a:ln w="15875">
            <a:solidFill>
              <a:schemeClr val="accent1">
                <a:alpha val="97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54824" y="0"/>
            <a:ext cx="8337176" cy="923330"/>
          </a:xfrm>
          <a:prstGeom prst="rect">
            <a:avLst/>
          </a:prstGeom>
        </p:spPr>
        <p:txBody>
          <a:bodyPr wrap="square">
            <a:spAutoFit/>
          </a:bodyPr>
          <a:lstStyle/>
          <a:p>
            <a:r>
              <a:rPr lang="en-US" dirty="0">
                <a:solidFill>
                  <a:srgbClr val="262626"/>
                </a:solidFill>
                <a:latin typeface="NewBaskerville-Roman"/>
              </a:rPr>
              <a:t>Behavior parameterization is the ability for a method to </a:t>
            </a:r>
            <a:r>
              <a:rPr lang="en-US" i="1" dirty="0">
                <a:solidFill>
                  <a:srgbClr val="262626"/>
                </a:solidFill>
                <a:latin typeface="NewBaskerville-Italic"/>
              </a:rPr>
              <a:t>take </a:t>
            </a:r>
            <a:r>
              <a:rPr lang="en-US" dirty="0">
                <a:solidFill>
                  <a:srgbClr val="262626"/>
                </a:solidFill>
                <a:latin typeface="NewBaskerville-Roman"/>
              </a:rPr>
              <a:t>multiple different</a:t>
            </a:r>
          </a:p>
          <a:p>
            <a:r>
              <a:rPr lang="en-US" dirty="0">
                <a:solidFill>
                  <a:srgbClr val="262626"/>
                </a:solidFill>
                <a:latin typeface="NewBaskerville-Roman"/>
              </a:rPr>
              <a:t>behaviors as parameters and use them internally to </a:t>
            </a:r>
            <a:r>
              <a:rPr lang="en-US" i="1" dirty="0">
                <a:solidFill>
                  <a:srgbClr val="262626"/>
                </a:solidFill>
                <a:latin typeface="NewBaskerville-Italic"/>
              </a:rPr>
              <a:t>accomplish </a:t>
            </a:r>
            <a:r>
              <a:rPr lang="en-US" dirty="0">
                <a:solidFill>
                  <a:srgbClr val="262626"/>
                </a:solidFill>
                <a:latin typeface="NewBaskerville-Roman"/>
              </a:rPr>
              <a:t>different behaviors.</a:t>
            </a:r>
            <a:endParaRPr lang="en-US" dirty="0"/>
          </a:p>
        </p:txBody>
      </p:sp>
      <p:sp>
        <p:nvSpPr>
          <p:cNvPr id="17" name="Rectangle 16"/>
          <p:cNvSpPr/>
          <p:nvPr/>
        </p:nvSpPr>
        <p:spPr>
          <a:xfrm>
            <a:off x="345142" y="6061539"/>
            <a:ext cx="5019323" cy="369332"/>
          </a:xfrm>
          <a:prstGeom prst="rect">
            <a:avLst/>
          </a:prstGeom>
        </p:spPr>
        <p:txBody>
          <a:bodyPr wrap="none">
            <a:spAutoFit/>
          </a:bodyPr>
          <a:lstStyle/>
          <a:p>
            <a:r>
              <a:rPr lang="en-US" b="1" i="1" dirty="0">
                <a:solidFill>
                  <a:srgbClr val="476B86"/>
                </a:solidFill>
                <a:latin typeface="FranklinGothic-DemiItal"/>
              </a:rPr>
              <a:t>Use a functional interface to pass behaviors</a:t>
            </a:r>
            <a:endParaRPr lang="en-US" dirty="0"/>
          </a:p>
        </p:txBody>
      </p:sp>
    </p:spTree>
    <p:extLst>
      <p:ext uri="{BB962C8B-B14F-4D97-AF65-F5344CB8AC3E}">
        <p14:creationId xmlns:p14="http://schemas.microsoft.com/office/powerpoint/2010/main" val="3866774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28794</TotalTime>
  <Words>8537</Words>
  <Application>Microsoft Office PowerPoint</Application>
  <PresentationFormat>Widescreen</PresentationFormat>
  <Paragraphs>711</Paragraphs>
  <Slides>50</Slides>
  <Notes>36</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50</vt:i4>
      </vt:variant>
    </vt:vector>
  </HeadingPairs>
  <TitlesOfParts>
    <vt:vector size="70" baseType="lpstr">
      <vt:lpstr>Arial</vt:lpstr>
      <vt:lpstr>Calibri</vt:lpstr>
      <vt:lpstr>Calibri Light</vt:lpstr>
      <vt:lpstr>Consolas</vt:lpstr>
      <vt:lpstr>Courier</vt:lpstr>
      <vt:lpstr>Courier-Bold</vt:lpstr>
      <vt:lpstr>FranklinGothic-Book</vt:lpstr>
      <vt:lpstr>FranklinGothic-BookItal</vt:lpstr>
      <vt:lpstr>FranklinGothic-Demi</vt:lpstr>
      <vt:lpstr>FranklinGothic-DemiItal</vt:lpstr>
      <vt:lpstr>LucidaSans-Typewriter</vt:lpstr>
      <vt:lpstr>LucidaSans-TypewriterBold</vt:lpstr>
      <vt:lpstr>NewBaskerville-Italic</vt:lpstr>
      <vt:lpstr>NewBaskerville-Roman</vt:lpstr>
      <vt:lpstr>Times-Bold</vt:lpstr>
      <vt:lpstr>Times-Italic</vt:lpstr>
      <vt:lpstr>Times-Roman</vt:lpstr>
      <vt:lpstr>Wingdings</vt:lpstr>
      <vt:lpstr>Wingdings2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example, consider the removeIf method, which was added to the Collection interface in Java 8.</vt:lpstr>
      <vt:lpstr>PowerPoint Presentation</vt:lpstr>
      <vt:lpstr>PowerPoint Presentation</vt:lpstr>
      <vt:lpstr>PowerPoint Presentation</vt:lpstr>
      <vt:lpstr>PowerPoint Presentation</vt:lpstr>
      <vt:lpstr>PowerPoint Presentation</vt:lpstr>
      <vt:lpstr>Predicate</vt:lpstr>
      <vt:lpstr>Predicate</vt:lpstr>
      <vt:lpstr>Function</vt:lpstr>
      <vt:lpstr>Predicate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3363</cp:revision>
  <dcterms:created xsi:type="dcterms:W3CDTF">2020-07-14T16:59:29Z</dcterms:created>
  <dcterms:modified xsi:type="dcterms:W3CDTF">2021-04-23T11:48:53Z</dcterms:modified>
</cp:coreProperties>
</file>