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9" r:id="rId1"/>
  </p:sldMasterIdLst>
  <p:notesMasterIdLst>
    <p:notesMasterId r:id="rId17"/>
  </p:notesMasterIdLst>
  <p:sldIdLst>
    <p:sldId id="275" r:id="rId2"/>
    <p:sldId id="257" r:id="rId3"/>
    <p:sldId id="262" r:id="rId4"/>
    <p:sldId id="258" r:id="rId5"/>
    <p:sldId id="263" r:id="rId6"/>
    <p:sldId id="264" r:id="rId7"/>
    <p:sldId id="261" r:id="rId8"/>
    <p:sldId id="266" r:id="rId9"/>
    <p:sldId id="268" r:id="rId10"/>
    <p:sldId id="269" r:id="rId11"/>
    <p:sldId id="270" r:id="rId12"/>
    <p:sldId id="273" r:id="rId13"/>
    <p:sldId id="274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3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06B4-E9F1-4F21-8449-DE2DC295446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BF648-DE35-4419-BE44-DE0E6FA4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9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C55E-E780-483D-8178-ADF28E6F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C7C54-E183-4085-BF15-A0BBB1556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E563-400D-4333-88B0-B37C12D8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0187-F1CB-4B81-99EE-DEA87D65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748E-1120-44DE-84D8-14DEA0BE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F920-0097-4874-A1E5-30E454AA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37DBA-3CD7-486F-85D8-5DA210F76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7475-2260-423E-9DDF-D24E27C5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91A0-B08E-44D2-9BE3-786F5621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D21D-CAFE-4FB5-A15A-16A8EB40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BCBA6-81E2-486E-93AA-8121DFDC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1B12-8678-4FBB-A94C-1E48B3EF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FE9B-61F3-4B70-A1A9-8FD01E17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4995-71E5-4C62-B845-3270ECD7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519D-29B4-43FB-8493-1283816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22A3-F39D-4C36-92C9-7FDBB143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B852-DC1F-454C-9485-E30AA370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D284-479C-4F32-83A0-B53465E6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158-1313-4264-AD18-E156916B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787C-D6B2-40F1-B8E9-995791E2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DB2-F0B1-4C26-A773-B32C9C13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D706-5F78-4753-B2E9-E5D4A4FB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4885-3404-4AB7-8A6D-28440CAA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14EA-1D2A-4441-AC8D-DB7FEA9E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5D30-CF0D-47FD-A591-80048131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8B3C-B6ED-40F3-9FCA-55A658F1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B196-FE90-4F3D-BCF9-FEADC1767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934D9-2448-4BFB-BA83-CFBC817E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1E286-BCBC-4252-AF3C-6CA17050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CEFA8-B0A7-4B35-9053-858DE25C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E244F-419D-4C7A-AB63-400CA3FE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5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E8CB-1717-45A0-9D0C-8085C1E4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B293-000B-4CB5-B0FB-1BD58884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3C59-874D-4977-AB1E-E1203923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A7E31-2F32-4532-B977-D170F87F4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1FD6A-04D8-4014-87FD-5B4092436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DB13B-1B8A-4C6C-B4A2-79983097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3C741-E58C-45BD-B363-6236DB2D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8809-E1A9-4EA6-B9A1-5968FB65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845A-C146-4CD4-910A-8ECFE6A3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0D5C1-A988-4A69-A52C-B4628A33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D826F-BDB2-4D1B-8614-9632B9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1BFD1-C892-4A2E-9174-1E4D28C8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8DF24-58CA-4FDD-84F0-86082C1E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E4385-5E04-402A-826B-B8DA675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80601-55FA-4DA1-9B0B-951DFFC8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3BBC-3232-4826-AB73-5457560B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1AC7-49E4-48E9-A332-A9004DBC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F9C0-40B4-441C-9E61-0EEFF1223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0088F-79F4-463E-9839-7232A09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20CB2-4D2C-49DB-9554-CE9F69CC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620A2-725A-4909-BDFE-22D7841C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1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7F2B-061A-4544-84E0-87E44F78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B507B-D5A1-47E2-B63B-1B00E723E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4538E-2EAE-4704-A459-8AC3D225F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09DB8-6B24-4E8C-B46D-85D86A9F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C4C27-9171-407A-82F4-1F9F1564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070CA-964D-4884-BE06-94BB1267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1B29-FFC3-4242-9F9E-35E8FB4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E2BE-6852-44DA-BB10-DDAB660C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96861-567D-4FDC-AC2E-DCB58E95F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252C-2378-41C2-9D05-E806E5FA59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7411-C29D-4E33-82D6-1A8A7F683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582B2-5791-4ACD-9C71-DD50034FA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9091/vatRates2" TargetMode="External"/><Relationship Id="rId5" Type="http://schemas.openxmlformats.org/officeDocument/2006/relationships/hyperlink" Target="http://localhost:9091/vatRates2?count=3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vatRates3?count=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://localhost:9091/vatRates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vatRates4?count=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localhost:9091/vatRates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vatRates5?count=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localhost:9091/vatRates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spittle2" TargetMode="External"/><Relationship Id="rId2" Type="http://schemas.openxmlformats.org/officeDocument/2006/relationships/hyperlink" Target="http://localhost:9091/spittl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9091/duplicate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9091/demo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vatRates?count=12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9091/duplicate" TargetMode="External"/><Relationship Id="rId5" Type="http://schemas.openxmlformats.org/officeDocument/2006/relationships/hyperlink" Target="http://localhost:9091/spittle2" TargetMode="External"/><Relationship Id="rId4" Type="http://schemas.openxmlformats.org/officeDocument/2006/relationships/hyperlink" Target="http://localhost:9091/vatR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119" y="479394"/>
            <a:ext cx="9614516" cy="1482571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Handling Exceptions in Spring way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80" y="1639572"/>
            <a:ext cx="11567851" cy="4548164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dirty="0"/>
              <a:t>No matter what happens, the outcome of a servlet request is a servlet response. If an exception occurs during request processing, the outcome is still a servlet response. Somehow, the exception must be translated into a response.</a:t>
            </a:r>
          </a:p>
          <a:p>
            <a:pPr algn="l"/>
            <a:endParaRPr lang="en-US" dirty="0">
              <a:solidFill>
                <a:srgbClr val="00B050"/>
              </a:solidFill>
            </a:endParaRPr>
          </a:p>
          <a:p>
            <a:pPr algn="l"/>
            <a:r>
              <a:rPr lang="en-US" b="1" dirty="0"/>
              <a:t>Spring offers a handful of ways to translate exceptions to responses: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  Certain Spring exceptions are automatically mapped to specific HTTP status</a:t>
            </a:r>
          </a:p>
          <a:p>
            <a:pPr algn="l"/>
            <a:r>
              <a:rPr lang="en-US" dirty="0"/>
              <a:t>codes.</a:t>
            </a:r>
          </a:p>
          <a:p>
            <a:pPr algn="l"/>
            <a:r>
              <a:rPr lang="en-US" dirty="0"/>
              <a:t> - An exception can be annotated with @</a:t>
            </a:r>
            <a:r>
              <a:rPr lang="en-US" dirty="0" err="1"/>
              <a:t>ResponseStatus</a:t>
            </a:r>
            <a:r>
              <a:rPr lang="en-US" dirty="0"/>
              <a:t> to map it to an HTTP status</a:t>
            </a:r>
          </a:p>
          <a:p>
            <a:pPr algn="l"/>
            <a:r>
              <a:rPr lang="en-US" dirty="0"/>
              <a:t>code.</a:t>
            </a:r>
          </a:p>
          <a:p>
            <a:pPr algn="l"/>
            <a:r>
              <a:rPr lang="en-US" dirty="0"/>
              <a:t>- A method can be annotated with @</a:t>
            </a:r>
            <a:r>
              <a:rPr lang="en-US" dirty="0" err="1"/>
              <a:t>ExceptionHandler</a:t>
            </a:r>
            <a:r>
              <a:rPr lang="en-US" dirty="0"/>
              <a:t> to handle the exception.</a:t>
            </a: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1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93316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2096D-8161-43A3-8C88-ABA5A843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836" y="3520667"/>
            <a:ext cx="5097751" cy="3543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98225-474E-4A4A-9A1E-25533D29D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4" y="3656265"/>
            <a:ext cx="5007254" cy="38841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E36B29-4573-47D5-8CED-8EDEAEF78A26}"/>
              </a:ext>
            </a:extLst>
          </p:cNvPr>
          <p:cNvSpPr/>
          <p:nvPr/>
        </p:nvSpPr>
        <p:spPr>
          <a:xfrm>
            <a:off x="532413" y="2646295"/>
            <a:ext cx="10250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http://localhost:9091/vatRates2?count=3</a:t>
            </a:r>
            <a:r>
              <a:rPr lang="en-US" dirty="0"/>
              <a:t>,                                                     </a:t>
            </a:r>
            <a:r>
              <a:rPr lang="en-US" dirty="0">
                <a:hlinkClick r:id="rId6"/>
              </a:rPr>
              <a:t>http://localhost:9091/vatRates2</a:t>
            </a:r>
            <a:endParaRPr lang="en-US" dirty="0"/>
          </a:p>
          <a:p>
            <a:r>
              <a:rPr lang="en-US" dirty="0"/>
              <a:t>Now the client is given a proper status code if the Spittle it asks for can’t be found. But the body of the response is </a:t>
            </a:r>
            <a:r>
              <a:rPr lang="en-US" b="1" dirty="0"/>
              <a:t>still empty </a:t>
            </a:r>
            <a:r>
              <a:rPr lang="en-US" dirty="0"/>
              <a:t>in that case. You’d like for the body to carry additional error information. E.g. -&gt; B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B74D32-A382-45E3-8E93-18026EA63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651" y="790514"/>
            <a:ext cx="8315325" cy="1885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99130D-ACC2-41AC-A814-78C3981A5FDF}"/>
              </a:ext>
            </a:extLst>
          </p:cNvPr>
          <p:cNvSpPr/>
          <p:nvPr/>
        </p:nvSpPr>
        <p:spPr>
          <a:xfrm>
            <a:off x="657939" y="144183"/>
            <a:ext cx="10250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A.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ResponseEntiry</a:t>
            </a:r>
            <a:r>
              <a:rPr lang="en-US" dirty="0">
                <a:solidFill>
                  <a:srgbClr val="00B050"/>
                </a:solidFill>
              </a:rPr>
              <a:t>  with different status codes for various scenarios.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8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4145872"/>
            <a:ext cx="11567851" cy="1895608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B8979-61BE-48A5-B298-2E59C75E4087}"/>
              </a:ext>
            </a:extLst>
          </p:cNvPr>
          <p:cNvSpPr/>
          <p:nvPr/>
        </p:nvSpPr>
        <p:spPr>
          <a:xfrm>
            <a:off x="810825" y="477653"/>
            <a:ext cx="10517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B. Now this controller method should behave as you wish. If the Spittle is found, it’s returned, wrapped in a </a:t>
            </a:r>
            <a:r>
              <a:rPr lang="en-US" dirty="0" err="1"/>
              <a:t>ResponseEntity</a:t>
            </a:r>
            <a:r>
              <a:rPr lang="en-US" dirty="0"/>
              <a:t> with a status code of 200 (OK). On the other hand, if </a:t>
            </a:r>
            <a:r>
              <a:rPr lang="en-US" dirty="0" err="1"/>
              <a:t>findOne</a:t>
            </a:r>
            <a:r>
              <a:rPr lang="en-US" dirty="0"/>
              <a:t>() returns null, you construct an Error object and return it wrapped in a </a:t>
            </a:r>
            <a:r>
              <a:rPr lang="en-US" dirty="0" err="1"/>
              <a:t>ResponseEntity</a:t>
            </a:r>
            <a:r>
              <a:rPr lang="en-US" dirty="0"/>
              <a:t> with a status code of 404 (Not Found).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FB2AA-E23D-49AB-8229-63583B918D8E}"/>
              </a:ext>
            </a:extLst>
          </p:cNvPr>
          <p:cNvSpPr/>
          <p:nvPr/>
        </p:nvSpPr>
        <p:spPr>
          <a:xfrm>
            <a:off x="686538" y="4349023"/>
            <a:ext cx="10153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http://localhost:9091/vatRates3?count=3</a:t>
            </a:r>
            <a:r>
              <a:rPr lang="en-US" dirty="0"/>
              <a:t>,    </a:t>
            </a:r>
            <a:r>
              <a:rPr lang="en-US" dirty="0">
                <a:hlinkClick r:id="rId4"/>
              </a:rPr>
              <a:t>http://localhost:9091/vatRates3</a:t>
            </a:r>
            <a:r>
              <a:rPr lang="en-US" dirty="0"/>
              <a:t> </a:t>
            </a:r>
          </a:p>
          <a:p>
            <a:r>
              <a:rPr lang="en-US" dirty="0"/>
              <a:t>But a few things trouble here ..  More logic involved again (happy and err-</a:t>
            </a:r>
            <a:r>
              <a:rPr lang="en-US" dirty="0" err="1"/>
              <a:t>scenarious</a:t>
            </a:r>
            <a:r>
              <a:rPr lang="en-US" dirty="0"/>
              <a:t>), and too </a:t>
            </a:r>
            <a:r>
              <a:rPr lang="en-US" dirty="0">
                <a:solidFill>
                  <a:srgbClr val="00B050"/>
                </a:solidFill>
              </a:rPr>
              <a:t>generic ?</a:t>
            </a:r>
            <a:r>
              <a:rPr lang="en-US" dirty="0"/>
              <a:t>  return object . The generic use of </a:t>
            </a:r>
            <a:r>
              <a:rPr lang="en-US" dirty="0" err="1"/>
              <a:t>ResponseEntity</a:t>
            </a:r>
            <a:r>
              <a:rPr lang="en-US" dirty="0"/>
              <a:t> leaves too much open for interpretation or mistake. </a:t>
            </a:r>
          </a:p>
          <a:p>
            <a:r>
              <a:rPr lang="en-US" dirty="0"/>
              <a:t>For fix see: E.g. -&gt; C 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96B31-D08A-4725-90C2-72C04AA07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053" y="1550078"/>
            <a:ext cx="8048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BB8979-61BE-48A5-B298-2E59C75E4087}"/>
              </a:ext>
            </a:extLst>
          </p:cNvPr>
          <p:cNvSpPr/>
          <p:nvPr/>
        </p:nvSpPr>
        <p:spPr>
          <a:xfrm>
            <a:off x="810825" y="477653"/>
            <a:ext cx="10517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C. More </a:t>
            </a:r>
            <a:r>
              <a:rPr lang="en-US" dirty="0">
                <a:solidFill>
                  <a:srgbClr val="00B050"/>
                </a:solidFill>
              </a:rPr>
              <a:t>clean way</a:t>
            </a:r>
            <a:r>
              <a:rPr lang="en-US" dirty="0"/>
              <a:t>(no generic. ..): Happy path stays in controller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FB2AA-E23D-49AB-8229-63583B918D8E}"/>
              </a:ext>
            </a:extLst>
          </p:cNvPr>
          <p:cNvSpPr/>
          <p:nvPr/>
        </p:nvSpPr>
        <p:spPr>
          <a:xfrm>
            <a:off x="730926" y="5420201"/>
            <a:ext cx="10153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http://localhost:9091/vatRates4?count=3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http://localhost:9091/vatRates4</a:t>
            </a:r>
            <a:r>
              <a:rPr lang="en-US" dirty="0"/>
              <a:t> </a:t>
            </a:r>
          </a:p>
          <a:p>
            <a:r>
              <a:rPr lang="en-US" dirty="0"/>
              <a:t>Aside from </a:t>
            </a:r>
            <a:r>
              <a:rPr lang="en-US" b="1" dirty="0">
                <a:solidFill>
                  <a:srgbClr val="00B050"/>
                </a:solidFill>
              </a:rPr>
              <a:t>Nullity check</a:t>
            </a:r>
            <a:r>
              <a:rPr lang="en-US" dirty="0"/>
              <a:t>, it’s focused only for successful case. And </a:t>
            </a:r>
            <a:r>
              <a:rPr lang="en-US" dirty="0">
                <a:solidFill>
                  <a:srgbClr val="00B050"/>
                </a:solidFill>
              </a:rPr>
              <a:t>no more generics </a:t>
            </a:r>
            <a:r>
              <a:rPr lang="en-US" dirty="0"/>
              <a:t>in the return type.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10CED-25F7-4117-836D-60DA5010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768" y="3584488"/>
            <a:ext cx="88011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3E94C-848F-4718-AB39-D4E105045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150" y="1169327"/>
            <a:ext cx="8201025" cy="1562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C4C893-D5D2-4860-9BB4-A3E1F349724A}"/>
              </a:ext>
            </a:extLst>
          </p:cNvPr>
          <p:cNvSpPr/>
          <p:nvPr/>
        </p:nvSpPr>
        <p:spPr>
          <a:xfrm>
            <a:off x="810825" y="2939310"/>
            <a:ext cx="10517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Error handlers deal with the negative - scenarios of what could go.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5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BB8979-61BE-48A5-B298-2E59C75E4087}"/>
              </a:ext>
            </a:extLst>
          </p:cNvPr>
          <p:cNvSpPr/>
          <p:nvPr/>
        </p:nvSpPr>
        <p:spPr>
          <a:xfrm>
            <a:off x="810825" y="477653"/>
            <a:ext cx="10517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D. More clean up </a:t>
            </a:r>
            <a:r>
              <a:rPr lang="en-US" dirty="0">
                <a:sym typeface="Wingdings" panose="05000000000000000000" pitchFamily="2" charset="2"/>
              </a:rPr>
              <a:t> .. Back to simpler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ResponseBody</a:t>
            </a:r>
            <a:r>
              <a:rPr lang="en-US" dirty="0">
                <a:solidFill>
                  <a:srgbClr val="00B050"/>
                </a:solidFill>
              </a:rPr>
              <a:t> (no need even write it </a:t>
            </a:r>
            <a:r>
              <a:rPr lang="en-US" dirty="0" err="1">
                <a:solidFill>
                  <a:srgbClr val="00B050"/>
                </a:solidFill>
              </a:rPr>
              <a:t>b.o.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RestController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/>
              <a:t>You know that </a:t>
            </a:r>
            <a:r>
              <a:rPr lang="en-US" dirty="0" err="1"/>
              <a:t>spittleById</a:t>
            </a:r>
            <a:r>
              <a:rPr lang="en-US" dirty="0"/>
              <a:t>() will return a Spittle and that the HTTP status will always be 200 (OK), you no</a:t>
            </a:r>
          </a:p>
          <a:p>
            <a:r>
              <a:rPr lang="en-US" dirty="0"/>
              <a:t>longer need to use </a:t>
            </a:r>
            <a:r>
              <a:rPr lang="en-US" dirty="0" err="1"/>
              <a:t>ResponseEntity</a:t>
            </a:r>
            <a:r>
              <a:rPr lang="en-US" dirty="0"/>
              <a:t> and can replace it with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ResponseBody</a:t>
            </a:r>
            <a:r>
              <a:rPr lang="en-US" dirty="0"/>
              <a:t>: Even because of @</a:t>
            </a:r>
            <a:r>
              <a:rPr lang="en-US" dirty="0" err="1"/>
              <a:t>RestController</a:t>
            </a:r>
            <a:r>
              <a:rPr lang="en-US" dirty="0"/>
              <a:t>, you don’t even need @</a:t>
            </a:r>
            <a:r>
              <a:rPr lang="en-US" dirty="0" err="1"/>
              <a:t>ResponseBody</a:t>
            </a:r>
            <a:r>
              <a:rPr lang="en-US" dirty="0"/>
              <a:t>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FB2AA-E23D-49AB-8229-63583B918D8E}"/>
              </a:ext>
            </a:extLst>
          </p:cNvPr>
          <p:cNvSpPr/>
          <p:nvPr/>
        </p:nvSpPr>
        <p:spPr>
          <a:xfrm>
            <a:off x="730925" y="5918682"/>
            <a:ext cx="10153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http://localhost:9091/vatRates5?count=3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http://localhost:9091/vatRates5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If you deal with Http Headers then </a:t>
            </a:r>
            <a:r>
              <a:rPr lang="en-US" dirty="0" err="1"/>
              <a:t>ResponseEntity</a:t>
            </a:r>
            <a:r>
              <a:rPr lang="en-US" dirty="0"/>
              <a:t> is a way to go, so option </a:t>
            </a:r>
            <a:r>
              <a:rPr lang="en-US" b="1" dirty="0"/>
              <a:t>C.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A334F-9484-4485-90AC-8E5D104C2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35" y="1828800"/>
            <a:ext cx="8058150" cy="160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4A6F4C-C001-4244-B206-F8D722E02B62}"/>
              </a:ext>
            </a:extLst>
          </p:cNvPr>
          <p:cNvSpPr/>
          <p:nvPr/>
        </p:nvSpPr>
        <p:spPr>
          <a:xfrm>
            <a:off x="730925" y="3579818"/>
            <a:ext cx="10801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ewBaskerville-Roman"/>
              </a:rPr>
              <a:t>Knowing that the error handler method always returns an </a:t>
            </a:r>
            <a:r>
              <a:rPr lang="en-US" sz="1600" b="0" i="0" u="none" strike="noStrike" baseline="0" dirty="0">
                <a:latin typeface="Courier"/>
              </a:rPr>
              <a:t>Error </a:t>
            </a:r>
            <a:r>
              <a:rPr lang="en-US" dirty="0">
                <a:latin typeface="NewBaskerville-Roman"/>
              </a:rPr>
              <a:t>and always responds with an </a:t>
            </a:r>
            <a:r>
              <a:rPr lang="en-US" sz="1600" b="0" i="0" u="none" strike="noStrike" baseline="0" dirty="0">
                <a:latin typeface="NewBaskerville-Roman"/>
              </a:rPr>
              <a:t>HTTP </a:t>
            </a:r>
            <a:r>
              <a:rPr lang="en-US" dirty="0">
                <a:latin typeface="NewBaskerville-Roman"/>
              </a:rPr>
              <a:t>status code of 404 (Not Found), you can apply a similar cleanup process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3D9C28-FEFE-4A22-B8E7-4AAC824A2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280" y="4366466"/>
            <a:ext cx="81438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8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72386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D9E762-FE45-4BC4-B771-721E6DB87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806" y="665825"/>
            <a:ext cx="8726750" cy="806562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Valo</a:t>
            </a:r>
            <a:r>
              <a:rPr lang="en-US" dirty="0">
                <a:solidFill>
                  <a:schemeClr val="bg1"/>
                </a:solidFill>
              </a:rPr>
              <a:t> procure 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54EDA-5B24-49E2-8371-CCBAE22B060A}"/>
              </a:ext>
            </a:extLst>
          </p:cNvPr>
          <p:cNvSpPr txBox="1"/>
          <p:nvPr/>
        </p:nvSpPr>
        <p:spPr>
          <a:xfrm>
            <a:off x="849768" y="1992142"/>
            <a:ext cx="10737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ExceptionTranslator.java – where controller advice managing via @</a:t>
            </a:r>
            <a:r>
              <a:rPr lang="en-US" dirty="0" err="1"/>
              <a:t>ExceptionHandler</a:t>
            </a:r>
            <a:endParaRPr lang="en-US" dirty="0"/>
          </a:p>
          <a:p>
            <a:r>
              <a:rPr lang="en-US" dirty="0"/>
              <a:t>SupplierInvoiceResource.java</a:t>
            </a:r>
          </a:p>
          <a:p>
            <a:r>
              <a:rPr lang="en-US" dirty="0"/>
              <a:t>CustomerQuoteLineResource.java</a:t>
            </a:r>
          </a:p>
          <a:p>
            <a:r>
              <a:rPr lang="en-US" dirty="0"/>
              <a:t>PurchaseOrderAcknowledgmentResource.java</a:t>
            </a:r>
          </a:p>
          <a:p>
            <a:r>
              <a:rPr lang="en-US" dirty="0"/>
              <a:t>CustomerQuoteReportService.java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3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br>
              <a:rPr lang="en-US" sz="4700" dirty="0">
                <a:solidFill>
                  <a:schemeClr val="bg1"/>
                </a:solidFill>
              </a:rPr>
            </a:br>
            <a:r>
              <a:rPr lang="en-US" sz="4700" dirty="0">
                <a:solidFill>
                  <a:schemeClr val="bg1"/>
                </a:solidFill>
              </a:rPr>
              <a:t>Reference:  Spring in action 4</a:t>
            </a:r>
            <a:r>
              <a:rPr lang="en-US" sz="4700" baseline="30000" dirty="0">
                <a:solidFill>
                  <a:schemeClr val="bg1"/>
                </a:solidFill>
              </a:rPr>
              <a:t>th</a:t>
            </a:r>
            <a:r>
              <a:rPr lang="en-US" sz="4700" dirty="0">
                <a:solidFill>
                  <a:schemeClr val="bg1"/>
                </a:solidFill>
              </a:rPr>
              <a:t>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8" y="4892935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E059-9B9A-4677-B745-2F44664B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67" y="1321893"/>
            <a:ext cx="2724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63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625" y="346228"/>
            <a:ext cx="8726750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Mapping exceptions to HTTP status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615" y="1410111"/>
            <a:ext cx="11629747" cy="588723"/>
          </a:xfrm>
        </p:spPr>
        <p:txBody>
          <a:bodyPr anchor="t">
            <a:noAutofit/>
          </a:bodyPr>
          <a:lstStyle/>
          <a:p>
            <a:pPr algn="l"/>
            <a:r>
              <a:rPr lang="en-US" sz="1400" dirty="0"/>
              <a:t>Spring auto. maps a dozen of its own exceptions to appropriate status codes. The exceptions in below table are usually thrown by                                                         Spring itself as the result of something going wrong in </a:t>
            </a:r>
            <a:r>
              <a:rPr lang="en-US" sz="1400" dirty="0" err="1"/>
              <a:t>DispatcherServlet</a:t>
            </a:r>
            <a:r>
              <a:rPr lang="en-US" sz="1400" dirty="0"/>
              <a:t> or while performing validation.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BB29D-257A-4DFF-A5AC-1964E02F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69" y="2034759"/>
            <a:ext cx="6787729" cy="44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198" y="532659"/>
            <a:ext cx="9703294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Map exceptions to HTTP status codes via the @</a:t>
            </a:r>
            <a:r>
              <a:rPr lang="en-US" sz="4400" dirty="0" err="1">
                <a:solidFill>
                  <a:srgbClr val="00B050"/>
                </a:solidFill>
              </a:rPr>
              <a:t>ResponseStatus</a:t>
            </a:r>
            <a:r>
              <a:rPr lang="en-US" sz="44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80" y="1639572"/>
            <a:ext cx="11567851" cy="4548164"/>
          </a:xfrm>
        </p:spPr>
        <p:txBody>
          <a:bodyPr anchor="t">
            <a:normAutofit/>
          </a:bodyPr>
          <a:lstStyle/>
          <a:p>
            <a:r>
              <a:rPr lang="en-US" dirty="0"/>
              <a:t>Although previous built-in mappings are helpful, they do no good for any </a:t>
            </a:r>
            <a:r>
              <a:rPr lang="en-US" b="1" dirty="0"/>
              <a:t>application</a:t>
            </a:r>
          </a:p>
          <a:p>
            <a:r>
              <a:rPr lang="en-US" b="1" dirty="0"/>
              <a:t>exceptions</a:t>
            </a:r>
            <a:r>
              <a:rPr lang="en-US" dirty="0"/>
              <a:t> that may be thrown. Fortunately, Spring offers a way to map exceptions to</a:t>
            </a:r>
          </a:p>
          <a:p>
            <a:r>
              <a:rPr lang="en-US" dirty="0"/>
              <a:t>HTTP status codes via the @</a:t>
            </a:r>
            <a:r>
              <a:rPr lang="en-US" dirty="0" err="1"/>
              <a:t>ResponseStatus</a:t>
            </a:r>
            <a:r>
              <a:rPr lang="en-US" dirty="0"/>
              <a:t> annotation.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algn="l"/>
            <a:r>
              <a:rPr lang="en-US" b="1" dirty="0"/>
              <a:t> </a:t>
            </a:r>
            <a:endParaRPr lang="en-US" dirty="0"/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89BE1-DE59-46B7-B95B-79C9C0B7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74" y="3020673"/>
            <a:ext cx="8010525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11EF-AED5-459A-8479-DE212568C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74" y="6001074"/>
            <a:ext cx="7734300" cy="790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34674-0D83-46F4-8A09-38746B8A6F88}"/>
              </a:ext>
            </a:extLst>
          </p:cNvPr>
          <p:cNvCxnSpPr>
            <a:cxnSpLocks/>
          </p:cNvCxnSpPr>
          <p:nvPr/>
        </p:nvCxnSpPr>
        <p:spPr>
          <a:xfrm>
            <a:off x="1736174" y="5845716"/>
            <a:ext cx="773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0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74" y="370064"/>
            <a:ext cx="11567851" cy="6039613"/>
          </a:xfrm>
        </p:spPr>
        <p:txBody>
          <a:bodyPr anchor="t">
            <a:normAutofit fontScale="55000" lnSpcReduction="20000"/>
          </a:bodyPr>
          <a:lstStyle/>
          <a:p>
            <a:endParaRPr lang="en-US" dirty="0"/>
          </a:p>
          <a:p>
            <a:pPr algn="l"/>
            <a:r>
              <a:rPr lang="en-US" b="1" dirty="0"/>
              <a:t>				</a:t>
            </a:r>
            <a:r>
              <a:rPr lang="en-US" sz="3800" dirty="0"/>
              <a:t>If the spittle() method is called on to handle a request,</a:t>
            </a:r>
          </a:p>
          <a:p>
            <a:r>
              <a:rPr lang="en-US" sz="3800" dirty="0"/>
              <a:t> the </a:t>
            </a:r>
            <a:r>
              <a:rPr lang="en-US" sz="3800" dirty="0" err="1"/>
              <a:t>SpittleNotFoundException</a:t>
            </a:r>
            <a:r>
              <a:rPr lang="en-US" sz="3800" dirty="0"/>
              <a:t> will (by default) result in a response with a</a:t>
            </a:r>
          </a:p>
          <a:p>
            <a:r>
              <a:rPr lang="en-US" sz="3800" dirty="0"/>
              <a:t>500 (Internal Server Error) status code. In fact, in the event of any exception that </a:t>
            </a:r>
            <a:r>
              <a:rPr lang="en-US" sz="3800" dirty="0">
                <a:solidFill>
                  <a:srgbClr val="FF0000"/>
                </a:solidFill>
              </a:rPr>
              <a:t>isn’t</a:t>
            </a:r>
          </a:p>
          <a:p>
            <a:r>
              <a:rPr lang="en-US" sz="3800" dirty="0">
                <a:solidFill>
                  <a:srgbClr val="FF0000"/>
                </a:solidFill>
              </a:rPr>
              <a:t>otherwise mapped</a:t>
            </a:r>
            <a:r>
              <a:rPr lang="en-US" sz="3800" dirty="0"/>
              <a:t>, the response will always have a </a:t>
            </a:r>
            <a:r>
              <a:rPr lang="en-US" sz="3800" dirty="0">
                <a:solidFill>
                  <a:srgbClr val="FF0000"/>
                </a:solidFill>
              </a:rPr>
              <a:t>500 status code</a:t>
            </a:r>
            <a:r>
              <a:rPr lang="en-US" sz="3800" dirty="0"/>
              <a:t>. </a:t>
            </a:r>
          </a:p>
          <a:p>
            <a:r>
              <a:rPr lang="en-US" sz="4000" dirty="0">
                <a:hlinkClick r:id="rId2"/>
              </a:rPr>
              <a:t>e.g. http://localhost:9091/spittle</a:t>
            </a:r>
            <a:r>
              <a:rPr lang="en-US" sz="4000" dirty="0"/>
              <a:t> </a:t>
            </a:r>
            <a:endParaRPr lang="en-US" sz="3800" dirty="0"/>
          </a:p>
          <a:p>
            <a:r>
              <a:rPr lang="en-US" dirty="0"/>
              <a:t>There was an unexpected error (type=Internal Server Error, status=500).</a:t>
            </a:r>
          </a:p>
          <a:p>
            <a:r>
              <a:rPr lang="en-US" dirty="0"/>
              <a:t>No message available</a:t>
            </a:r>
          </a:p>
          <a:p>
            <a:endParaRPr lang="en-US" sz="3800" dirty="0"/>
          </a:p>
          <a:p>
            <a:endParaRPr lang="en-US" sz="3800" b="1" dirty="0"/>
          </a:p>
          <a:p>
            <a:r>
              <a:rPr lang="en-US" sz="3800" dirty="0"/>
              <a:t>But you can change that by mapping STATUS with appropriate status code, where in our case resource is NOT FOUND, to do this we can use </a:t>
            </a:r>
            <a:r>
              <a:rPr lang="en-US" sz="3800" dirty="0">
                <a:solidFill>
                  <a:srgbClr val="00B050"/>
                </a:solidFill>
              </a:rPr>
              <a:t>@</a:t>
            </a:r>
            <a:r>
              <a:rPr lang="en-US" sz="3800" dirty="0" err="1">
                <a:solidFill>
                  <a:srgbClr val="00B050"/>
                </a:solidFill>
              </a:rPr>
              <a:t>ResponseStatus</a:t>
            </a:r>
            <a:r>
              <a:rPr lang="en-US" sz="3800" dirty="0"/>
              <a:t>(value=</a:t>
            </a:r>
            <a:r>
              <a:rPr lang="en-US" sz="3800" dirty="0" err="1"/>
              <a:t>HttpStatus.</a:t>
            </a:r>
            <a:r>
              <a:rPr lang="en-US" sz="3800" b="1" i="1" dirty="0" err="1"/>
              <a:t>NOT_FOUND</a:t>
            </a:r>
            <a:r>
              <a:rPr lang="en-US" sz="3800" b="1" i="1" dirty="0"/>
              <a:t>, reason="Spittle Not Found")</a:t>
            </a:r>
            <a:r>
              <a:rPr lang="en-US" sz="3800" dirty="0"/>
              <a:t>.</a:t>
            </a:r>
          </a:p>
          <a:p>
            <a:r>
              <a:rPr lang="en-US" sz="3600" dirty="0">
                <a:hlinkClick r:id="rId3"/>
              </a:rPr>
              <a:t>http://localhost:9091/spittle2</a:t>
            </a:r>
            <a:r>
              <a:rPr lang="en-US" sz="3600" dirty="0"/>
              <a:t> </a:t>
            </a:r>
            <a:endParaRPr lang="en-US" sz="3800" dirty="0"/>
          </a:p>
          <a:p>
            <a:r>
              <a:rPr lang="en-US" dirty="0"/>
              <a:t>There was an unexpected error (type=Not Found, status=404).</a:t>
            </a:r>
          </a:p>
          <a:p>
            <a:r>
              <a:rPr lang="en-US" dirty="0"/>
              <a:t>Spittle Not Found</a:t>
            </a:r>
          </a:p>
          <a:p>
            <a:pPr algn="l"/>
            <a:endParaRPr lang="en-US" sz="3800" b="1" dirty="0"/>
          </a:p>
          <a:p>
            <a:pPr algn="l"/>
            <a:endParaRPr lang="en-US" sz="3800" b="1" dirty="0"/>
          </a:p>
          <a:p>
            <a:pPr algn="l"/>
            <a:r>
              <a:rPr lang="en-US" sz="3800" b="1" dirty="0"/>
              <a:t> </a:t>
            </a:r>
          </a:p>
          <a:p>
            <a:pPr marL="342900" indent="-342900" algn="l">
              <a:buFontTx/>
              <a:buChar char="-"/>
            </a:pPr>
            <a:endParaRPr lang="en-US" sz="38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6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198" y="443181"/>
            <a:ext cx="9703294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Writing Exception Handling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72386"/>
            <a:ext cx="11567851" cy="4548164"/>
          </a:xfrm>
        </p:spPr>
        <p:txBody>
          <a:bodyPr anchor="t">
            <a:normAutofit/>
          </a:bodyPr>
          <a:lstStyle/>
          <a:p>
            <a:r>
              <a:rPr lang="en-US" dirty="0"/>
              <a:t>Mapping exceptions to status codes is simple and sufficient for many cases. But what if</a:t>
            </a:r>
          </a:p>
          <a:p>
            <a:r>
              <a:rPr lang="en-US" dirty="0"/>
              <a:t>you want the response to carry more than just a status code that represents the error</a:t>
            </a:r>
          </a:p>
          <a:p>
            <a:r>
              <a:rPr lang="en-US" dirty="0"/>
              <a:t>that occurred? </a:t>
            </a:r>
            <a:endParaRPr lang="en-US" dirty="0">
              <a:solidFill>
                <a:srgbClr val="00B050"/>
              </a:solidFill>
            </a:endParaRPr>
          </a:p>
          <a:p>
            <a:pPr algn="l"/>
            <a:r>
              <a:rPr lang="en-US" b="1" dirty="0"/>
              <a:t> </a:t>
            </a:r>
            <a:endParaRPr lang="en-US" dirty="0"/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494C8-F10D-4BA2-8F54-1C0A90B1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24" y="2927136"/>
            <a:ext cx="8753475" cy="27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39567-E832-4048-9E7D-8C4D58B76B6F}"/>
              </a:ext>
            </a:extLst>
          </p:cNvPr>
          <p:cNvSpPr txBox="1"/>
          <p:nvPr/>
        </p:nvSpPr>
        <p:spPr>
          <a:xfrm>
            <a:off x="1326924" y="5748280"/>
            <a:ext cx="945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works fine, but it’d be simpler if </a:t>
            </a:r>
            <a:r>
              <a:rPr lang="en-US" dirty="0" err="1"/>
              <a:t>saveSpittle</a:t>
            </a:r>
            <a:r>
              <a:rPr lang="en-US" dirty="0"/>
              <a:t>() could focus on the happy path and let some other method deal with the exception.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72386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39567-E832-4048-9E7D-8C4D58B76B6F}"/>
              </a:ext>
            </a:extLst>
          </p:cNvPr>
          <p:cNvSpPr txBox="1"/>
          <p:nvPr/>
        </p:nvSpPr>
        <p:spPr>
          <a:xfrm>
            <a:off x="918551" y="3059668"/>
            <a:ext cx="945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</a:t>
            </a:r>
            <a:r>
              <a:rPr lang="en-US" dirty="0" err="1"/>
              <a:t>saveSpittle</a:t>
            </a:r>
            <a:r>
              <a:rPr lang="en-US" dirty="0"/>
              <a:t>() is now much simpler. And other method will handle the case via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ExceptionHandler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where </a:t>
            </a:r>
            <a:r>
              <a:rPr lang="en-US" dirty="0" err="1"/>
              <a:t>DuplicateSpittleException</a:t>
            </a:r>
            <a:r>
              <a:rPr lang="en-US" dirty="0"/>
              <a:t> is thrown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E4DD0-DBA4-4280-9D2E-3D192889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61" y="660461"/>
            <a:ext cx="8640348" cy="2171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9DEDA-C8AA-4DA5-A592-F19F011CE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501" y="3836652"/>
            <a:ext cx="619125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23BCCA-9F8D-4A12-9826-443A02841751}"/>
              </a:ext>
            </a:extLst>
          </p:cNvPr>
          <p:cNvSpPr txBox="1"/>
          <p:nvPr/>
        </p:nvSpPr>
        <p:spPr>
          <a:xfrm>
            <a:off x="714364" y="5385614"/>
            <a:ext cx="1073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>
                <a:hlinkClick r:id="rId5"/>
              </a:rPr>
              <a:t>http://localhost:9091/duplicate</a:t>
            </a:r>
            <a:endParaRPr lang="en-US" sz="2000" dirty="0"/>
          </a:p>
          <a:p>
            <a:r>
              <a:rPr lang="en-US" dirty="0"/>
              <a:t> If @</a:t>
            </a:r>
            <a:r>
              <a:rPr lang="en-US" dirty="0" err="1"/>
              <a:t>ExceptionHandler</a:t>
            </a:r>
            <a:r>
              <a:rPr lang="en-US" dirty="0"/>
              <a:t> methods can handle exceptions thrown from any handler method </a:t>
            </a:r>
            <a:r>
              <a:rPr lang="en-US" u="sng" dirty="0"/>
              <a:t>in the same controller class</a:t>
            </a:r>
            <a:r>
              <a:rPr lang="en-US" dirty="0"/>
              <a:t>, you might be wondering if there’s a way they can handle exceptions thrown from handler methods in </a:t>
            </a:r>
            <a:r>
              <a:rPr lang="en-US" i="1" dirty="0"/>
              <a:t>any </a:t>
            </a:r>
            <a:r>
              <a:rPr lang="en-US" dirty="0"/>
              <a:t>controller.  </a:t>
            </a:r>
          </a:p>
        </p:txBody>
      </p:sp>
    </p:spTree>
    <p:extLst>
      <p:ext uri="{BB962C8B-B14F-4D97-AF65-F5344CB8AC3E}">
        <p14:creationId xmlns:p14="http://schemas.microsoft.com/office/powerpoint/2010/main" val="2893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625" y="346228"/>
            <a:ext cx="8726750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Advising 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636" y="1435386"/>
            <a:ext cx="11567851" cy="4548164"/>
          </a:xfrm>
        </p:spPr>
        <p:txBody>
          <a:bodyPr anchor="t">
            <a:normAutofit/>
          </a:bodyPr>
          <a:lstStyle/>
          <a:p>
            <a:r>
              <a:rPr lang="en-US" dirty="0"/>
              <a:t>If a particular exception is thrown from multiple controller classes, you repeat yourself</a:t>
            </a:r>
          </a:p>
          <a:p>
            <a:r>
              <a:rPr lang="en-US" dirty="0"/>
              <a:t>with  the same @</a:t>
            </a:r>
            <a:r>
              <a:rPr lang="en-US" dirty="0" err="1"/>
              <a:t>ExceptionHandler</a:t>
            </a:r>
            <a:r>
              <a:rPr lang="en-US" dirty="0"/>
              <a:t> method in all of those controllers. Or you need a Base Controller which you need to extend to inherit handler-method. </a:t>
            </a:r>
          </a:p>
          <a:p>
            <a:endParaRPr lang="en-US" dirty="0"/>
          </a:p>
          <a:p>
            <a:r>
              <a:rPr lang="en-US" dirty="0"/>
              <a:t>Spring 3.2 came with another option  - a </a:t>
            </a:r>
            <a:r>
              <a:rPr lang="en-US" i="1" dirty="0">
                <a:solidFill>
                  <a:srgbClr val="00B050"/>
                </a:solidFill>
              </a:rPr>
              <a:t>controller advice</a:t>
            </a:r>
            <a:r>
              <a:rPr lang="en-US" i="1" dirty="0"/>
              <a:t> which  </a:t>
            </a:r>
            <a:r>
              <a:rPr lang="en-US" dirty="0"/>
              <a:t>is</a:t>
            </a:r>
          </a:p>
          <a:p>
            <a:r>
              <a:rPr lang="en-US" dirty="0"/>
              <a:t>any class that’s annotated with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ControllerAdvice</a:t>
            </a:r>
            <a:r>
              <a:rPr lang="en-US" dirty="0"/>
              <a:t> and has one or more of the following</a:t>
            </a:r>
          </a:p>
          <a:p>
            <a:r>
              <a:rPr lang="en-US" dirty="0"/>
              <a:t>kinds of methods:     </a:t>
            </a:r>
            <a:r>
              <a:rPr lang="en-US" b="1" dirty="0">
                <a:solidFill>
                  <a:srgbClr val="00B050"/>
                </a:solidFill>
              </a:rPr>
              <a:t>@</a:t>
            </a:r>
            <a:r>
              <a:rPr lang="en-US" b="1" dirty="0" err="1">
                <a:solidFill>
                  <a:srgbClr val="00B050"/>
                </a:solidFill>
              </a:rPr>
              <a:t>ExceptionHandler</a:t>
            </a:r>
            <a:r>
              <a:rPr lang="en-US" b="1" dirty="0"/>
              <a:t>, @</a:t>
            </a:r>
            <a:r>
              <a:rPr lang="en-US" b="1" dirty="0" err="1"/>
              <a:t>InitBinder</a:t>
            </a:r>
            <a:r>
              <a:rPr lang="en-US" b="1" dirty="0"/>
              <a:t>, @</a:t>
            </a:r>
            <a:r>
              <a:rPr lang="en-US" b="1" dirty="0" err="1"/>
              <a:t>ModelAttribute</a:t>
            </a:r>
            <a:r>
              <a:rPr lang="en-US" b="1" dirty="0"/>
              <a:t> </a:t>
            </a: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dirty="0"/>
              <a:t>Those methods in an @</a:t>
            </a:r>
            <a:r>
              <a:rPr lang="en-US" dirty="0" err="1"/>
              <a:t>ControllerAdvice</a:t>
            </a:r>
            <a:r>
              <a:rPr lang="en-US" dirty="0"/>
              <a:t> (annotated with @Component) class are </a:t>
            </a:r>
            <a:r>
              <a:rPr lang="en-US" dirty="0">
                <a:solidFill>
                  <a:srgbClr val="00B050"/>
                </a:solidFill>
              </a:rPr>
              <a:t>applied globally across all @</a:t>
            </a:r>
            <a:r>
              <a:rPr lang="en-US" dirty="0" err="1">
                <a:solidFill>
                  <a:srgbClr val="00B050"/>
                </a:solidFill>
              </a:rPr>
              <a:t>RequestMapping</a:t>
            </a:r>
            <a:r>
              <a:rPr lang="en-US" dirty="0">
                <a:solidFill>
                  <a:srgbClr val="00B050"/>
                </a:solidFill>
              </a:rPr>
              <a:t>-annotated methods</a:t>
            </a:r>
            <a:r>
              <a:rPr lang="en-US" dirty="0"/>
              <a:t> on all controllers in an application.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4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72386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39567-E832-4048-9E7D-8C4D58B76B6F}"/>
              </a:ext>
            </a:extLst>
          </p:cNvPr>
          <p:cNvSpPr txBox="1"/>
          <p:nvPr/>
        </p:nvSpPr>
        <p:spPr>
          <a:xfrm>
            <a:off x="918551" y="3059668"/>
            <a:ext cx="945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</a:t>
            </a:r>
            <a:r>
              <a:rPr lang="en-US" dirty="0" err="1"/>
              <a:t>saveSpittle</a:t>
            </a:r>
            <a:r>
              <a:rPr lang="en-US" dirty="0"/>
              <a:t>() is now much simpler. And other method will handle the case via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ExceptionHandler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where </a:t>
            </a:r>
            <a:r>
              <a:rPr lang="en-US" dirty="0" err="1"/>
              <a:t>DuplicateSpittleException</a:t>
            </a:r>
            <a:r>
              <a:rPr lang="en-US" dirty="0"/>
              <a:t> is thrown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E4DD0-DBA4-4280-9D2E-3D192889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61" y="660461"/>
            <a:ext cx="8640348" cy="2171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9DEDA-C8AA-4DA5-A592-F19F011CE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501" y="3836652"/>
            <a:ext cx="619125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23BCCA-9F8D-4A12-9826-443A02841751}"/>
              </a:ext>
            </a:extLst>
          </p:cNvPr>
          <p:cNvSpPr txBox="1"/>
          <p:nvPr/>
        </p:nvSpPr>
        <p:spPr>
          <a:xfrm>
            <a:off x="714364" y="5385614"/>
            <a:ext cx="1073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@</a:t>
            </a:r>
            <a:r>
              <a:rPr lang="en-US" dirty="0" err="1"/>
              <a:t>ExceptionHandler</a:t>
            </a:r>
            <a:r>
              <a:rPr lang="en-US" dirty="0"/>
              <a:t> methods can handle exceptions thrown from any handler method </a:t>
            </a:r>
            <a:r>
              <a:rPr lang="en-US" u="sng" dirty="0"/>
              <a:t>in the same controller class</a:t>
            </a:r>
            <a:r>
              <a:rPr lang="en-US" dirty="0"/>
              <a:t>, you might be wondering if there’s a way they can handle exceptions thrown from handler methods in </a:t>
            </a:r>
            <a:r>
              <a:rPr lang="en-US" i="1" dirty="0"/>
              <a:t>any </a:t>
            </a:r>
            <a:r>
              <a:rPr lang="en-US" dirty="0"/>
              <a:t>controller.</a:t>
            </a:r>
          </a:p>
          <a:p>
            <a:r>
              <a:rPr lang="en-US" dirty="0"/>
              <a:t>e.g. </a:t>
            </a:r>
            <a:r>
              <a:rPr lang="en-US" dirty="0">
                <a:hlinkClick r:id="rId5"/>
              </a:rPr>
              <a:t>http://localhost:9091/demo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4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294207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39567-E832-4048-9E7D-8C4D58B76B6F}"/>
              </a:ext>
            </a:extLst>
          </p:cNvPr>
          <p:cNvSpPr txBox="1"/>
          <p:nvPr/>
        </p:nvSpPr>
        <p:spPr>
          <a:xfrm>
            <a:off x="895761" y="1243786"/>
            <a:ext cx="1007052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ResponseBody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annotation is helpful in transforming a Java object returned from</a:t>
            </a:r>
          </a:p>
          <a:p>
            <a:r>
              <a:rPr lang="en-US" dirty="0"/>
              <a:t>a controller to a resource representation to send to the client.  </a:t>
            </a:r>
          </a:p>
          <a:p>
            <a:r>
              <a:rPr lang="en-US" dirty="0">
                <a:hlinkClick r:id="rId3"/>
              </a:rPr>
              <a:t>http://localhost:9091/vatRates?count=12</a:t>
            </a:r>
            <a:r>
              <a:rPr lang="en-US" dirty="0"/>
              <a:t>,  </a:t>
            </a:r>
            <a:r>
              <a:rPr lang="en-US" dirty="0">
                <a:hlinkClick r:id="rId4"/>
              </a:rPr>
              <a:t>http://localhost:9091/vatRates</a:t>
            </a:r>
            <a:r>
              <a:rPr lang="en-US" dirty="0"/>
              <a:t> </a:t>
            </a:r>
          </a:p>
          <a:p>
            <a:r>
              <a:rPr lang="en-US" dirty="0"/>
              <a:t>Status code is </a:t>
            </a:r>
            <a:r>
              <a:rPr lang="en-US" b="1" dirty="0"/>
              <a:t>by default 200 for OK</a:t>
            </a:r>
            <a:r>
              <a:rPr lang="en-US" dirty="0"/>
              <a:t>, even though we return null object… Problem with un-recognized/confusing Status Code. . Also </a:t>
            </a:r>
            <a:r>
              <a:rPr lang="en-US" b="1" dirty="0" err="1"/>
              <a:t>RestTemplate</a:t>
            </a:r>
            <a:r>
              <a:rPr lang="en-US" dirty="0"/>
              <a:t> (header info, exact status code,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Spring offers a few options for dealing with such scenarios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Status codes can be specified with the @</a:t>
            </a:r>
            <a:r>
              <a:rPr lang="en-US" dirty="0" err="1"/>
              <a:t>ResponseStatus</a:t>
            </a:r>
            <a:r>
              <a:rPr lang="en-US" dirty="0"/>
              <a:t> annotation. </a:t>
            </a:r>
            <a:r>
              <a:rPr lang="en-US" dirty="0">
                <a:hlinkClick r:id="rId5"/>
              </a:rPr>
              <a:t>http://localhost:9091/spittle2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000" dirty="0"/>
              <a:t>-   An exception handler can deal with the error cases, leaving the handler methods</a:t>
            </a:r>
          </a:p>
          <a:p>
            <a:r>
              <a:rPr lang="en-US" sz="2000" dirty="0"/>
              <a:t>to focus on the happy path. </a:t>
            </a:r>
            <a:r>
              <a:rPr lang="en-US" sz="2000" dirty="0">
                <a:hlinkClick r:id="rId6"/>
              </a:rPr>
              <a:t>http://localhost:9091/duplicate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dirty="0"/>
              <a:t>-  Controller methods can return 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ResponseEntity</a:t>
            </a:r>
            <a:r>
              <a:rPr lang="en-US" dirty="0"/>
              <a:t> that carries more metadata concerning the response.</a:t>
            </a:r>
          </a:p>
          <a:p>
            <a:r>
              <a:rPr lang="en-US" dirty="0"/>
              <a:t>E.g. A, B, C, D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3BCCA-9F8D-4A12-9826-443A02841751}"/>
              </a:ext>
            </a:extLst>
          </p:cNvPr>
          <p:cNvSpPr txBox="1"/>
          <p:nvPr/>
        </p:nvSpPr>
        <p:spPr>
          <a:xfrm>
            <a:off x="558409" y="4718353"/>
            <a:ext cx="1073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5F6602-711A-405C-A067-9C218EC82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759" y="201989"/>
            <a:ext cx="10024617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Working With Response Entity for REST services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CE23C6-099E-48A3-8FE8-5C5427DC0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435" y="2801617"/>
            <a:ext cx="7867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2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1134</Words>
  <Application>Microsoft Office PowerPoint</Application>
  <PresentationFormat>Widescreen</PresentationFormat>
  <Paragraphs>113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NewBaskerville-Roman</vt:lpstr>
      <vt:lpstr>Wingdings</vt:lpstr>
      <vt:lpstr>Office Theme</vt:lpstr>
      <vt:lpstr>Handling Exceptions in Spring way </vt:lpstr>
      <vt:lpstr> Mapping exceptions to HTTP status codes</vt:lpstr>
      <vt:lpstr> Map exceptions to HTTP status codes via the @ResponseStatus </vt:lpstr>
      <vt:lpstr>PowerPoint Presentation</vt:lpstr>
      <vt:lpstr> Writing Exception Handling Methods</vt:lpstr>
      <vt:lpstr>PowerPoint Presentation</vt:lpstr>
      <vt:lpstr> Advising controllers</vt:lpstr>
      <vt:lpstr>PowerPoint Presentation</vt:lpstr>
      <vt:lpstr> Working With Response Entity for REST services</vt:lpstr>
      <vt:lpstr>PowerPoint Presentation</vt:lpstr>
      <vt:lpstr>PowerPoint Presentation</vt:lpstr>
      <vt:lpstr>PowerPoint Presentation</vt:lpstr>
      <vt:lpstr>PowerPoint Presentation</vt:lpstr>
      <vt:lpstr> In Valo procure  </vt:lpstr>
      <vt:lpstr> Reference:  Spring in action 4th Edition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Spring way </dc:title>
  <dc:creator>Azat Satklichov</dc:creator>
  <cp:lastModifiedBy>Azat Satklichov</cp:lastModifiedBy>
  <cp:revision>158</cp:revision>
  <dcterms:created xsi:type="dcterms:W3CDTF">2019-05-08T11:46:53Z</dcterms:created>
  <dcterms:modified xsi:type="dcterms:W3CDTF">2019-05-13T15:16:31Z</dcterms:modified>
</cp:coreProperties>
</file>